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4" r:id="rId3"/>
    <p:sldId id="275" r:id="rId4"/>
    <p:sldId id="260" r:id="rId5"/>
    <p:sldId id="285" r:id="rId6"/>
    <p:sldId id="287" r:id="rId7"/>
    <p:sldId id="259" r:id="rId8"/>
    <p:sldId id="292" r:id="rId9"/>
    <p:sldId id="291" r:id="rId10"/>
    <p:sldId id="293" r:id="rId11"/>
    <p:sldId id="290" r:id="rId12"/>
    <p:sldId id="294" r:id="rId13"/>
    <p:sldId id="288" r:id="rId14"/>
    <p:sldId id="28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616"/>
    <a:srgbClr val="07A140"/>
    <a:srgbClr val="848E2B"/>
    <a:srgbClr val="CE3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85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2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0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C67-A36A-4B82-B165-D8FB85978915}" type="datetimeFigureOut">
              <a:rPr lang="zh-CN" altLang="en-US" smtClean="0"/>
              <a:pPr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BBD-A927-46F5-BA57-41789BC282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50" y="2310623"/>
            <a:ext cx="2079790" cy="214773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42" y="331365"/>
            <a:ext cx="1638425" cy="164026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127" y="379348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3114997" y="2319469"/>
            <a:ext cx="600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spc="3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ПРАВИЛЬНОЕ ПИТАНИЕ- </a:t>
            </a:r>
          </a:p>
          <a:p>
            <a:pPr algn="ctr"/>
            <a:r>
              <a:rPr lang="ru-RU" altLang="zh-CN" sz="4000" b="1" spc="3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ЗАЛОГ ЗДОРОВЬЯ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968738" y="3700176"/>
            <a:ext cx="254524" cy="0"/>
          </a:xfrm>
          <a:prstGeom prst="line">
            <a:avLst/>
          </a:prstGeom>
          <a:ln w="22225" cap="rnd">
            <a:solidFill>
              <a:srgbClr val="ED7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401871" y="2083308"/>
            <a:ext cx="54336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350" b="1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endParaRPr lang="zh-CN" altLang="en-US" sz="1350" b="1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7417" y="4835307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90967" y="2777948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51" y="229332"/>
            <a:ext cx="1424500" cy="143642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60" y="4570968"/>
            <a:ext cx="1858969" cy="210710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659" y="1256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63" y="4944023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DA02B160-D680-42BC-BE5F-8D5883C3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397" y="3702198"/>
            <a:ext cx="436098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Подготовили: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Кондратьева Н.А.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Филимошина В.Н.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2-ой группы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раннего возраста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DD85E-3A79-47EF-B0A5-160FEEF89B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94" y="1772428"/>
            <a:ext cx="3915368" cy="378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2EE3F4-608E-4663-82A2-4F3926A846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8779" y="2245499"/>
            <a:ext cx="3784601" cy="283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CF0ACD-9176-4B43-96A8-C442F6C6A7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975" y="2245500"/>
            <a:ext cx="3784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1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BBFDE-6D19-4122-AF44-CB99EF4C7F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58" y="1882246"/>
            <a:ext cx="3079837" cy="332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6D343-9894-4EB2-B0B2-5CE3DB8F53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075" y="1886725"/>
            <a:ext cx="3423970" cy="332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F9A883-98BA-460F-BA89-29320CCCF8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578" y="1886725"/>
            <a:ext cx="2985547" cy="332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28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BB3E5F-27C0-40A6-9285-BB82B7FCC0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45" y="1826990"/>
            <a:ext cx="3597073" cy="314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D2C3D7-452D-455C-81A1-8ACA5E4E6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512" y="1826988"/>
            <a:ext cx="3555389" cy="314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6">
            <a:extLst>
              <a:ext uri="{FF2B5EF4-FFF2-40B4-BE49-F238E27FC236}">
                <a16:creationId xmlns:a16="http://schemas.microsoft.com/office/drawing/2014/main" id="{7D4E59E2-8836-4146-B1D7-8F0855D794BE}"/>
              </a:ext>
            </a:extLst>
          </p:cNvPr>
          <p:cNvSpPr txBox="1"/>
          <p:nvPr/>
        </p:nvSpPr>
        <p:spPr>
          <a:xfrm>
            <a:off x="2908060" y="869440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ПРАКТИЧЕСКАЯ ДЕЯТЕЛЬНОСТЬ: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5B61E7-8F38-4D8F-9C39-3FF2E6F6B9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33285" y="2203451"/>
            <a:ext cx="3164113" cy="23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58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03211" y="1803205"/>
            <a:ext cx="7785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Заседание круглого стола на тему «Витамины круглый год на столе»;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Проведение опроса родителей по вопросам организации питания в детском саду;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Обсуждение вопросов детского рациона в детском саду и в семье;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Трансляция данного педагогического опыта в СМИ и педагогических сообществах района, региона и РФ.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2908060" y="1195354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 ЭТАП – ЗАКЛЮЧИТЕЛЬНЫЙ: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638E64C9-8AEC-4917-AC05-0D9C2FBD3C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3" y="4969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28">
            <a:extLst>
              <a:ext uri="{FF2B5EF4-FFF2-40B4-BE49-F238E27FC236}">
                <a16:creationId xmlns:a16="http://schemas.microsoft.com/office/drawing/2014/main" id="{28199460-117B-4F08-A7A8-74CAA043B1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081" y="1658378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63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03211" y="1803205"/>
            <a:ext cx="7785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В результате проделанной работы цель достигнута.</a:t>
            </a:r>
          </a:p>
          <a:p>
            <a:r>
              <a:rPr lang="ru-RU" sz="2400" dirty="0">
                <a:latin typeface="+mj-lt"/>
              </a:rPr>
              <a:t>Дети и родители усвоили, что питание должно быть полезным и разнообразным.</a:t>
            </a:r>
          </a:p>
          <a:p>
            <a:r>
              <a:rPr lang="ru-RU" sz="2400" dirty="0">
                <a:latin typeface="+mj-lt"/>
              </a:rPr>
              <a:t> У родителей расширилось представление о полезных продуктах, их разнообразии, ценности и влиянии на организм.</a:t>
            </a:r>
          </a:p>
          <a:p>
            <a:r>
              <a:rPr lang="ru-RU" sz="2400" dirty="0">
                <a:latin typeface="+mj-lt"/>
              </a:rPr>
              <a:t> У детей сформировалось представление о полезных продуктах, о необходимости заботы о своём здоровье и бережном отношении к нему. </a:t>
            </a:r>
          </a:p>
          <a:p>
            <a:r>
              <a:rPr lang="ru-RU" sz="2400" dirty="0">
                <a:latin typeface="+mj-lt"/>
              </a:rPr>
              <a:t>Укрепились социальные связи с семьями воспитанников.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2908060" y="1195354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ВЫВОДЫ: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25">
            <a:extLst>
              <a:ext uri="{FF2B5EF4-FFF2-40B4-BE49-F238E27FC236}">
                <a16:creationId xmlns:a16="http://schemas.microsoft.com/office/drawing/2014/main" id="{0744C15E-84EB-426E-85DD-4ADA3E18B9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80641" y="27217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30">
            <a:extLst>
              <a:ext uri="{FF2B5EF4-FFF2-40B4-BE49-F238E27FC236}">
                <a16:creationId xmlns:a16="http://schemas.microsoft.com/office/drawing/2014/main" id="{B076F0EF-3001-4C43-90AC-FC6139AA8B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76" y="5463709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23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6988" y="-1172167"/>
            <a:ext cx="5212704" cy="920233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021" y="699920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998" y="699920"/>
            <a:ext cx="584059" cy="905932"/>
          </a:xfrm>
          <a:prstGeom prst="rect">
            <a:avLst/>
          </a:prstGeom>
        </p:spPr>
      </p:pic>
      <p:sp>
        <p:nvSpPr>
          <p:cNvPr id="31" name="Text Box 3"/>
          <p:cNvSpPr>
            <a:spLocks noChangeArrowheads="1"/>
          </p:cNvSpPr>
          <p:nvPr/>
        </p:nvSpPr>
        <p:spPr bwMode="auto">
          <a:xfrm>
            <a:off x="2354372" y="1402820"/>
            <a:ext cx="3167855" cy="64633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АКТУАЛЬНОСТЬ:</a:t>
            </a:r>
            <a:endParaRPr lang="zh-CN" altLang="en-US" sz="12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351733" y="2061382"/>
            <a:ext cx="7667324" cy="32316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Правильное питание предполагает, что в организм регулярно, в необходимом количестве и оптимальных соотношениях, должны поступать многие питательные вещества- белки, углеводы, жиры, вода, минеральные вещества и витамины. Недостаток или избыток некоторых питательных элементов становятся причинами сигнала временных неудобств, а затем и риска развития различных заболеваний.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 О том, что, правильное питание- залог здоровья, знает каждый из нас. Эта тема сохраняет свою актуальность на протяжении многих десятилетий. Каждое поколение переосмысливает и считает своим долгом внести в неё что-то новое.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 Питание современного человека претерпело существенные изменения. Во- первых изменился темп жизни. На нормальный приём пищи зачастую просто не хватает времени. И в результате, пищевой рацион строится из сплошных перекусов и перехватов.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Во- вторых, появляются новые технологии и новые продукты питания, некоторые просто вредны, другие нежелательны.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 Известно, что фундамент здорового человека закладывается в раннем возрасте, следовательно, здоровые интересы, привычки и ценностное отношение к здоровью целесообразно развивать именно в этот период. 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 В этом возрасте дети не могут оценивать полезность здоровой пищи.</a:t>
            </a:r>
          </a:p>
          <a:p>
            <a:pPr>
              <a:spcBef>
                <a:spcPct val="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</a:rPr>
              <a:t> С самого раннего возраста мы должны научить их из всего многообразия продуктов выбирать те, которые действительно полезны для здоровья.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127" y="379348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77485" y="5123422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114" y="5459765"/>
            <a:ext cx="1149881" cy="115117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5" y="1330937"/>
            <a:ext cx="1424500" cy="143642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705" y="120877"/>
            <a:ext cx="1229546" cy="126971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33" y="4842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107" y="394549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41541" y="48426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0107" y="22275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443" y="61346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993" y="1005776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429" y="511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111" y="4416892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76"/>
          <p:cNvSpPr txBox="1"/>
          <p:nvPr/>
        </p:nvSpPr>
        <p:spPr>
          <a:xfrm>
            <a:off x="3329924" y="1919211"/>
            <a:ext cx="553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ИНФОРМАЦИЯ О ПРОЕКТЕ:</a:t>
            </a:r>
            <a:endParaRPr lang="zh-CN" altLang="en-US" sz="40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D05FE-BDDE-46DB-8529-08ECCCB47B4C}"/>
              </a:ext>
            </a:extLst>
          </p:cNvPr>
          <p:cNvSpPr/>
          <p:nvPr/>
        </p:nvSpPr>
        <p:spPr>
          <a:xfrm>
            <a:off x="2772386" y="2487218"/>
            <a:ext cx="6731007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познавательно-творческий.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краткосрочный.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дети второй группы раннего возраста, воспитатели, родители.</a:t>
            </a: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наглядный, практический, игровой, словесный.</a:t>
            </a: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области: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 коммуникативное развитие, познавательное развитие, речевое развитие, художественно – эстетическое развитие, физическое развитие.</a:t>
            </a:r>
          </a:p>
          <a:p>
            <a:pPr algn="ctr">
              <a:spcAft>
                <a:spcPts val="800"/>
              </a:spcAft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84021" y="1776397"/>
            <a:ext cx="499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Формирование у детей и их родителей знаний о важности правильного питания.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2984020" y="1168546"/>
            <a:ext cx="304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ЦЕЛЬ: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ED2AF13C-FCD2-4B30-915F-6AC015569453}"/>
              </a:ext>
            </a:extLst>
          </p:cNvPr>
          <p:cNvSpPr txBox="1"/>
          <p:nvPr/>
        </p:nvSpPr>
        <p:spPr>
          <a:xfrm>
            <a:off x="2984020" y="2651107"/>
            <a:ext cx="304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ЗАДАЧИ: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0E79177B-CBF1-4EDE-B084-9C441A4D9AF3}"/>
              </a:ext>
            </a:extLst>
          </p:cNvPr>
          <p:cNvSpPr txBox="1"/>
          <p:nvPr/>
        </p:nvSpPr>
        <p:spPr>
          <a:xfrm>
            <a:off x="2984021" y="3340000"/>
            <a:ext cx="750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Развивать интерес к познанию окружающего мира;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Формировать основы рационального питания;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Обогатить словарный запас детей по данной теме;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Развивать способы взаимодействия со взрослыми и детьми;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Развивать творческие способности у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Обогащать предметно - пространственную среду в группе с учетом ФГОС ДО;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Ознакомление с полезными свойствами овощей и фруктов;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Способствовать активному вовлечению родителей в совместную деятельность с ребенком в условиях семьи и детского сада;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Сформировать представление о продуктах питания, их разнообразии и влиянии на организм.</a:t>
            </a:r>
          </a:p>
        </p:txBody>
      </p:sp>
      <p:pic>
        <p:nvPicPr>
          <p:cNvPr id="17" name="图片 31">
            <a:extLst>
              <a:ext uri="{FF2B5EF4-FFF2-40B4-BE49-F238E27FC236}">
                <a16:creationId xmlns:a16="http://schemas.microsoft.com/office/drawing/2014/main" id="{FFFEE3B5-46AE-4A39-B01C-947BA63B34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525" y="1768181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30FFCD98-DD65-4783-96A6-E6486DEB35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659838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03211" y="1803205"/>
            <a:ext cx="7785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Виды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Обсуждение и разработка совместного плана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Создание условий для совместной деятельности педагогов и родителей.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Оформление родительского уголка (консультации);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Анкетирование по организации питания в детском саду.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2908060" y="1195354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 ЭТАП – ПОДГОТОВИТЕЛЬНЫЙ: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26">
            <a:extLst>
              <a:ext uri="{FF2B5EF4-FFF2-40B4-BE49-F238E27FC236}">
                <a16:creationId xmlns:a16="http://schemas.microsoft.com/office/drawing/2014/main" id="{ED3C3A6F-0D2D-416D-815E-3D7FEED574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5579" y="47929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C0E59A19-46A0-4EEE-860E-8499E62894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3229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15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41211" y="1430706"/>
            <a:ext cx="4654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Познавательное развитие:</a:t>
            </a:r>
            <a:endParaRPr lang="ru-RU" sz="1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Дидактические игры: «Из чего приготовить?», «Собери картинку», «Узнай на вкус», «Волшебный мешочек», «Раздели на группы», «Какого цвета», «Узнай по описанию», «Чего не стало?».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Рассматривание картинок из серии «Овощи», «Фрукты», «Ягоды».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Экскурсия на пищеблок.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Рассматривание сюжетных картинок «Огород».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2908060" y="869440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 ЭТАП – ПРАКТИЧЕСКИЙ: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34ECC6-6694-4F36-915C-5B35FA9C1214}"/>
              </a:ext>
            </a:extLst>
          </p:cNvPr>
          <p:cNvSpPr/>
          <p:nvPr/>
        </p:nvSpPr>
        <p:spPr>
          <a:xfrm>
            <a:off x="1416051" y="4279516"/>
            <a:ext cx="481988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 детей: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р.н.с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«Репка», стихотворений Е. Благинина «Обедать!», И. Токмакова «Каша», Б. 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«Повара», О. 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Высотская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сад», С. Кузьмин «Что растёт на грядке»,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З. Александрова «Вкусная каша», М. Дружинина «Я решил сварить        компот», С. Михалков «Про девочку, которая плохо кушала».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потешек: «Творог- творожок», «Помидор», «Морковка», «Малинка», «Матушка-репка».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E79831-F014-4EAA-BB06-9A7D17080402}"/>
              </a:ext>
            </a:extLst>
          </p:cNvPr>
          <p:cNvSpPr/>
          <p:nvPr/>
        </p:nvSpPr>
        <p:spPr>
          <a:xfrm>
            <a:off x="6236180" y="1491474"/>
            <a:ext cx="5177438" cy="233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развитие: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Разучивание песенки «Кто пасётся на лугу?» сл. Ю. Черных, муз.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А. Пахмутова. 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«В огороде».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Раскрашивание пластилином «Наливное яблочко», «Ягодка малинка».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Лепка: «Огурцы и помидоры», «Морковка», «Горошек».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Рисование: «Репка», «Лук на грядке», «Помидор», «В лес за земляникой».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 «Чудо- дерево».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поделок детей.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2BD84B-14DA-462B-89FA-0BF06E6ED7E4}"/>
              </a:ext>
            </a:extLst>
          </p:cNvPr>
          <p:cNvSpPr/>
          <p:nvPr/>
        </p:nvSpPr>
        <p:spPr>
          <a:xfrm>
            <a:off x="1416051" y="3241010"/>
            <a:ext cx="4679949" cy="105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ситуации: «В магазине», «Поварята», «Готовим обед», «Кукла Света завтракает», «В детский сад привезли продукты», «Кукла Маша собирается обедать».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BAD99A-88DF-4BFD-83D9-412F1C60C102}"/>
              </a:ext>
            </a:extLst>
          </p:cNvPr>
          <p:cNvSpPr/>
          <p:nvPr/>
        </p:nvSpPr>
        <p:spPr>
          <a:xfrm>
            <a:off x="6235940" y="3896250"/>
            <a:ext cx="4978160" cy="161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Физ. минутки: «Утром дети в лес пошли», «Сидит белка на тележке»;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игры: «Передай фрукт», «Собираем урожай», «Хоровод овощей», «Найди себе пару», «Овощи в корзину».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упражнения: «Послушная ложка», «Маша и каша».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Утренняя гимнастика «Во саду ли, в огороде».</a:t>
            </a:r>
            <a:endParaRPr lang="ru-RU" sz="1200" dirty="0">
              <a:latin typeface="+mj-lt"/>
            </a:endParaRPr>
          </a:p>
        </p:txBody>
      </p:sp>
      <p:pic>
        <p:nvPicPr>
          <p:cNvPr id="11" name="图片 18">
            <a:extLst>
              <a:ext uri="{FF2B5EF4-FFF2-40B4-BE49-F238E27FC236}">
                <a16:creationId xmlns:a16="http://schemas.microsoft.com/office/drawing/2014/main" id="{92FE51AC-4ABB-4D29-BFCE-3B2F385D5F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76" y="95923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66AB9A18-D5B4-4C75-ABC2-3F3F90E58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709" y="553180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61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24" name="TextBox 76">
            <a:extLst>
              <a:ext uri="{FF2B5EF4-FFF2-40B4-BE49-F238E27FC236}">
                <a16:creationId xmlns:a16="http://schemas.microsoft.com/office/drawing/2014/main" id="{3CC8CD33-66B8-4DF0-811B-D31C9E3254A5}"/>
              </a:ext>
            </a:extLst>
          </p:cNvPr>
          <p:cNvSpPr txBox="1"/>
          <p:nvPr/>
        </p:nvSpPr>
        <p:spPr>
          <a:xfrm>
            <a:off x="2908060" y="869440"/>
            <a:ext cx="6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ИГРОВАЯ ДЕЯТЕЛЬНОСТЬ: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50CD6E-98DB-43B9-8C41-9BC127915F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54" y="1769875"/>
            <a:ext cx="3498872" cy="35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1BBD30D-46D8-4B3A-B608-1F415EB008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82" y="1769876"/>
            <a:ext cx="2617097" cy="35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80F19C6-AE90-4054-8450-068148CEFE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93" y="1769875"/>
            <a:ext cx="3400158" cy="350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642E3-DD66-421C-8034-12B6E521FB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48" y="1056825"/>
            <a:ext cx="2220753" cy="492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D99970-4557-4020-9193-E71EEC7075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040" y="1068881"/>
            <a:ext cx="2220753" cy="492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86E2B4-C5CD-4F5C-BE43-C4848C614D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857" y="1056825"/>
            <a:ext cx="2226186" cy="494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08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24" name="TextBox 76">
            <a:extLst>
              <a:ext uri="{FF2B5EF4-FFF2-40B4-BE49-F238E27FC236}">
                <a16:creationId xmlns:a16="http://schemas.microsoft.com/office/drawing/2014/main" id="{3CC8CD33-66B8-4DF0-811B-D31C9E3254A5}"/>
              </a:ext>
            </a:extLst>
          </p:cNvPr>
          <p:cNvSpPr txBox="1"/>
          <p:nvPr/>
        </p:nvSpPr>
        <p:spPr>
          <a:xfrm>
            <a:off x="2908060" y="869440"/>
            <a:ext cx="673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rgbClr val="ED761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ПОЗНАВАТЕЛЬНАЯ ДЕЯТЕЛЬНОСТЬ:</a:t>
            </a:r>
            <a:endParaRPr lang="zh-CN" altLang="en-US" sz="3600" dirty="0">
              <a:solidFill>
                <a:srgbClr val="ED761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8BD17-0019-482D-94D1-0717E067CF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0314" y="2218013"/>
            <a:ext cx="3949053" cy="296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BD8EF-3401-4FFD-8BF6-4E897AA8B9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64772" y="2218013"/>
            <a:ext cx="3949055" cy="296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C62400-44DC-46AA-A854-058C3A179E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59" y="1724380"/>
            <a:ext cx="3520618" cy="394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74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847</Words>
  <Application>Microsoft Office PowerPoint</Application>
  <PresentationFormat>Широкоэкранный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Impact</vt:lpstr>
      <vt:lpstr>Symbol</vt:lpstr>
      <vt:lpstr>Times New Roman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Agent 007</cp:lastModifiedBy>
  <cp:revision>32</cp:revision>
  <dcterms:created xsi:type="dcterms:W3CDTF">2017-03-15T07:36:00Z</dcterms:created>
  <dcterms:modified xsi:type="dcterms:W3CDTF">2024-01-29T10:12:14Z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