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7" r:id="rId8"/>
    <p:sldId id="262" r:id="rId9"/>
    <p:sldId id="275" r:id="rId10"/>
    <p:sldId id="271" r:id="rId11"/>
    <p:sldId id="264" r:id="rId12"/>
    <p:sldId id="265" r:id="rId13"/>
    <p:sldId id="267" r:id="rId14"/>
    <p:sldId id="268" r:id="rId15"/>
    <p:sldId id="269" r:id="rId16"/>
    <p:sldId id="273" r:id="rId17"/>
    <p:sldId id="276"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3" d="100"/>
          <a:sy n="53" d="100"/>
        </p:scale>
        <p:origin x="78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E8B2B29-E0F0-46A7-9EBD-6DA6B8E0D9D9}" type="datetimeFigureOut">
              <a:rPr lang="ru-RU" smtClean="0"/>
              <a:t>22.09.2023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308346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8B2B29-E0F0-46A7-9EBD-6DA6B8E0D9D9}" type="datetimeFigureOut">
              <a:rPr lang="ru-RU" smtClean="0"/>
              <a:t>22.09.2023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455833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8B2B29-E0F0-46A7-9EBD-6DA6B8E0D9D9}" type="datetimeFigureOut">
              <a:rPr lang="ru-RU" smtClean="0"/>
              <a:t>22.09.2023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298870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8B2B29-E0F0-46A7-9EBD-6DA6B8E0D9D9}" type="datetimeFigureOut">
              <a:rPr lang="ru-RU" smtClean="0"/>
              <a:t>22.09.2023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326543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8B2B29-E0F0-46A7-9EBD-6DA6B8E0D9D9}" type="datetimeFigureOut">
              <a:rPr lang="ru-RU" smtClean="0"/>
              <a:t>22.09.2023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178059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E8B2B29-E0F0-46A7-9EBD-6DA6B8E0D9D9}" type="datetimeFigureOut">
              <a:rPr lang="ru-RU" smtClean="0"/>
              <a:t>22.09.2023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263490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E8B2B29-E0F0-46A7-9EBD-6DA6B8E0D9D9}" type="datetimeFigureOut">
              <a:rPr lang="ru-RU" smtClean="0"/>
              <a:t>22.09.2023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399201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E8B2B29-E0F0-46A7-9EBD-6DA6B8E0D9D9}" type="datetimeFigureOut">
              <a:rPr lang="ru-RU" smtClean="0"/>
              <a:t>22.09.2023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103363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8B2B29-E0F0-46A7-9EBD-6DA6B8E0D9D9}" type="datetimeFigureOut">
              <a:rPr lang="ru-RU" smtClean="0"/>
              <a:t>22.09.2023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291257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E8B2B29-E0F0-46A7-9EBD-6DA6B8E0D9D9}" type="datetimeFigureOut">
              <a:rPr lang="ru-RU" smtClean="0"/>
              <a:t>22.09.2023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140857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E8B2B29-E0F0-46A7-9EBD-6DA6B8E0D9D9}" type="datetimeFigureOut">
              <a:rPr lang="ru-RU" smtClean="0"/>
              <a:t>22.09.2023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DCE76A-9716-40CC-9240-BCFADDD8700A}" type="slidenum">
              <a:rPr lang="ru-RU" smtClean="0"/>
              <a:t>‹#›</a:t>
            </a:fld>
            <a:endParaRPr lang="ru-RU"/>
          </a:p>
        </p:txBody>
      </p:sp>
    </p:spTree>
    <p:extLst>
      <p:ext uri="{BB962C8B-B14F-4D97-AF65-F5344CB8AC3E}">
        <p14:creationId xmlns:p14="http://schemas.microsoft.com/office/powerpoint/2010/main" val="359180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B2B29-E0F0-46A7-9EBD-6DA6B8E0D9D9}" type="datetimeFigureOut">
              <a:rPr lang="ru-RU" smtClean="0"/>
              <a:t>22.09.2023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CE76A-9716-40CC-9240-BCFADDD8700A}" type="slidenum">
              <a:rPr lang="ru-RU" smtClean="0"/>
              <a:t>‹#›</a:t>
            </a:fld>
            <a:endParaRPr lang="ru-RU"/>
          </a:p>
        </p:txBody>
      </p:sp>
    </p:spTree>
    <p:extLst>
      <p:ext uri="{BB962C8B-B14F-4D97-AF65-F5344CB8AC3E}">
        <p14:creationId xmlns:p14="http://schemas.microsoft.com/office/powerpoint/2010/main" val="3683176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76200">
            <a:solidFill>
              <a:schemeClr val="accent1"/>
            </a:solidFill>
          </a:ln>
        </p:spPr>
      </p:pic>
      <p:sp>
        <p:nvSpPr>
          <p:cNvPr id="2" name="Заголовок 1"/>
          <p:cNvSpPr>
            <a:spLocks noGrp="1"/>
          </p:cNvSpPr>
          <p:nvPr>
            <p:ph type="ctrTitle"/>
          </p:nvPr>
        </p:nvSpPr>
        <p:spPr>
          <a:xfrm>
            <a:off x="1524000" y="666974"/>
            <a:ext cx="9144000" cy="2842989"/>
          </a:xfrm>
        </p:spPr>
        <p:txBody>
          <a:bodyPr>
            <a:noAutofit/>
          </a:bodyPr>
          <a:lstStyle/>
          <a:p>
            <a:r>
              <a:rPr lang="ru-RU" sz="4800" b="1" dirty="0">
                <a:latin typeface="Times New Roman" panose="02020603050405020304" pitchFamily="18" charset="0"/>
                <a:cs typeface="Times New Roman" panose="02020603050405020304" pitchFamily="18" charset="0"/>
              </a:rPr>
              <a:t>«Социализация детей раннего возраста посредством игровой деятельности»</a:t>
            </a:r>
            <a:r>
              <a:rPr lang="ru-RU" sz="4800" dirty="0">
                <a:latin typeface="Times New Roman" panose="02020603050405020304" pitchFamily="18" charset="0"/>
                <a:cs typeface="Times New Roman" panose="02020603050405020304" pitchFamily="18" charset="0"/>
              </a:rPr>
              <a:t/>
            </a:r>
            <a:br>
              <a:rPr lang="ru-RU" sz="4800" dirty="0">
                <a:latin typeface="Times New Roman" panose="02020603050405020304" pitchFamily="18" charset="0"/>
                <a:cs typeface="Times New Roman" panose="02020603050405020304" pitchFamily="18" charset="0"/>
              </a:rPr>
            </a:br>
            <a:endParaRPr lang="ru-RU" sz="4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862918" y="3980328"/>
            <a:ext cx="2441986" cy="1277471"/>
          </a:xfrm>
        </p:spPr>
        <p:txBody>
          <a:bodyPr>
            <a:normAutofit fontScale="85000" lnSpcReduction="20000"/>
          </a:bodyPr>
          <a:lstStyle/>
          <a:p>
            <a:r>
              <a:rPr lang="ru-RU" sz="2000" b="1" dirty="0" smtClean="0">
                <a:latin typeface="Times New Roman" panose="02020603050405020304" pitchFamily="18" charset="0"/>
                <a:cs typeface="Times New Roman" panose="02020603050405020304" pitchFamily="18" charset="0"/>
              </a:rPr>
              <a:t>Подготовила воспитатель КГКУЗ ККСДР№3</a:t>
            </a:r>
          </a:p>
          <a:p>
            <a:r>
              <a:rPr lang="ru-RU" sz="2000" b="1" dirty="0" smtClean="0">
                <a:latin typeface="Times New Roman" panose="02020603050405020304" pitchFamily="18" charset="0"/>
                <a:cs typeface="Times New Roman" panose="02020603050405020304" pitchFamily="18" charset="0"/>
              </a:rPr>
              <a:t>Отделения №4</a:t>
            </a:r>
          </a:p>
          <a:p>
            <a:r>
              <a:rPr lang="ru-RU" sz="2000" b="1" dirty="0" smtClean="0">
                <a:latin typeface="Times New Roman" panose="02020603050405020304" pitchFamily="18" charset="0"/>
                <a:cs typeface="Times New Roman" panose="02020603050405020304" pitchFamily="18" charset="0"/>
              </a:rPr>
              <a:t>Н.В. Бурмакина</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891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29093"/>
            <a:ext cx="11779198" cy="6400800"/>
          </a:xfrm>
          <a:ln w="76200">
            <a:solidFill>
              <a:srgbClr val="92D050"/>
            </a:solidFill>
          </a:ln>
        </p:spPr>
      </p:pic>
      <p:sp>
        <p:nvSpPr>
          <p:cNvPr id="8" name="Прямоугольник 7"/>
          <p:cNvSpPr/>
          <p:nvPr/>
        </p:nvSpPr>
        <p:spPr>
          <a:xfrm>
            <a:off x="4055633" y="548640"/>
            <a:ext cx="7551868" cy="1129553"/>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accent6">
                    <a:lumMod val="75000"/>
                  </a:schemeClr>
                </a:solidFill>
                <a:latin typeface="Times New Roman" panose="02020603050405020304" pitchFamily="18" charset="0"/>
                <a:cs typeface="Times New Roman" panose="02020603050405020304" pitchFamily="18" charset="0"/>
              </a:rPr>
              <a:t>При помощи игры </a:t>
            </a:r>
            <a:r>
              <a:rPr lang="ru-RU" sz="2800" b="1" dirty="0" smtClean="0">
                <a:solidFill>
                  <a:schemeClr val="accent6">
                    <a:lumMod val="75000"/>
                  </a:schemeClr>
                </a:solidFill>
                <a:latin typeface="Times New Roman" panose="02020603050405020304" pitchFamily="18" charset="0"/>
                <a:cs typeface="Times New Roman" panose="02020603050405020304" pitchFamily="18" charset="0"/>
              </a:rPr>
              <a:t>развиваем ребенка </a:t>
            </a:r>
            <a:r>
              <a:rPr lang="ru-RU" sz="2800" b="1" dirty="0">
                <a:solidFill>
                  <a:schemeClr val="accent6">
                    <a:lumMod val="75000"/>
                  </a:schemeClr>
                </a:solidFill>
                <a:latin typeface="Times New Roman" panose="02020603050405020304" pitchFamily="18" charset="0"/>
                <a:cs typeface="Times New Roman" panose="02020603050405020304" pitchFamily="18" charset="0"/>
              </a:rPr>
              <a:t>в следующих </a:t>
            </a:r>
            <a:r>
              <a:rPr lang="ru-RU" sz="2800" b="1" dirty="0">
                <a:solidFill>
                  <a:srgbClr val="C00000"/>
                </a:solidFill>
                <a:latin typeface="Times New Roman" panose="02020603050405020304" pitchFamily="18" charset="0"/>
                <a:cs typeface="Times New Roman" panose="02020603050405020304" pitchFamily="18" charset="0"/>
              </a:rPr>
              <a:t>социальных отношениях:</a:t>
            </a:r>
          </a:p>
        </p:txBody>
      </p:sp>
      <p:sp>
        <p:nvSpPr>
          <p:cNvPr id="9" name="Прямоугольник 8"/>
          <p:cNvSpPr/>
          <p:nvPr/>
        </p:nvSpPr>
        <p:spPr>
          <a:xfrm>
            <a:off x="7078532" y="3001384"/>
            <a:ext cx="4356846" cy="382092"/>
          </a:xfrm>
          <a:prstGeom prst="rect">
            <a:avLst/>
          </a:prstGeom>
        </p:spPr>
        <p:txBody>
          <a:bodyPr wrap="square">
            <a:spAutoFit/>
          </a:bodyPr>
          <a:lstStyle/>
          <a:p>
            <a:pPr algn="just">
              <a:lnSpc>
                <a:spcPct val="150000"/>
              </a:lnSpc>
              <a:spcAft>
                <a:spcPts val="8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4055633" y="1893345"/>
            <a:ext cx="3281082" cy="4152452"/>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ru-RU"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Развитие </a:t>
            </a:r>
            <a:r>
              <a:rPr lang="ru-RU"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речи. </a:t>
            </a:r>
            <a:endParaRPr lang="ru-RU"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ru-RU"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 </a:t>
            </a:r>
            <a:r>
              <a:rPr lang="ru-RU"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каждой новой игрой, новым занятием или игрушкой, ребенку понадобится набор слов, которые потребуются ему, чтобы объяснить суть происходящего. Все виды игр, которые я использую в своей работе, позволяют ребенку </a:t>
            </a:r>
            <a:endParaRPr lang="ru-RU"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ru-RU"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практиковать </a:t>
            </a:r>
            <a:r>
              <a:rPr lang="ru-RU"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свою речь.</a:t>
            </a:r>
            <a:endParaRPr lang="ru-RU"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8326419" y="1893345"/>
            <a:ext cx="3281082" cy="4152452"/>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ru-RU"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Физическое </a:t>
            </a:r>
            <a:r>
              <a:rPr lang="ru-RU"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развитие. </a:t>
            </a:r>
            <a:r>
              <a:rPr lang="ru-RU"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Игры</a:t>
            </a:r>
            <a:r>
              <a:rPr lang="ru-RU"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помогают в развитии координации движений ребенка, способствуют развитию двигательных навыков, а физические упражнения - чувство уверенности в себе.</a:t>
            </a:r>
          </a:p>
        </p:txBody>
      </p:sp>
    </p:spTree>
    <p:extLst>
      <p:ext uri="{BB962C8B-B14F-4D97-AF65-F5344CB8AC3E}">
        <p14:creationId xmlns:p14="http://schemas.microsoft.com/office/powerpoint/2010/main" val="228380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29093"/>
            <a:ext cx="11779198" cy="6400800"/>
          </a:xfrm>
          <a:ln w="76200">
            <a:solidFill>
              <a:srgbClr val="92D050"/>
            </a:solidFill>
          </a:ln>
        </p:spPr>
      </p:pic>
      <p:sp>
        <p:nvSpPr>
          <p:cNvPr id="5" name="Прямоугольник 4"/>
          <p:cNvSpPr/>
          <p:nvPr/>
        </p:nvSpPr>
        <p:spPr>
          <a:xfrm>
            <a:off x="3786692" y="602429"/>
            <a:ext cx="7777778" cy="5109882"/>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ru-RU" sz="4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Эмоциональное </a:t>
            </a:r>
            <a:r>
              <a:rPr lang="ru-RU"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развитие. </a:t>
            </a:r>
            <a:endParaRPr lang="ru-RU" sz="4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ru-RU" sz="2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Играя </a:t>
            </a:r>
            <a:r>
              <a:rPr lang="ru-RU"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с детьми, позволяю ребенку выражать свои чувства: как отрицательные, так и положительные. Иногда мне приходится наблюдать, как ребёнок всё своё раздражение переносит на игрушку, нежели на других детей или взрослых. Это помогает ребёнку научиться контролировать свой гнев. Другой же ребёнок наоборот во время игры может выражать любовь и привязанность. </a:t>
            </a:r>
          </a:p>
        </p:txBody>
      </p:sp>
    </p:spTree>
    <p:extLst>
      <p:ext uri="{BB962C8B-B14F-4D97-AF65-F5344CB8AC3E}">
        <p14:creationId xmlns:p14="http://schemas.microsoft.com/office/powerpoint/2010/main" val="2825183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29093"/>
            <a:ext cx="11779198" cy="6400800"/>
          </a:xfrm>
          <a:ln w="76200">
            <a:solidFill>
              <a:srgbClr val="92D050"/>
            </a:solidFill>
          </a:ln>
        </p:spPr>
      </p:pic>
      <p:sp>
        <p:nvSpPr>
          <p:cNvPr id="5" name="Прямоугольник 4"/>
          <p:cNvSpPr/>
          <p:nvPr/>
        </p:nvSpPr>
        <p:spPr>
          <a:xfrm>
            <a:off x="4228429" y="459389"/>
            <a:ext cx="3281082" cy="5392769"/>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800"/>
              </a:spcAft>
            </a:pPr>
            <a:r>
              <a:rPr lang="ru-RU"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Социальное </a:t>
            </a:r>
            <a: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развитие. </a:t>
            </a:r>
            <a:endParaRPr lang="ru-RU"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 </a:t>
            </a:r>
            <a:r>
              <a:rPr lang="ru-RU"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процессе игры я учу ребёнка впервые строить отношения с окружающими, познать такие социальные навыки, как умение дожидаться своей очереди и делиться с окружающими, а также обращать внимание на эмоции окружающих и впоследствии делать выводы об этих эмоциях.</a:t>
            </a:r>
          </a:p>
        </p:txBody>
      </p:sp>
      <p:sp>
        <p:nvSpPr>
          <p:cNvPr id="6" name="Прямоугольник 5"/>
          <p:cNvSpPr/>
          <p:nvPr/>
        </p:nvSpPr>
        <p:spPr>
          <a:xfrm>
            <a:off x="8072718" y="459390"/>
            <a:ext cx="3281082" cy="5392769"/>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ru-RU"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Интеллектуальное </a:t>
            </a:r>
            <a: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развитие. </a:t>
            </a:r>
            <a:endParaRPr lang="ru-RU"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Посредством </a:t>
            </a:r>
            <a:r>
              <a:rPr lang="ru-RU"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игры я даю детям представления об общих фактах, возможность исследовать необычные материалы, попытаться сделать что-нибудь необычным способом. </a:t>
            </a:r>
          </a:p>
        </p:txBody>
      </p:sp>
    </p:spTree>
    <p:extLst>
      <p:ext uri="{BB962C8B-B14F-4D97-AF65-F5344CB8AC3E}">
        <p14:creationId xmlns:p14="http://schemas.microsoft.com/office/powerpoint/2010/main" val="3686460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06401" y="204397"/>
            <a:ext cx="11779198" cy="6400800"/>
          </a:xfrm>
          <a:ln w="76200">
            <a:solidFill>
              <a:srgbClr val="92D050"/>
            </a:solidFill>
          </a:ln>
        </p:spPr>
      </p:pic>
      <p:sp>
        <p:nvSpPr>
          <p:cNvPr id="3" name="Прямоугольник 2"/>
          <p:cNvSpPr/>
          <p:nvPr/>
        </p:nvSpPr>
        <p:spPr>
          <a:xfrm>
            <a:off x="2753958" y="516366"/>
            <a:ext cx="9025666" cy="935915"/>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latin typeface="Times New Roman" panose="02020603050405020304" pitchFamily="18" charset="0"/>
                <a:cs typeface="Times New Roman" panose="02020603050405020304" pitchFamily="18" charset="0"/>
              </a:rPr>
              <a:t>Задачи СОЦИАЛИЗАЦИИ детей раннего возраста, которые можно решить посредством ИГРОВОЙ ДЕЯТЕЛЬНОСТИ</a:t>
            </a:r>
            <a:endParaRPr lang="ru-RU" sz="2400" b="1" dirty="0">
              <a:solidFill>
                <a:srgbClr val="C00000"/>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2753958" y="1690688"/>
            <a:ext cx="9025666" cy="4356847"/>
          </a:xfrm>
          <a:prstGeom prst="round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spcAft>
                <a:spcPts val="500"/>
              </a:spcAft>
              <a:buFont typeface="+mj-lt"/>
              <a:buAutoNum type="arabicPeriod"/>
            </a:pPr>
            <a:r>
              <a:rPr lang="ru-RU" b="1" dirty="0">
                <a:solidFill>
                  <a:schemeClr val="tx1"/>
                </a:solidFill>
                <a:latin typeface="Times New Roman" panose="02020603050405020304" pitchFamily="18" charset="0"/>
                <a:ea typeface="Times New Roman" panose="02020603050405020304" pitchFamily="18" charset="0"/>
              </a:rPr>
              <a:t>Формировать умение эмоционально откликаться на игру, предложенную взрослым, подражать его действиям, принимать игровую задачу.</a:t>
            </a:r>
            <a:endParaRPr lang="ru-RU" sz="1600" b="1" dirty="0">
              <a:solidFill>
                <a:schemeClr val="tx1"/>
              </a:solidFill>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b="1" dirty="0">
                <a:solidFill>
                  <a:schemeClr val="tx1"/>
                </a:solidFill>
                <a:latin typeface="Times New Roman" panose="02020603050405020304" pitchFamily="18" charset="0"/>
                <a:ea typeface="Times New Roman" panose="02020603050405020304" pitchFamily="18" charset="0"/>
              </a:rPr>
              <a:t>Формировать у детей опыт поведения среди сверстников: играть рядом, не мешая другим детям, подражать действиям сверстника, отрицательно относиться к грубости и жадности, не ссориться, помогать друг другу и вместе радоваться успехам, выражать сочувствие и доброжелательность.</a:t>
            </a:r>
            <a:endParaRPr lang="ru-RU" sz="1600" b="1" dirty="0">
              <a:solidFill>
                <a:schemeClr val="tx1"/>
              </a:solidFill>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b="1" dirty="0">
                <a:solidFill>
                  <a:schemeClr val="tx1"/>
                </a:solidFill>
                <a:latin typeface="Times New Roman" panose="02020603050405020304" pitchFamily="18" charset="0"/>
                <a:ea typeface="Times New Roman" panose="02020603050405020304" pitchFamily="18" charset="0"/>
              </a:rPr>
              <a:t>Подводить детей к пониманию роли в игре. Формировать начальные навыки ролевого поведения; учить связывать сюжетные действия с ролью.</a:t>
            </a:r>
            <a:endParaRPr lang="ru-RU" sz="1600" b="1" dirty="0">
              <a:solidFill>
                <a:schemeClr val="tx1"/>
              </a:solidFill>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b="1" dirty="0">
                <a:solidFill>
                  <a:schemeClr val="tx1"/>
                </a:solidFill>
                <a:latin typeface="Times New Roman" panose="02020603050405020304" pitchFamily="18" charset="0"/>
                <a:ea typeface="Times New Roman" panose="02020603050405020304" pitchFamily="18" charset="0"/>
              </a:rPr>
              <a:t> Формировать умение общаться в диалоге с воспитателем, сопровождать свои действия речью в самостоятельной игре.  </a:t>
            </a:r>
            <a:endParaRPr lang="ru-RU" sz="1600" b="1" dirty="0">
              <a:solidFill>
                <a:schemeClr val="tx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ru-RU" b="1" dirty="0">
                <a:solidFill>
                  <a:schemeClr val="tx1"/>
                </a:solidFill>
                <a:latin typeface="Times New Roman" panose="02020603050405020304" pitchFamily="18" charset="0"/>
                <a:ea typeface="Times New Roman" panose="02020603050405020304" pitchFamily="18" charset="0"/>
              </a:rPr>
              <a:t>Воспитывать элементарные навыки вежливого обращения (здороваться и прощаться); излагать собственные просьбы спокойно, употребляя слова «спасибо» и «пожалуйста».</a:t>
            </a:r>
            <a:endParaRPr lang="ru-RU" sz="1600" b="1"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6711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29093"/>
            <a:ext cx="11779198" cy="6400800"/>
          </a:xfrm>
          <a:ln w="76200">
            <a:solidFill>
              <a:srgbClr val="92D050"/>
            </a:solidFill>
          </a:ln>
        </p:spPr>
      </p:pic>
      <p:sp>
        <p:nvSpPr>
          <p:cNvPr id="3" name="Прямоугольник 2"/>
          <p:cNvSpPr/>
          <p:nvPr/>
        </p:nvSpPr>
        <p:spPr>
          <a:xfrm>
            <a:off x="2231315" y="460840"/>
            <a:ext cx="4572000" cy="1002199"/>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C00000"/>
                </a:solidFill>
                <a:latin typeface="Times New Roman" panose="02020603050405020304" pitchFamily="18" charset="0"/>
                <a:cs typeface="Times New Roman" panose="02020603050405020304" pitchFamily="18" charset="0"/>
              </a:rPr>
              <a:t>ВИДЫ ИГР</a:t>
            </a:r>
            <a:endParaRPr lang="ru-RU" sz="3600" b="1" dirty="0">
              <a:solidFill>
                <a:srgbClr val="C00000"/>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3425414" y="1700578"/>
            <a:ext cx="3377901" cy="336714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a:solidFill>
                  <a:srgbClr val="C00000"/>
                </a:solidFill>
                <a:latin typeface="Times New Roman" panose="02020603050405020304" pitchFamily="18" charset="0"/>
                <a:cs typeface="Times New Roman" panose="02020603050405020304" pitchFamily="18" charset="0"/>
              </a:rPr>
              <a:t>Игры, способствующие развитию мелкой моторики рук: </a:t>
            </a:r>
            <a:endParaRPr lang="ru-RU" sz="2000" b="1" dirty="0" smtClean="0">
              <a:solidFill>
                <a:srgbClr val="C00000"/>
              </a:solidFill>
              <a:latin typeface="Times New Roman" panose="02020603050405020304" pitchFamily="18" charset="0"/>
              <a:cs typeface="Times New Roman" panose="02020603050405020304" pitchFamily="18" charset="0"/>
            </a:endParaRPr>
          </a:p>
          <a:p>
            <a:pPr algn="just"/>
            <a:r>
              <a:rPr lang="ru-RU" sz="2000" b="1" dirty="0" smtClean="0">
                <a:solidFill>
                  <a:schemeClr val="tx1"/>
                </a:solidFill>
                <a:latin typeface="Times New Roman" panose="02020603050405020304" pitchFamily="18" charset="0"/>
                <a:cs typeface="Times New Roman" panose="02020603050405020304" pitchFamily="18" charset="0"/>
              </a:rPr>
              <a:t>занятия </a:t>
            </a:r>
            <a:r>
              <a:rPr lang="ru-RU" sz="2000" b="1" dirty="0">
                <a:solidFill>
                  <a:schemeClr val="tx1"/>
                </a:solidFill>
                <a:latin typeface="Times New Roman" panose="02020603050405020304" pitchFamily="18" charset="0"/>
                <a:cs typeface="Times New Roman" panose="02020603050405020304" pitchFamily="18" charset="0"/>
              </a:rPr>
              <a:t>с конструкторами; разнообразные виды мозаик; шнуровки; игры с использованием прищепок; игры на застёгивание (расстёгивание)</a:t>
            </a:r>
          </a:p>
        </p:txBody>
      </p:sp>
      <p:sp>
        <p:nvSpPr>
          <p:cNvPr id="10" name="Прямоугольник 9"/>
          <p:cNvSpPr/>
          <p:nvPr/>
        </p:nvSpPr>
        <p:spPr>
          <a:xfrm>
            <a:off x="7272169" y="548640"/>
            <a:ext cx="4550485" cy="5464885"/>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a:solidFill>
                  <a:srgbClr val="C00000"/>
                </a:solidFill>
                <a:latin typeface="Times New Roman" panose="02020603050405020304" pitchFamily="18" charset="0"/>
                <a:cs typeface="Times New Roman" panose="02020603050405020304" pitchFamily="18" charset="0"/>
              </a:rPr>
              <a:t>Сюжетно-отобразительные игры,</a:t>
            </a:r>
            <a:r>
              <a:rPr lang="ru-RU" sz="2000" b="1" dirty="0">
                <a:solidFill>
                  <a:schemeClr val="tx1"/>
                </a:solidFill>
                <a:latin typeface="Times New Roman" panose="02020603050405020304" pitchFamily="18" charset="0"/>
                <a:cs typeface="Times New Roman" panose="02020603050405020304" pitchFamily="18" charset="0"/>
              </a:rPr>
              <a:t> способствующие приобретению детьми определенного социального опыта («Кормление куклы обедом», «Купание куклы», «Оденем куклу на прогулку», «Кукла заболела»).       Здесь следует помнить, что дети раннего возраста могут отражать в игре только то, что им хорошо знакомо. Поэтому для обогащения их опыта, </a:t>
            </a:r>
            <a:r>
              <a:rPr lang="ru-RU" sz="2000" b="1" dirty="0" smtClean="0">
                <a:solidFill>
                  <a:schemeClr val="tx1"/>
                </a:solidFill>
                <a:latin typeface="Times New Roman" panose="02020603050405020304" pitchFamily="18" charset="0"/>
                <a:cs typeface="Times New Roman" panose="02020603050405020304" pitchFamily="18" charset="0"/>
              </a:rPr>
              <a:t> организуем </a:t>
            </a:r>
            <a:r>
              <a:rPr lang="ru-RU" sz="2000" b="1" dirty="0">
                <a:solidFill>
                  <a:schemeClr val="tx1"/>
                </a:solidFill>
                <a:latin typeface="Times New Roman" panose="02020603050405020304" pitchFamily="18" charset="0"/>
                <a:cs typeface="Times New Roman" panose="02020603050405020304" pitchFamily="18" charset="0"/>
              </a:rPr>
              <a:t>наблюдение и </a:t>
            </a:r>
            <a:r>
              <a:rPr lang="ru-RU" sz="2000" b="1" dirty="0" smtClean="0">
                <a:solidFill>
                  <a:schemeClr val="tx1"/>
                </a:solidFill>
                <a:latin typeface="Times New Roman" panose="02020603050405020304" pitchFamily="18" charset="0"/>
                <a:cs typeface="Times New Roman" panose="02020603050405020304" pitchFamily="18" charset="0"/>
              </a:rPr>
              <a:t>комментируем </a:t>
            </a:r>
            <a:r>
              <a:rPr lang="ru-RU" sz="2000" b="1" dirty="0">
                <a:solidFill>
                  <a:schemeClr val="tx1"/>
                </a:solidFill>
                <a:latin typeface="Times New Roman" panose="02020603050405020304" pitchFamily="18" charset="0"/>
                <a:cs typeface="Times New Roman" panose="02020603050405020304" pitchFamily="18" charset="0"/>
              </a:rPr>
              <a:t>действия, </a:t>
            </a:r>
            <a:r>
              <a:rPr lang="ru-RU" sz="2000" b="1" dirty="0" smtClean="0">
                <a:solidFill>
                  <a:schemeClr val="tx1"/>
                </a:solidFill>
                <a:latin typeface="Times New Roman" panose="02020603050405020304" pitchFamily="18" charset="0"/>
                <a:cs typeface="Times New Roman" panose="02020603050405020304" pitchFamily="18" charset="0"/>
              </a:rPr>
              <a:t>привлекаем </a:t>
            </a:r>
            <a:r>
              <a:rPr lang="ru-RU" sz="2000" b="1" dirty="0">
                <a:solidFill>
                  <a:schemeClr val="tx1"/>
                </a:solidFill>
                <a:latin typeface="Times New Roman" panose="02020603050405020304" pitchFamily="18" charset="0"/>
                <a:cs typeface="Times New Roman" panose="02020603050405020304" pitchFamily="18" charset="0"/>
              </a:rPr>
              <a:t>детей к выполнению поручений, к помощи близким взрослым и другим детям группы, </a:t>
            </a:r>
            <a:r>
              <a:rPr lang="ru-RU" sz="2000" b="1" dirty="0" smtClean="0">
                <a:solidFill>
                  <a:schemeClr val="tx1"/>
                </a:solidFill>
                <a:latin typeface="Times New Roman" panose="02020603050405020304" pitchFamily="18" charset="0"/>
                <a:cs typeface="Times New Roman" panose="02020603050405020304" pitchFamily="18" charset="0"/>
              </a:rPr>
              <a:t>читаем </a:t>
            </a:r>
            <a:r>
              <a:rPr lang="ru-RU" sz="2000" b="1" dirty="0">
                <a:solidFill>
                  <a:schemeClr val="tx1"/>
                </a:solidFill>
                <a:latin typeface="Times New Roman" panose="02020603050405020304" pitchFamily="18" charset="0"/>
                <a:cs typeface="Times New Roman" panose="02020603050405020304" pitchFamily="18" charset="0"/>
              </a:rPr>
              <a:t>им книжки, рассматриваем </a:t>
            </a:r>
            <a:r>
              <a:rPr lang="ru-RU" sz="2000" b="1" dirty="0" smtClean="0">
                <a:solidFill>
                  <a:schemeClr val="tx1"/>
                </a:solidFill>
                <a:latin typeface="Times New Roman" panose="02020603050405020304" pitchFamily="18" charset="0"/>
                <a:cs typeface="Times New Roman" panose="02020603050405020304" pitchFamily="18" charset="0"/>
              </a:rPr>
              <a:t>картинки.</a:t>
            </a:r>
            <a:endParaRPr lang="ru-RU"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751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29093"/>
            <a:ext cx="11779198" cy="6400800"/>
          </a:xfrm>
          <a:ln w="76200">
            <a:solidFill>
              <a:srgbClr val="92D050"/>
            </a:solidFill>
          </a:ln>
        </p:spPr>
      </p:pic>
      <p:sp>
        <p:nvSpPr>
          <p:cNvPr id="3" name="Прямоугольник 2"/>
          <p:cNvSpPr/>
          <p:nvPr/>
        </p:nvSpPr>
        <p:spPr>
          <a:xfrm>
            <a:off x="2880135" y="365124"/>
            <a:ext cx="3528508" cy="4765638"/>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2000" b="1" dirty="0">
                <a:solidFill>
                  <a:srgbClr val="C00000"/>
                </a:solidFill>
                <a:latin typeface="Times New Roman" panose="02020603050405020304" pitchFamily="18" charset="0"/>
                <a:cs typeface="Times New Roman" panose="02020603050405020304" pitchFamily="18" charset="0"/>
              </a:rPr>
              <a:t>Коммуникативные игры, </a:t>
            </a:r>
            <a:r>
              <a:rPr lang="ru-RU" sz="2000" b="1" dirty="0">
                <a:solidFill>
                  <a:schemeClr val="tx1"/>
                </a:solidFill>
                <a:latin typeface="Times New Roman" panose="02020603050405020304" pitchFamily="18" charset="0"/>
                <a:cs typeface="Times New Roman" panose="02020603050405020304" pitchFamily="18" charset="0"/>
              </a:rPr>
              <a:t>способствующие самовыражению, взаимному сотрудничеству в совместной деятельности детей и взрослых: игры, вызывающие общие положительные эмоции; телесные игры; игры, объединяющие общим действием; игры, способствующие овладению простых правил поведения; игры в кругу; игры с передачей игрушек. </a:t>
            </a:r>
          </a:p>
        </p:txBody>
      </p:sp>
      <p:sp>
        <p:nvSpPr>
          <p:cNvPr id="6" name="Прямоугольник 5"/>
          <p:cNvSpPr/>
          <p:nvPr/>
        </p:nvSpPr>
        <p:spPr>
          <a:xfrm>
            <a:off x="6637467" y="365124"/>
            <a:ext cx="5171541" cy="5981887"/>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400" b="1" dirty="0">
                <a:solidFill>
                  <a:srgbClr val="C00000"/>
                </a:solidFill>
                <a:latin typeface="Times New Roman" panose="02020603050405020304" pitchFamily="18" charset="0"/>
                <a:cs typeface="Times New Roman" panose="02020603050405020304" pitchFamily="18" charset="0"/>
              </a:rPr>
              <a:t>Дидактические игры, </a:t>
            </a:r>
            <a:endParaRPr lang="ru-RU" sz="2400" b="1" dirty="0" smtClean="0">
              <a:solidFill>
                <a:srgbClr val="C00000"/>
              </a:solidFill>
              <a:latin typeface="Times New Roman" panose="02020603050405020304" pitchFamily="18" charset="0"/>
              <a:cs typeface="Times New Roman" panose="02020603050405020304" pitchFamily="18" charset="0"/>
            </a:endParaRPr>
          </a:p>
          <a:p>
            <a:pPr lvl="0" algn="just"/>
            <a:r>
              <a:rPr lang="ru-RU" sz="2000" b="1" dirty="0" smtClean="0">
                <a:solidFill>
                  <a:schemeClr val="tx1"/>
                </a:solidFill>
                <a:latin typeface="Times New Roman" panose="02020603050405020304" pitchFamily="18" charset="0"/>
                <a:cs typeface="Times New Roman" panose="02020603050405020304" pitchFamily="18" charset="0"/>
              </a:rPr>
              <a:t>способствующие </a:t>
            </a:r>
            <a:r>
              <a:rPr lang="ru-RU" sz="2000" b="1" dirty="0">
                <a:solidFill>
                  <a:schemeClr val="tx1"/>
                </a:solidFill>
                <a:latin typeface="Times New Roman" panose="02020603050405020304" pitchFamily="18" charset="0"/>
                <a:cs typeface="Times New Roman" panose="02020603050405020304" pitchFamily="18" charset="0"/>
              </a:rPr>
              <a:t>социально-нравственному развитию ребенка. В них я, как правило, ставлю конкретную педагогическую задачу (например, это могут быть игры, направленные на развитие умственных действий, восприятия формы, цвета). Сюда относятся игры с матрешками, пирамидками, вкладышами, настольные игры – лото, домино, мозаики. В этих играх происходит познание взаимоотношений между детьми, взрослыми, объектами живой и неживой природы, в них я учу ребёнка проявлять чуткое отношение к сверстникам, быть справедливым, уступать в случае необходимости, сочувствовать и т. д.</a:t>
            </a:r>
          </a:p>
        </p:txBody>
      </p:sp>
    </p:spTree>
    <p:extLst>
      <p:ext uri="{BB962C8B-B14F-4D97-AF65-F5344CB8AC3E}">
        <p14:creationId xmlns:p14="http://schemas.microsoft.com/office/powerpoint/2010/main" val="3031276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06401" y="129093"/>
            <a:ext cx="11779198" cy="6400800"/>
          </a:xfrm>
          <a:ln w="76200">
            <a:solidFill>
              <a:srgbClr val="92D050"/>
            </a:solidFill>
          </a:ln>
        </p:spPr>
      </p:pic>
      <p:sp>
        <p:nvSpPr>
          <p:cNvPr id="3" name="Прямоугольник 2"/>
          <p:cNvSpPr/>
          <p:nvPr/>
        </p:nvSpPr>
        <p:spPr>
          <a:xfrm>
            <a:off x="7566217" y="365125"/>
            <a:ext cx="4189881" cy="5379459"/>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400" b="1" dirty="0">
                <a:solidFill>
                  <a:srgbClr val="C00000"/>
                </a:solidFill>
                <a:latin typeface="Times New Roman" panose="02020603050405020304" pitchFamily="18" charset="0"/>
                <a:cs typeface="Times New Roman" panose="02020603050405020304" pitchFamily="18" charset="0"/>
              </a:rPr>
              <a:t>Подвижные игры, </a:t>
            </a:r>
            <a:endParaRPr lang="ru-RU" sz="2400" b="1" dirty="0" smtClean="0">
              <a:solidFill>
                <a:srgbClr val="C00000"/>
              </a:solidFill>
              <a:latin typeface="Times New Roman" panose="02020603050405020304" pitchFamily="18" charset="0"/>
              <a:cs typeface="Times New Roman" panose="02020603050405020304" pitchFamily="18" charset="0"/>
            </a:endParaRPr>
          </a:p>
          <a:p>
            <a:pPr lvl="0" algn="just"/>
            <a:r>
              <a:rPr lang="ru-RU" sz="2000" b="1" dirty="0" smtClean="0">
                <a:solidFill>
                  <a:schemeClr val="tx1"/>
                </a:solidFill>
                <a:latin typeface="Times New Roman" panose="02020603050405020304" pitchFamily="18" charset="0"/>
                <a:cs typeface="Times New Roman" panose="02020603050405020304" pitchFamily="18" charset="0"/>
              </a:rPr>
              <a:t>способствуют</a:t>
            </a:r>
            <a:r>
              <a:rPr lang="ru-RU" sz="2000" b="1" i="1" dirty="0" smtClean="0">
                <a:solidFill>
                  <a:schemeClr val="tx1"/>
                </a:solidFill>
                <a:latin typeface="Times New Roman" panose="02020603050405020304" pitchFamily="18" charset="0"/>
                <a:cs typeface="Times New Roman" panose="02020603050405020304" pitchFamily="18" charset="0"/>
              </a:rPr>
              <a:t> </a:t>
            </a:r>
            <a:r>
              <a:rPr lang="ru-RU" sz="2000" b="1" dirty="0">
                <a:solidFill>
                  <a:schemeClr val="tx1"/>
                </a:solidFill>
                <a:latin typeface="Times New Roman" panose="02020603050405020304" pitchFamily="18" charset="0"/>
                <a:cs typeface="Times New Roman" panose="02020603050405020304" pitchFamily="18" charset="0"/>
              </a:rPr>
              <a:t>развитию культуры ребенка </a:t>
            </a:r>
            <a:r>
              <a:rPr lang="ru-RU" sz="2000" b="1" dirty="0" smtClean="0">
                <a:solidFill>
                  <a:schemeClr val="tx1"/>
                </a:solidFill>
                <a:latin typeface="Times New Roman" panose="02020603050405020304" pitchFamily="18" charset="0"/>
                <a:cs typeface="Times New Roman" panose="02020603050405020304" pitchFamily="18" charset="0"/>
              </a:rPr>
              <a:t>и самый </a:t>
            </a:r>
            <a:r>
              <a:rPr lang="ru-RU" sz="2000" b="1" dirty="0">
                <a:solidFill>
                  <a:schemeClr val="tx1"/>
                </a:solidFill>
                <a:latin typeface="Times New Roman" panose="02020603050405020304" pitchFamily="18" charset="0"/>
                <a:cs typeface="Times New Roman" panose="02020603050405020304" pitchFamily="18" charset="0"/>
              </a:rPr>
              <a:t>любимый у детей любого возраста вид занятий. В них ребенок осмысливает и познает окружающий мир, в них развивается его интеллект, фантазия, воображение, формируются социальные качества (подражательные, требующие попрыгать «как зайчики», потопать «как медведь» и т. д.; сюжетные - «Лохматый пёс»; с правилами - «Прятки»; соревновательные — в беге, прыжках; хороводные).</a:t>
            </a:r>
          </a:p>
        </p:txBody>
      </p:sp>
      <p:sp>
        <p:nvSpPr>
          <p:cNvPr id="6" name="Прямоугольник 5"/>
          <p:cNvSpPr/>
          <p:nvPr/>
        </p:nvSpPr>
        <p:spPr>
          <a:xfrm>
            <a:off x="3775934" y="365125"/>
            <a:ext cx="3560782" cy="5379459"/>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400" b="1" dirty="0">
                <a:solidFill>
                  <a:srgbClr val="C00000"/>
                </a:solidFill>
                <a:latin typeface="Times New Roman" panose="02020603050405020304" pitchFamily="18" charset="0"/>
                <a:cs typeface="Times New Roman" panose="02020603050405020304" pitchFamily="18" charset="0"/>
              </a:rPr>
              <a:t>Игры-забавы (потешки, песенки, стишки). </a:t>
            </a:r>
            <a:r>
              <a:rPr lang="ru-RU" sz="2000" b="1" dirty="0">
                <a:solidFill>
                  <a:schemeClr val="tx1"/>
                </a:solidFill>
                <a:latin typeface="Times New Roman" panose="02020603050405020304" pitchFamily="18" charset="0"/>
                <a:cs typeface="Times New Roman" panose="02020603050405020304" pitchFamily="18" charset="0"/>
              </a:rPr>
              <a:t>Их содержание доступно и понятно малышам, они легко заучиваются, сопровождаются разнообразными движениями и звуками, и охотно воспроизводятся детьми. Эти игры наполнены атмосферой радости и удовольствия, с которыми ребенок подражает </a:t>
            </a:r>
            <a:r>
              <a:rPr lang="ru-RU" sz="2000" b="1" dirty="0" err="1" smtClean="0">
                <a:solidFill>
                  <a:schemeClr val="tx1"/>
                </a:solidFill>
                <a:latin typeface="Times New Roman" panose="02020603050405020304" pitchFamily="18" charset="0"/>
                <a:cs typeface="Times New Roman" panose="02020603050405020304" pitchFamily="18" charset="0"/>
              </a:rPr>
              <a:t>действи</a:t>
            </a:r>
            <a:r>
              <a:rPr lang="ru-RU" sz="2000" b="1" dirty="0" smtClean="0">
                <a:solidFill>
                  <a:schemeClr val="tx1"/>
                </a:solidFill>
                <a:latin typeface="Times New Roman" panose="02020603050405020304" pitchFamily="18" charset="0"/>
                <a:cs typeface="Times New Roman" panose="02020603050405020304" pitchFamily="18" charset="0"/>
              </a:rPr>
              <a:t>-ям</a:t>
            </a:r>
            <a:r>
              <a:rPr lang="ru-RU" sz="2000" b="1" dirty="0">
                <a:solidFill>
                  <a:schemeClr val="tx1"/>
                </a:solidFill>
                <a:latin typeface="Times New Roman" panose="02020603050405020304" pitchFamily="18" charset="0"/>
                <a:cs typeface="Times New Roman" panose="02020603050405020304" pitchFamily="18" charset="0"/>
              </a:rPr>
              <a:t> взрослых.</a:t>
            </a:r>
          </a:p>
        </p:txBody>
      </p:sp>
    </p:spTree>
    <p:extLst>
      <p:ext uri="{BB962C8B-B14F-4D97-AF65-F5344CB8AC3E}">
        <p14:creationId xmlns:p14="http://schemas.microsoft.com/office/powerpoint/2010/main" val="355415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ln w="76200">
            <a:solidFill>
              <a:schemeClr val="accent1"/>
            </a:solidFill>
          </a:ln>
        </p:spPr>
      </p:pic>
      <p:sp>
        <p:nvSpPr>
          <p:cNvPr id="9" name="Солнце 8"/>
          <p:cNvSpPr/>
          <p:nvPr/>
        </p:nvSpPr>
        <p:spPr>
          <a:xfrm>
            <a:off x="3442446" y="602429"/>
            <a:ext cx="5002307" cy="4399877"/>
          </a:xfrm>
          <a:prstGeom prst="sun">
            <a:avLst>
              <a:gd name="adj" fmla="val 13898"/>
            </a:avLst>
          </a:prstGeom>
          <a:solidFill>
            <a:srgbClr val="FFFF00"/>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rgbClr val="C00000"/>
                </a:solidFill>
                <a:latin typeface="Times New Roman" panose="02020603050405020304" pitchFamily="18" charset="0"/>
                <a:cs typeface="Times New Roman" panose="02020603050405020304" pitchFamily="18" charset="0"/>
              </a:rPr>
              <a:t>Чтобы дети играли, мы должны играть вместе с детьми на протяжении всего дошкольного детства.</a:t>
            </a:r>
          </a:p>
        </p:txBody>
      </p:sp>
      <p:sp>
        <p:nvSpPr>
          <p:cNvPr id="10" name="Облако 9"/>
          <p:cNvSpPr/>
          <p:nvPr/>
        </p:nvSpPr>
        <p:spPr>
          <a:xfrm>
            <a:off x="320936" y="387275"/>
            <a:ext cx="3723939" cy="1538344"/>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0070C0"/>
                </a:solidFill>
                <a:latin typeface="Times New Roman" panose="02020603050405020304" pitchFamily="18" charset="0"/>
                <a:cs typeface="Times New Roman" panose="02020603050405020304" pitchFamily="18" charset="0"/>
              </a:rPr>
              <a:t>СПАСИБО</a:t>
            </a:r>
            <a:endParaRPr lang="ru-RU" sz="2800" b="1" dirty="0">
              <a:solidFill>
                <a:srgbClr val="0070C0"/>
              </a:solidFill>
              <a:latin typeface="Times New Roman" panose="02020603050405020304" pitchFamily="18" charset="0"/>
              <a:cs typeface="Times New Roman" panose="02020603050405020304" pitchFamily="18" charset="0"/>
            </a:endParaRPr>
          </a:p>
        </p:txBody>
      </p:sp>
      <p:sp>
        <p:nvSpPr>
          <p:cNvPr id="11" name="Облако 10"/>
          <p:cNvSpPr/>
          <p:nvPr/>
        </p:nvSpPr>
        <p:spPr>
          <a:xfrm>
            <a:off x="8102301" y="387275"/>
            <a:ext cx="3463962" cy="1538344"/>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70C0"/>
                </a:solidFill>
                <a:latin typeface="Times New Roman" panose="02020603050405020304" pitchFamily="18" charset="0"/>
                <a:cs typeface="Times New Roman" panose="02020603050405020304" pitchFamily="18" charset="0"/>
              </a:rPr>
              <a:t>ЗА ВНИМАНИЕ!</a:t>
            </a:r>
            <a:endParaRPr lang="ru-RU" sz="24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4964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61366"/>
            <a:ext cx="11779198" cy="6400800"/>
          </a:xfrm>
          <a:ln w="76200">
            <a:solidFill>
              <a:srgbClr val="92D050"/>
            </a:solidFill>
          </a:ln>
        </p:spPr>
      </p:pic>
      <p:sp>
        <p:nvSpPr>
          <p:cNvPr id="5" name="Прямоугольник 4"/>
          <p:cNvSpPr/>
          <p:nvPr/>
        </p:nvSpPr>
        <p:spPr>
          <a:xfrm>
            <a:off x="1990165" y="420921"/>
            <a:ext cx="9509760" cy="4678204"/>
          </a:xfrm>
          <a:prstGeom prst="rect">
            <a:avLst/>
          </a:prstGeom>
        </p:spPr>
        <p:txBody>
          <a:bodyPr wrap="square">
            <a:spAutoFit/>
          </a:bodyPr>
          <a:lstStyle/>
          <a:p>
            <a:pPr algn="just"/>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Согласно ФГОС дошкольного образования, именно в раннем возрасте начинается процесс социализации. Ребенок в полной мере впервые знакомится с миром взрослых, учится общаться с другими детьми. Происходит приобщение к культуре, к общечеловеческим ценностям. </a:t>
            </a:r>
          </a:p>
          <a:p>
            <a:pPr algn="just"/>
            <a:endParaRPr lang="ru-RU"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              В педагогике понятие </a:t>
            </a:r>
            <a:r>
              <a:rPr lang="ru-RU" sz="28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«социализация» </a:t>
            </a:r>
          </a:p>
          <a:p>
            <a:pPr algn="ctr"/>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              связано с такими понятиями как </a:t>
            </a:r>
          </a:p>
          <a:p>
            <a:pPr algn="ctr"/>
            <a:endParaRPr lang="ru-RU" sz="2800" b="1" dirty="0">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Овал 5"/>
          <p:cNvSpPr/>
          <p:nvPr/>
        </p:nvSpPr>
        <p:spPr>
          <a:xfrm>
            <a:off x="3517751" y="4358761"/>
            <a:ext cx="3227294" cy="902266"/>
          </a:xfrm>
          <a:prstGeom prst="ellipse">
            <a:avLst/>
          </a:prstGeom>
          <a:solidFill>
            <a:schemeClr val="accent6">
              <a:lumMod val="60000"/>
              <a:lumOff val="4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«воспитание»</a:t>
            </a:r>
            <a:endParaRPr lang="ru-RU" sz="2400" dirty="0">
              <a:solidFill>
                <a:schemeClr val="tx1"/>
              </a:solidFill>
            </a:endParaRPr>
          </a:p>
        </p:txBody>
      </p:sp>
      <p:sp>
        <p:nvSpPr>
          <p:cNvPr id="7" name="Овал 6"/>
          <p:cNvSpPr/>
          <p:nvPr/>
        </p:nvSpPr>
        <p:spPr>
          <a:xfrm>
            <a:off x="5984838" y="5277023"/>
            <a:ext cx="3227294" cy="1107245"/>
          </a:xfrm>
          <a:prstGeom prst="ellipse">
            <a:avLst/>
          </a:prstGeom>
          <a:solidFill>
            <a:schemeClr val="accent6">
              <a:lumMod val="60000"/>
              <a:lumOff val="4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«развитие личности» </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8" name="Овал 7"/>
          <p:cNvSpPr/>
          <p:nvPr/>
        </p:nvSpPr>
        <p:spPr>
          <a:xfrm>
            <a:off x="8535322" y="4341938"/>
            <a:ext cx="3227294" cy="935913"/>
          </a:xfrm>
          <a:prstGeom prst="ellipse">
            <a:avLst/>
          </a:prstGeom>
          <a:solidFill>
            <a:schemeClr val="accent6">
              <a:lumMod val="60000"/>
              <a:lumOff val="4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«обучение»</a:t>
            </a:r>
            <a:endParaRPr lang="ru-RU" sz="2400" dirty="0">
              <a:solidFill>
                <a:schemeClr val="tx1"/>
              </a:solidFill>
            </a:endParaRPr>
          </a:p>
        </p:txBody>
      </p:sp>
      <p:sp>
        <p:nvSpPr>
          <p:cNvPr id="9" name="Стрелка вниз 8"/>
          <p:cNvSpPr/>
          <p:nvPr/>
        </p:nvSpPr>
        <p:spPr>
          <a:xfrm>
            <a:off x="6379285" y="4195482"/>
            <a:ext cx="215153" cy="290457"/>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7532608" y="4213532"/>
            <a:ext cx="191384" cy="885593"/>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8685929" y="4202653"/>
            <a:ext cx="215153" cy="290457"/>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28938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29093"/>
            <a:ext cx="11779198" cy="6400800"/>
          </a:xfrm>
          <a:ln w="76200">
            <a:solidFill>
              <a:srgbClr val="92D050"/>
            </a:solidFill>
          </a:ln>
        </p:spPr>
      </p:pic>
      <p:sp>
        <p:nvSpPr>
          <p:cNvPr id="2" name="Заголовок 1"/>
          <p:cNvSpPr>
            <a:spLocks noGrp="1"/>
          </p:cNvSpPr>
          <p:nvPr>
            <p:ph type="title"/>
          </p:nvPr>
        </p:nvSpPr>
        <p:spPr>
          <a:xfrm>
            <a:off x="2528046" y="365125"/>
            <a:ext cx="8825753" cy="1044127"/>
          </a:xfrm>
          <a:solidFill>
            <a:schemeClr val="accent6">
              <a:lumMod val="20000"/>
              <a:lumOff val="80000"/>
            </a:schemeClr>
          </a:solidFill>
          <a:ln w="38100">
            <a:solidFill>
              <a:srgbClr val="92D050"/>
            </a:solidFill>
          </a:ln>
        </p:spPr>
        <p:txBody>
          <a:bodyPr/>
          <a:lstStyle/>
          <a:p>
            <a:pPr algn="r"/>
            <a:r>
              <a:rPr lang="ru-RU"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П</a:t>
            </a:r>
            <a:r>
              <a:rPr lang="ru-RU"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редметно-развивающая среда</a:t>
            </a:r>
            <a:endParaRPr lang="ru-RU"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786692" y="1551376"/>
            <a:ext cx="7567106" cy="3416320"/>
          </a:xfrm>
          <a:prstGeom prst="rect">
            <a:avLst/>
          </a:prstGeom>
        </p:spPr>
        <p:txBody>
          <a:bodyPr wrap="square">
            <a:spAutoFit/>
          </a:bodyPr>
          <a:lstStyle/>
          <a:p>
            <a:pPr algn="just"/>
            <a:r>
              <a:rPr lang="ru-RU" sz="2400" b="1" dirty="0" smtClean="0">
                <a:effectLst/>
                <a:latin typeface="Times New Roman" panose="02020603050405020304" pitchFamily="18" charset="0"/>
                <a:ea typeface="Calibri" panose="020F0502020204030204" pitchFamily="34" charset="0"/>
                <a:cs typeface="Times New Roman" panose="02020603050405020304" pitchFamily="18" charset="0"/>
              </a:rPr>
              <a:t>Значимым условием социализации детей раннего возраста и адаптации их к условиям дома ребёнка, является правильно организованная предметно-развивающая среда. Жизненное пространство группы дает детям возможность одновременно свободно заниматься разными видами деятельности, не мешая, друг другу. </a:t>
            </a:r>
            <a:r>
              <a:rPr lang="ru-RU" sz="2400" b="1" dirty="0" smtClean="0">
                <a:effectLst/>
                <a:latin typeface="Times New Roman" panose="02020603050405020304" pitchFamily="18" charset="0"/>
                <a:ea typeface="Times New Roman" panose="02020603050405020304" pitchFamily="18" charset="0"/>
              </a:rPr>
              <a:t>Этому способствует зонирование групповой комнаты на </a:t>
            </a:r>
            <a:r>
              <a:rPr lang="ru-RU" sz="2400" b="1" dirty="0" smtClean="0">
                <a:solidFill>
                  <a:srgbClr val="C00000"/>
                </a:solidFill>
                <a:effectLst/>
                <a:latin typeface="Times New Roman" panose="02020603050405020304" pitchFamily="18" charset="0"/>
                <a:ea typeface="Times New Roman" panose="02020603050405020304" pitchFamily="18" charset="0"/>
              </a:rPr>
              <a:t>Центры детской активности.</a:t>
            </a:r>
            <a:endParaRPr lang="ru-RU"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007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47877" y="96820"/>
            <a:ext cx="11779198" cy="6400800"/>
          </a:xfrm>
          <a:ln w="76200">
            <a:solidFill>
              <a:srgbClr val="92D050"/>
            </a:solidFill>
          </a:ln>
        </p:spPr>
      </p:pic>
      <p:sp>
        <p:nvSpPr>
          <p:cNvPr id="2" name="Заголовок 1"/>
          <p:cNvSpPr>
            <a:spLocks noGrp="1"/>
          </p:cNvSpPr>
          <p:nvPr>
            <p:ph type="title"/>
          </p:nvPr>
        </p:nvSpPr>
        <p:spPr>
          <a:xfrm>
            <a:off x="2678654" y="365126"/>
            <a:ext cx="8675146" cy="1011854"/>
          </a:xfrm>
          <a:solidFill>
            <a:schemeClr val="accent6">
              <a:lumMod val="20000"/>
              <a:lumOff val="80000"/>
            </a:schemeClr>
          </a:solidFill>
          <a:ln w="38100">
            <a:solidFill>
              <a:srgbClr val="92D050"/>
            </a:solidFill>
          </a:ln>
        </p:spPr>
        <p:txBody>
          <a:bodyPr/>
          <a:lstStyle/>
          <a:p>
            <a:pPr algn="ctr"/>
            <a:r>
              <a:rPr lang="ru-RU" b="1" dirty="0" smtClean="0">
                <a:solidFill>
                  <a:schemeClr val="accent6">
                    <a:lumMod val="75000"/>
                  </a:schemeClr>
                </a:solidFill>
                <a:effectLst/>
                <a:latin typeface="Times New Roman" panose="02020603050405020304" pitchFamily="18" charset="0"/>
                <a:ea typeface="Times New Roman" panose="02020603050405020304" pitchFamily="18" charset="0"/>
              </a:rPr>
              <a:t>Центры детской активности:</a:t>
            </a:r>
            <a:endParaRPr lang="ru-RU" dirty="0">
              <a:solidFill>
                <a:schemeClr val="accent6">
                  <a:lumMod val="75000"/>
                </a:schemeClr>
              </a:solidFill>
            </a:endParaRPr>
          </a:p>
        </p:txBody>
      </p:sp>
      <p:sp>
        <p:nvSpPr>
          <p:cNvPr id="6" name="Прямоугольник 5"/>
          <p:cNvSpPr/>
          <p:nvPr/>
        </p:nvSpPr>
        <p:spPr>
          <a:xfrm>
            <a:off x="7642412" y="1564277"/>
            <a:ext cx="3711388"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0"/>
              </a:spcAft>
            </a:pPr>
            <a:r>
              <a:rPr lang="ru-RU" sz="2000" b="1" dirty="0" smtClean="0">
                <a:solidFill>
                  <a:schemeClr val="accent6">
                    <a:lumMod val="50000"/>
                  </a:schemeClr>
                </a:solidFill>
                <a:effectLst/>
                <a:latin typeface="Times New Roman" panose="02020603050405020304" pitchFamily="18" charset="0"/>
                <a:ea typeface="Times New Roman" panose="02020603050405020304" pitchFamily="18" charset="0"/>
              </a:rPr>
              <a:t>Центр сенсорного развития</a:t>
            </a:r>
          </a:p>
        </p:txBody>
      </p:sp>
      <p:sp>
        <p:nvSpPr>
          <p:cNvPr id="7" name="Прямоугольник 6"/>
          <p:cNvSpPr/>
          <p:nvPr/>
        </p:nvSpPr>
        <p:spPr>
          <a:xfrm>
            <a:off x="7642412" y="2626171"/>
            <a:ext cx="3711388"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6">
                    <a:lumMod val="50000"/>
                  </a:schemeClr>
                </a:solidFill>
                <a:effectLst/>
                <a:latin typeface="Times New Roman" panose="02020603050405020304" pitchFamily="18" charset="0"/>
                <a:ea typeface="Times New Roman" panose="02020603050405020304" pitchFamily="18" charset="0"/>
              </a:rPr>
              <a:t>Центр театрализованной деятельности</a:t>
            </a:r>
            <a:endParaRPr lang="ru-RU" sz="2000" b="1" dirty="0">
              <a:solidFill>
                <a:schemeClr val="accent6">
                  <a:lumMod val="50000"/>
                </a:schemeClr>
              </a:solidFill>
            </a:endParaRPr>
          </a:p>
        </p:txBody>
      </p:sp>
      <p:sp>
        <p:nvSpPr>
          <p:cNvPr id="8" name="Прямоугольник 7"/>
          <p:cNvSpPr/>
          <p:nvPr/>
        </p:nvSpPr>
        <p:spPr>
          <a:xfrm>
            <a:off x="7642412" y="3692346"/>
            <a:ext cx="3711388"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6">
                    <a:lumMod val="50000"/>
                  </a:schemeClr>
                </a:solidFill>
                <a:effectLst/>
                <a:latin typeface="Times New Roman" panose="02020603050405020304" pitchFamily="18" charset="0"/>
                <a:ea typeface="Calibri" panose="020F0502020204030204" pitchFamily="34" charset="0"/>
              </a:rPr>
              <a:t>Центр (уголок) музыки</a:t>
            </a:r>
            <a:endParaRPr lang="ru-RU" sz="2000" b="1" dirty="0">
              <a:solidFill>
                <a:schemeClr val="accent6">
                  <a:lumMod val="50000"/>
                </a:schemeClr>
              </a:solidFill>
            </a:endParaRPr>
          </a:p>
        </p:txBody>
      </p:sp>
      <p:sp>
        <p:nvSpPr>
          <p:cNvPr id="10" name="Прямоугольник 9"/>
          <p:cNvSpPr/>
          <p:nvPr/>
        </p:nvSpPr>
        <p:spPr>
          <a:xfrm>
            <a:off x="2678654" y="1546950"/>
            <a:ext cx="4007236"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6">
                    <a:lumMod val="50000"/>
                  </a:schemeClr>
                </a:solidFill>
                <a:effectLst/>
                <a:latin typeface="Times New Roman" panose="02020603050405020304" pitchFamily="18" charset="0"/>
                <a:ea typeface="Calibri" panose="020F0502020204030204" pitchFamily="34" charset="0"/>
              </a:rPr>
              <a:t>Игровой центр</a:t>
            </a:r>
            <a:endParaRPr lang="ru-RU" sz="2000" b="1" dirty="0" smtClean="0">
              <a:solidFill>
                <a:schemeClr val="accent6">
                  <a:lumMod val="50000"/>
                </a:schemeClr>
              </a:solidFill>
            </a:endParaRPr>
          </a:p>
          <a:p>
            <a:pPr algn="ctr"/>
            <a:r>
              <a:rPr lang="ru-RU" sz="2000" b="1" dirty="0" smtClean="0">
                <a:solidFill>
                  <a:schemeClr val="accent6">
                    <a:lumMod val="50000"/>
                  </a:schemeClr>
                </a:solidFill>
                <a:effectLst/>
                <a:latin typeface="Times New Roman" panose="02020603050405020304" pitchFamily="18" charset="0"/>
                <a:ea typeface="Calibri" panose="020F0502020204030204" pitchFamily="34" charset="0"/>
              </a:rPr>
              <a:t>Центр «ряженья» и ролевых игр</a:t>
            </a:r>
            <a:endParaRPr lang="ru-RU" sz="2000" b="1" dirty="0">
              <a:solidFill>
                <a:schemeClr val="accent6">
                  <a:lumMod val="50000"/>
                </a:schemeClr>
              </a:solidFill>
            </a:endParaRPr>
          </a:p>
        </p:txBody>
      </p:sp>
      <p:sp>
        <p:nvSpPr>
          <p:cNvPr id="11" name="Прямоугольник 10"/>
          <p:cNvSpPr/>
          <p:nvPr/>
        </p:nvSpPr>
        <p:spPr>
          <a:xfrm>
            <a:off x="2678654" y="2626171"/>
            <a:ext cx="4007236"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6">
                    <a:lumMod val="50000"/>
                  </a:schemeClr>
                </a:solidFill>
                <a:effectLst/>
                <a:latin typeface="Times New Roman" panose="02020603050405020304" pitchFamily="18" charset="0"/>
                <a:ea typeface="Calibri" panose="020F0502020204030204" pitchFamily="34" charset="0"/>
              </a:rPr>
              <a:t>Центр изобразительного искусства</a:t>
            </a:r>
            <a:endParaRPr lang="ru-RU" sz="2000" b="1" dirty="0">
              <a:solidFill>
                <a:schemeClr val="accent6">
                  <a:lumMod val="50000"/>
                </a:schemeClr>
              </a:solidFill>
            </a:endParaRPr>
          </a:p>
        </p:txBody>
      </p:sp>
      <p:sp>
        <p:nvSpPr>
          <p:cNvPr id="12" name="Прямоугольник 11"/>
          <p:cNvSpPr/>
          <p:nvPr/>
        </p:nvSpPr>
        <p:spPr>
          <a:xfrm>
            <a:off x="7642412" y="4758521"/>
            <a:ext cx="3711388"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6">
                    <a:lumMod val="50000"/>
                  </a:schemeClr>
                </a:solidFill>
                <a:effectLst/>
                <a:latin typeface="Times New Roman" panose="02020603050405020304" pitchFamily="18" charset="0"/>
                <a:ea typeface="Calibri" panose="020F0502020204030204" pitchFamily="34" charset="0"/>
              </a:rPr>
              <a:t>Литературный центр (книжный уголок)</a:t>
            </a:r>
            <a:endParaRPr lang="ru-RU" sz="2000" b="1" dirty="0">
              <a:solidFill>
                <a:schemeClr val="accent6">
                  <a:lumMod val="50000"/>
                </a:schemeClr>
              </a:solidFill>
            </a:endParaRPr>
          </a:p>
        </p:txBody>
      </p:sp>
      <p:sp>
        <p:nvSpPr>
          <p:cNvPr id="13" name="Прямоугольник 12"/>
          <p:cNvSpPr/>
          <p:nvPr/>
        </p:nvSpPr>
        <p:spPr>
          <a:xfrm>
            <a:off x="2678654" y="3705392"/>
            <a:ext cx="4007236"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6">
                    <a:lumMod val="50000"/>
                  </a:schemeClr>
                </a:solidFill>
                <a:effectLst/>
                <a:latin typeface="Times New Roman" panose="02020603050405020304" pitchFamily="18" charset="0"/>
                <a:ea typeface="Calibri" panose="020F0502020204030204" pitchFamily="34" charset="0"/>
              </a:rPr>
              <a:t>Спортивный уголок</a:t>
            </a:r>
            <a:endParaRPr lang="ru-RU" sz="2000" b="1" dirty="0">
              <a:solidFill>
                <a:schemeClr val="accent6">
                  <a:lumMod val="50000"/>
                </a:schemeClr>
              </a:solidFill>
            </a:endParaRPr>
          </a:p>
        </p:txBody>
      </p:sp>
      <p:sp>
        <p:nvSpPr>
          <p:cNvPr id="14" name="Прямоугольник 13"/>
          <p:cNvSpPr/>
          <p:nvPr/>
        </p:nvSpPr>
        <p:spPr>
          <a:xfrm>
            <a:off x="2678654" y="4784613"/>
            <a:ext cx="4007236" cy="892884"/>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0"/>
              </a:spcAft>
            </a:pPr>
            <a:r>
              <a:rPr lang="ru-RU" sz="2000" b="1" dirty="0" smtClean="0">
                <a:solidFill>
                  <a:schemeClr val="accent6">
                    <a:lumMod val="50000"/>
                  </a:schemeClr>
                </a:solidFill>
                <a:latin typeface="Times New Roman" panose="02020603050405020304" pitchFamily="18" charset="0"/>
                <a:ea typeface="Calibri" panose="020F0502020204030204" pitchFamily="34" charset="0"/>
              </a:rPr>
              <a:t>М</a:t>
            </a:r>
            <a:r>
              <a:rPr lang="ru-RU" sz="2000" b="1" dirty="0" smtClean="0">
                <a:solidFill>
                  <a:schemeClr val="accent6">
                    <a:lumMod val="50000"/>
                  </a:schemeClr>
                </a:solidFill>
                <a:effectLst/>
                <a:latin typeface="Times New Roman" panose="02020603050405020304" pitchFamily="18" charset="0"/>
                <a:ea typeface="Calibri" panose="020F0502020204030204" pitchFamily="34" charset="0"/>
              </a:rPr>
              <a:t>есто для отдыха и Уголок уединения</a:t>
            </a:r>
            <a:r>
              <a:rPr lang="ru-RU" sz="2000" b="1" dirty="0" smtClean="0">
                <a:solidFill>
                  <a:schemeClr val="accent6">
                    <a:lumMod val="50000"/>
                  </a:schemeClr>
                </a:solidFill>
                <a:effectLst/>
                <a:latin typeface="Times New Roman" panose="02020603050405020304" pitchFamily="18" charset="0"/>
                <a:ea typeface="Times New Roman" panose="02020603050405020304" pitchFamily="18" charset="0"/>
              </a:rPr>
              <a:t>. </a:t>
            </a:r>
            <a:endParaRPr lang="ru-RU" sz="2000" b="1" dirty="0">
              <a:solidFill>
                <a:schemeClr val="accent6">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097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8634" y="129093"/>
            <a:ext cx="11779198" cy="6400800"/>
          </a:xfrm>
          <a:ln w="76200">
            <a:solidFill>
              <a:srgbClr val="92D050"/>
            </a:solidFill>
          </a:ln>
        </p:spPr>
      </p:pic>
      <p:sp>
        <p:nvSpPr>
          <p:cNvPr id="7" name="Прямоугольник 6"/>
          <p:cNvSpPr/>
          <p:nvPr/>
        </p:nvSpPr>
        <p:spPr>
          <a:xfrm>
            <a:off x="3679114" y="763792"/>
            <a:ext cx="7853083" cy="5493812"/>
          </a:xfrm>
          <a:prstGeom prst="rect">
            <a:avLst/>
          </a:prstGeom>
        </p:spPr>
        <p:txBody>
          <a:bodyPr wrap="square">
            <a:spAutoFit/>
          </a:bodyPr>
          <a:lstStyle/>
          <a:p>
            <a:pPr algn="just">
              <a:lnSpc>
                <a:spcPct val="150000"/>
              </a:lnSpc>
              <a:spcAft>
                <a:spcPts val="0"/>
              </a:spcAft>
            </a:pPr>
            <a:r>
              <a:rPr lang="ru-RU" b="1" dirty="0" smtClean="0">
                <a:effectLst/>
                <a:latin typeface="Times New Roman" panose="02020603050405020304" pitchFamily="18" charset="0"/>
                <a:ea typeface="Times New Roman" panose="02020603050405020304" pitchFamily="18" charset="0"/>
              </a:rPr>
              <a:t>В каждом из центров представлены материалы и атрибуты, способствующие сформировать у ребенка готовность к вхождению в социум.  </a:t>
            </a:r>
            <a:r>
              <a:rPr lang="ru-RU" b="1" dirty="0" smtClean="0">
                <a:effectLst/>
                <a:latin typeface="Times New Roman" panose="02020603050405020304" pitchFamily="18" charset="0"/>
                <a:ea typeface="Calibri" panose="020F0502020204030204" pitchFamily="34" charset="0"/>
              </a:rPr>
              <a:t>Оснащение центров меняется в соответствии с тематическим планированием образовательного процесса</a:t>
            </a:r>
            <a:r>
              <a:rPr lang="ru-RU" b="1" dirty="0" smtClean="0">
                <a:effectLst/>
                <a:latin typeface="Times New Roman" panose="02020603050405020304" pitchFamily="18" charset="0"/>
                <a:ea typeface="Times New Roman" panose="02020603050405020304" pitchFamily="18" charset="0"/>
              </a:rPr>
              <a:t> и интересами детей. Обеспечивается возможность использования игрового оборудования в разных игровых ситуациях и разных видах детской активности, как мальчиками, так и девочками. Таким образом, играя вместе с детьми в разных игровых центрах, </a:t>
            </a:r>
            <a:r>
              <a:rPr lang="ru-RU" b="1" dirty="0" smtClean="0">
                <a:latin typeface="Times New Roman" panose="02020603050405020304" pitchFamily="18" charset="0"/>
                <a:ea typeface="Times New Roman" panose="02020603050405020304" pitchFamily="18" charset="0"/>
              </a:rPr>
              <a:t>мы </a:t>
            </a:r>
            <a:r>
              <a:rPr lang="ru-RU" b="1" dirty="0" smtClean="0">
                <a:effectLst/>
                <a:latin typeface="Times New Roman" panose="02020603050405020304" pitchFamily="18" charset="0"/>
                <a:ea typeface="Times New Roman" panose="02020603050405020304" pitchFamily="18" charset="0"/>
              </a:rPr>
              <a:t>незаметно обучаем их выполнять несколько игровых действий, объединенных сюжетом: «семья», «парикмахерская», «больница», «шофер». Так у детей раннего возраста зарождаются первые предпосылки к сюжетно – ролевым играм, решаются задачи коммуникативного развития и социализации малышей.</a:t>
            </a:r>
            <a:endParaRPr lang="ru-RU" sz="1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3695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29542" y="118334"/>
            <a:ext cx="11951296" cy="6594439"/>
          </a:xfrm>
          <a:ln w="76200">
            <a:solidFill>
              <a:srgbClr val="92D050"/>
            </a:solidFill>
          </a:ln>
        </p:spPr>
      </p:pic>
      <p:sp>
        <p:nvSpPr>
          <p:cNvPr id="10" name="Прямоугольник 9"/>
          <p:cNvSpPr/>
          <p:nvPr/>
        </p:nvSpPr>
        <p:spPr>
          <a:xfrm>
            <a:off x="3048000" y="2967335"/>
            <a:ext cx="6096000" cy="417422"/>
          </a:xfrm>
          <a:prstGeom prst="rect">
            <a:avLst/>
          </a:prstGeom>
        </p:spPr>
        <p:txBody>
          <a:bodyPr>
            <a:spAutoFit/>
          </a:bodyPr>
          <a:lstStyle/>
          <a:p>
            <a:pPr lvl="0" algn="ctr">
              <a:lnSpc>
                <a:spcPct val="150000"/>
              </a:lnSpc>
              <a:spcAft>
                <a:spcPts val="0"/>
              </a:spcAft>
            </a:pPr>
            <a:endParaRPr lang="ru-RU" sz="1600" dirty="0">
              <a:effectLst/>
              <a:latin typeface="Times New Roman" panose="02020603050405020304" pitchFamily="18" charset="0"/>
              <a:ea typeface="Times New Roman" panose="02020603050405020304" pitchFamily="18" charset="0"/>
            </a:endParaRPr>
          </a:p>
        </p:txBody>
      </p:sp>
      <p:sp>
        <p:nvSpPr>
          <p:cNvPr id="11" name="Прямоугольник 10"/>
          <p:cNvSpPr/>
          <p:nvPr/>
        </p:nvSpPr>
        <p:spPr>
          <a:xfrm>
            <a:off x="2237591" y="462579"/>
            <a:ext cx="9531275" cy="1204855"/>
          </a:xfrm>
          <a:prstGeom prst="rect">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pPr>
            <a:r>
              <a:rPr lang="ru-RU" sz="2400" b="1" dirty="0" smtClean="0">
                <a:solidFill>
                  <a:schemeClr val="accent6">
                    <a:lumMod val="50000"/>
                  </a:schemeClr>
                </a:solidFill>
                <a:effectLst/>
                <a:latin typeface="Times New Roman" panose="02020603050405020304" pitchFamily="18" charset="0"/>
                <a:ea typeface="Times New Roman" panose="02020603050405020304" pitchFamily="18" charset="0"/>
              </a:rPr>
              <a:t>Значение игры, как формы социализации детей раннего возраста в условиях дома ребёнка.</a:t>
            </a:r>
            <a:endParaRPr lang="ru-RU" sz="2400" b="1" dirty="0">
              <a:solidFill>
                <a:schemeClr val="accent6">
                  <a:lumMod val="50000"/>
                </a:schemeClr>
              </a:solidFill>
              <a:effectLst/>
              <a:latin typeface="Times New Roman" panose="02020603050405020304" pitchFamily="18" charset="0"/>
              <a:ea typeface="Times New Roman" panose="02020603050405020304" pitchFamily="18" charset="0"/>
            </a:endParaRPr>
          </a:p>
        </p:txBody>
      </p:sp>
      <p:sp>
        <p:nvSpPr>
          <p:cNvPr id="12" name="Прямоугольник 11"/>
          <p:cNvSpPr/>
          <p:nvPr/>
        </p:nvSpPr>
        <p:spPr>
          <a:xfrm>
            <a:off x="3668358" y="2011679"/>
            <a:ext cx="8100508" cy="4062651"/>
          </a:xfrm>
          <a:prstGeom prst="rect">
            <a:avLst/>
          </a:prstGeom>
        </p:spPr>
        <p:txBody>
          <a:bodyPr wrap="square">
            <a:spAutoFit/>
          </a:bodyPr>
          <a:lstStyle/>
          <a:p>
            <a:endParaRPr lang="ru-RU" b="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Игра</a:t>
            </a:r>
            <a:r>
              <a:rPr lang="ru-RU"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в свете ФГОС выступает как </a:t>
            </a:r>
            <a:r>
              <a:rPr lang="ru-RU" sz="2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форма социализации ребёнка.</a:t>
            </a:r>
            <a:r>
              <a:rPr lang="ru-RU"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smtClean="0">
                <a:solidFill>
                  <a:srgbClr val="181818"/>
                </a:solidFill>
                <a:effectLst/>
                <a:latin typeface="Times New Roman" panose="02020603050405020304" pitchFamily="18" charset="0"/>
                <a:ea typeface="Calibri" panose="020F0502020204030204" pitchFamily="34" charset="0"/>
                <a:cs typeface="Times New Roman" panose="02020603050405020304" pitchFamily="18" charset="0"/>
              </a:rPr>
              <a:t>Именно в игре у ребёнка складывается понятие о коллективной деятельности, дети учатся совместному взаимодействию, учатся слушать и слышать друг друга, постепенно научаются принимать чужие правила и делать их своими. </a:t>
            </a:r>
          </a:p>
          <a:p>
            <a:pPr algn="just"/>
            <a:r>
              <a:rPr lang="ru-RU" sz="2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Игра</a:t>
            </a:r>
            <a:r>
              <a:rPr lang="ru-RU"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не развлечение, а особый метод вовлечения детей в творческую деятельность, метод стимулирования их активности. </a:t>
            </a:r>
            <a:r>
              <a:rPr lang="ru-RU" sz="2000" b="1" dirty="0" smtClean="0">
                <a:effectLst/>
                <a:latin typeface="Times New Roman" panose="02020603050405020304" pitchFamily="18" charset="0"/>
                <a:ea typeface="Calibri" panose="020F0502020204030204" pitchFamily="34" charset="0"/>
                <a:cs typeface="Times New Roman" panose="02020603050405020304" pitchFamily="18" charset="0"/>
              </a:rPr>
              <a:t>Ребенок в игре знакомится со свойствами предметов, при этом много «экспериментирует», проявляет инициативу, творчество. Во время игры формируются внимание, воображение, память, мышление, развиваются такие важные качества, как активность, самостоятельность в решении игровых задач.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3346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61815" y="204395"/>
            <a:ext cx="11779198" cy="6400800"/>
          </a:xfrm>
          <a:ln w="76200">
            <a:solidFill>
              <a:srgbClr val="92D050"/>
            </a:solidFill>
          </a:ln>
        </p:spPr>
      </p:pic>
      <p:sp>
        <p:nvSpPr>
          <p:cNvPr id="3" name="Скругленный прямоугольник 2"/>
          <p:cNvSpPr/>
          <p:nvPr/>
        </p:nvSpPr>
        <p:spPr>
          <a:xfrm>
            <a:off x="2560320" y="380952"/>
            <a:ext cx="9135707" cy="3513316"/>
          </a:xfrm>
          <a:prstGeom prst="roundRect">
            <a:avLst/>
          </a:prstGeom>
          <a:solidFill>
            <a:schemeClr val="accent6">
              <a:lumMod val="40000"/>
              <a:lumOff val="6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accent6">
                    <a:lumMod val="75000"/>
                  </a:schemeClr>
                </a:solidFill>
                <a:latin typeface="Times New Roman" panose="02020603050405020304" pitchFamily="18" charset="0"/>
                <a:cs typeface="Times New Roman" panose="02020603050405020304" pitchFamily="18" charset="0"/>
              </a:rPr>
              <a:t>«ИГРА—ЭТО ПЕРВАЯ ШКОЛА ОБЩЕСТВЕННОГО ВОСПИТАНИЯ РЕБЁНКА, АРИФМЕТИКА СОЦИАЛЬНЫХ ОТНОШЕНИЙ</a:t>
            </a:r>
            <a:r>
              <a:rPr lang="ru-RU" sz="3200" b="1" dirty="0" smtClean="0">
                <a:solidFill>
                  <a:schemeClr val="accent6">
                    <a:lumMod val="75000"/>
                  </a:schemeClr>
                </a:solidFill>
                <a:latin typeface="Times New Roman" panose="02020603050405020304" pitchFamily="18" charset="0"/>
                <a:cs typeface="Times New Roman" panose="02020603050405020304" pitchFamily="18" charset="0"/>
              </a:rPr>
              <a:t>».</a:t>
            </a:r>
          </a:p>
          <a:p>
            <a:pPr algn="ctr"/>
            <a:r>
              <a:rPr lang="ru-RU" sz="3200" b="1" dirty="0">
                <a:solidFill>
                  <a:schemeClr val="accent6">
                    <a:lumMod val="75000"/>
                  </a:schemeClr>
                </a:solidFill>
                <a:latin typeface="Times New Roman" panose="02020603050405020304" pitchFamily="18" charset="0"/>
                <a:cs typeface="Times New Roman" panose="02020603050405020304" pitchFamily="18" charset="0"/>
              </a:rPr>
              <a:t> </a:t>
            </a:r>
            <a:r>
              <a:rPr lang="ru-RU" sz="32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ru-RU" sz="3200" b="1" dirty="0">
                <a:solidFill>
                  <a:schemeClr val="accent6">
                    <a:lumMod val="75000"/>
                  </a:schemeClr>
                </a:solidFill>
                <a:latin typeface="Times New Roman" panose="02020603050405020304" pitchFamily="18" charset="0"/>
                <a:cs typeface="Times New Roman" panose="02020603050405020304" pitchFamily="18" charset="0"/>
              </a:rPr>
              <a:t>Л. С. ВЫГОТСКИЙ</a:t>
            </a:r>
          </a:p>
        </p:txBody>
      </p:sp>
    </p:spTree>
    <p:extLst>
      <p:ext uri="{BB962C8B-B14F-4D97-AF65-F5344CB8AC3E}">
        <p14:creationId xmlns:p14="http://schemas.microsoft.com/office/powerpoint/2010/main" val="2440365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83331" y="258185"/>
            <a:ext cx="11779198" cy="6400800"/>
          </a:xfrm>
          <a:ln w="76200">
            <a:solidFill>
              <a:srgbClr val="92D050"/>
            </a:solidFill>
          </a:ln>
        </p:spPr>
      </p:pic>
      <p:sp>
        <p:nvSpPr>
          <p:cNvPr id="8" name="Овал 7"/>
          <p:cNvSpPr/>
          <p:nvPr/>
        </p:nvSpPr>
        <p:spPr>
          <a:xfrm>
            <a:off x="4141693" y="344245"/>
            <a:ext cx="6648227" cy="6142616"/>
          </a:xfrm>
          <a:prstGeom prst="ellipse">
            <a:avLst/>
          </a:prstGeom>
          <a:solidFill>
            <a:schemeClr val="accent6">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0"/>
              </a:spcAft>
            </a:pPr>
            <a:r>
              <a:rPr lang="ru-RU" b="1" dirty="0" smtClean="0">
                <a:solidFill>
                  <a:srgbClr val="C00000"/>
                </a:solidFill>
                <a:effectLst/>
                <a:latin typeface="Times New Roman" panose="02020603050405020304" pitchFamily="18" charset="0"/>
                <a:ea typeface="Times New Roman" panose="02020603050405020304" pitchFamily="18" charset="0"/>
              </a:rPr>
              <a:t>Поскольку игра в дошкольном возрасте выступает ведущим видом деятельности, именно её мы используем в целях воспитания, обучения и, как следствие, социализации детей.  </a:t>
            </a:r>
          </a:p>
          <a:p>
            <a:pPr algn="ctr">
              <a:lnSpc>
                <a:spcPct val="150000"/>
              </a:lnSpc>
              <a:spcAft>
                <a:spcPts val="0"/>
              </a:spcAft>
            </a:pPr>
            <a:r>
              <a:rPr lang="ru-RU" b="1" dirty="0" smtClean="0">
                <a:solidFill>
                  <a:schemeClr val="tx1"/>
                </a:solidFill>
                <a:effectLst/>
                <a:latin typeface="Times New Roman" panose="02020603050405020304" pitchFamily="18" charset="0"/>
                <a:ea typeface="Times New Roman" panose="02020603050405020304" pitchFamily="18" charset="0"/>
              </a:rPr>
              <a:t>Игровая деятельность - это именно тот вид деятельность, в котором мы можем помочь ребёнку в полной мере проявить свою индивидуальность и самостоятельность, попробовать, примерить различные роли, усвоить и проиграть различные правила, нормы общественного поведения. </a:t>
            </a:r>
            <a:endParaRPr lang="ru-RU" sz="1600" b="1"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9430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83331" y="258185"/>
            <a:ext cx="11779198" cy="6400800"/>
          </a:xfrm>
          <a:ln w="76200">
            <a:solidFill>
              <a:srgbClr val="92D050"/>
            </a:solidFill>
          </a:ln>
        </p:spPr>
      </p:pic>
      <p:sp>
        <p:nvSpPr>
          <p:cNvPr id="2" name="Овал 1"/>
          <p:cNvSpPr/>
          <p:nvPr/>
        </p:nvSpPr>
        <p:spPr>
          <a:xfrm>
            <a:off x="5550945" y="2829260"/>
            <a:ext cx="2635624" cy="1463039"/>
          </a:xfrm>
          <a:prstGeom prst="ellipse">
            <a:avLst/>
          </a:prstGeom>
          <a:solidFill>
            <a:schemeClr val="accent6">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b="1" dirty="0" smtClean="0">
                <a:solidFill>
                  <a:srgbClr val="C00000"/>
                </a:solidFill>
                <a:latin typeface="Times New Roman" panose="02020603050405020304" pitchFamily="18" charset="0"/>
                <a:cs typeface="Times New Roman" panose="02020603050405020304" pitchFamily="18" charset="0"/>
              </a:rPr>
              <a:t>ИГРА</a:t>
            </a:r>
            <a:endParaRPr lang="ru-RU" sz="4800" b="1" dirty="0">
              <a:solidFill>
                <a:srgbClr val="C00000"/>
              </a:solidFill>
              <a:latin typeface="Times New Roman" panose="02020603050405020304" pitchFamily="18" charset="0"/>
              <a:cs typeface="Times New Roman" panose="02020603050405020304" pitchFamily="18" charset="0"/>
            </a:endParaRPr>
          </a:p>
        </p:txBody>
      </p:sp>
      <p:sp>
        <p:nvSpPr>
          <p:cNvPr id="3" name="Выноска со стрелкой вправо 2"/>
          <p:cNvSpPr/>
          <p:nvPr/>
        </p:nvSpPr>
        <p:spPr>
          <a:xfrm>
            <a:off x="2883048" y="2436607"/>
            <a:ext cx="2581835" cy="2043953"/>
          </a:xfrm>
          <a:prstGeom prst="rightArrowCallout">
            <a:avLst/>
          </a:prstGeom>
          <a:solidFill>
            <a:schemeClr val="accent6">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Влияет </a:t>
            </a:r>
            <a:r>
              <a:rPr lang="ru-RU" sz="2400" b="1" dirty="0">
                <a:solidFill>
                  <a:schemeClr val="tx1"/>
                </a:solidFill>
                <a:latin typeface="Times New Roman" panose="02020603050405020304" pitchFamily="18" charset="0"/>
                <a:cs typeface="Times New Roman" panose="02020603050405020304" pitchFamily="18" charset="0"/>
              </a:rPr>
              <a:t>на развитие </a:t>
            </a:r>
            <a:r>
              <a:rPr lang="ru-RU" sz="2400" b="1" dirty="0" smtClean="0">
                <a:solidFill>
                  <a:schemeClr val="tx1"/>
                </a:solidFill>
                <a:latin typeface="Times New Roman" panose="02020603050405020304" pitchFamily="18" charset="0"/>
                <a:cs typeface="Times New Roman" panose="02020603050405020304" pitchFamily="18" charset="0"/>
              </a:rPr>
              <a:t>личности.</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5" name="Выноска со стрелкой вниз 4"/>
          <p:cNvSpPr/>
          <p:nvPr/>
        </p:nvSpPr>
        <p:spPr>
          <a:xfrm>
            <a:off x="5217458" y="556703"/>
            <a:ext cx="3313356" cy="2178425"/>
          </a:xfrm>
          <a:prstGeom prst="downArrowCallout">
            <a:avLst/>
          </a:prstGeom>
          <a:solidFill>
            <a:schemeClr val="accent6">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Знакомит </a:t>
            </a:r>
            <a:r>
              <a:rPr lang="ru-RU" b="1" dirty="0">
                <a:solidFill>
                  <a:schemeClr val="tx1"/>
                </a:solidFill>
                <a:latin typeface="Times New Roman" panose="02020603050405020304" pitchFamily="18" charset="0"/>
                <a:cs typeface="Times New Roman" panose="02020603050405020304" pitchFamily="18" charset="0"/>
              </a:rPr>
              <a:t>с поведением и взаимоотношениями взрослых людей, которые становятся образцом для его собственного поведения. </a:t>
            </a:r>
          </a:p>
        </p:txBody>
      </p:sp>
      <p:sp>
        <p:nvSpPr>
          <p:cNvPr id="6" name="Выноска со стрелкой влево 5"/>
          <p:cNvSpPr/>
          <p:nvPr/>
        </p:nvSpPr>
        <p:spPr>
          <a:xfrm>
            <a:off x="8272631" y="2436607"/>
            <a:ext cx="2998707" cy="2043953"/>
          </a:xfrm>
          <a:prstGeom prst="leftArrowCallout">
            <a:avLst/>
          </a:prstGeom>
          <a:solidFill>
            <a:schemeClr val="accent6">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anose="02020603050405020304" pitchFamily="18" charset="0"/>
                <a:cs typeface="Times New Roman" panose="02020603050405020304" pitchFamily="18" charset="0"/>
              </a:rPr>
              <a:t>Способствует </a:t>
            </a:r>
            <a:r>
              <a:rPr lang="ru-RU" sz="2000" b="1" dirty="0">
                <a:solidFill>
                  <a:schemeClr val="tx1"/>
                </a:solidFill>
                <a:latin typeface="Times New Roman" panose="02020603050405020304" pitchFamily="18" charset="0"/>
                <a:cs typeface="Times New Roman" panose="02020603050405020304" pitchFamily="18" charset="0"/>
              </a:rPr>
              <a:t>развитию чувств и волевой регуляции поведения. </a:t>
            </a:r>
          </a:p>
        </p:txBody>
      </p:sp>
      <p:sp>
        <p:nvSpPr>
          <p:cNvPr id="7" name="Выноска со стрелкой вверх 6"/>
          <p:cNvSpPr/>
          <p:nvPr/>
        </p:nvSpPr>
        <p:spPr>
          <a:xfrm>
            <a:off x="5298140" y="4386430"/>
            <a:ext cx="3141233" cy="2178423"/>
          </a:xfrm>
          <a:prstGeom prst="upArrowCallout">
            <a:avLst/>
          </a:prstGeom>
          <a:solidFill>
            <a:schemeClr val="accent6">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latin typeface="Times New Roman" panose="02020603050405020304" pitchFamily="18" charset="0"/>
                <a:cs typeface="Times New Roman" panose="02020603050405020304" pitchFamily="18" charset="0"/>
              </a:rPr>
              <a:t>Помогает приобретать основные навыки общения, качества, необходимые для установления контакта со сверстниками. </a:t>
            </a:r>
          </a:p>
        </p:txBody>
      </p:sp>
    </p:spTree>
    <p:extLst>
      <p:ext uri="{BB962C8B-B14F-4D97-AF65-F5344CB8AC3E}">
        <p14:creationId xmlns:p14="http://schemas.microsoft.com/office/powerpoint/2010/main" val="4083253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554</Words>
  <Application>Microsoft Office PowerPoint</Application>
  <PresentationFormat>Широкоэкранный</PresentationFormat>
  <Paragraphs>67</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Calibri Light</vt:lpstr>
      <vt:lpstr>Times New Roman</vt:lpstr>
      <vt:lpstr>Тема Office</vt:lpstr>
      <vt:lpstr>«Социализация детей раннего возраста посредством игровой деятельности» </vt:lpstr>
      <vt:lpstr>Презентация PowerPoint</vt:lpstr>
      <vt:lpstr>Предметно-развивающая среда</vt:lpstr>
      <vt:lpstr>Центры детской активности: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«Социализация детей раннего возраста посредством игровой деятельности»</dc:title>
  <dc:creator>Лена</dc:creator>
  <cp:lastModifiedBy>Agent 007</cp:lastModifiedBy>
  <cp:revision>23</cp:revision>
  <dcterms:created xsi:type="dcterms:W3CDTF">2023-01-07T05:55:06Z</dcterms:created>
  <dcterms:modified xsi:type="dcterms:W3CDTF">2023-09-22T16:01:29Z</dcterms:modified>
</cp:coreProperties>
</file>