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8" r:id="rId2"/>
    <p:sldId id="332" r:id="rId3"/>
    <p:sldId id="305" r:id="rId4"/>
    <p:sldId id="306" r:id="rId5"/>
    <p:sldId id="307" r:id="rId6"/>
    <p:sldId id="308" r:id="rId7"/>
    <p:sldId id="309" r:id="rId8"/>
    <p:sldId id="310" r:id="rId9"/>
    <p:sldId id="311" r:id="rId10"/>
    <p:sldId id="313" r:id="rId11"/>
    <p:sldId id="316" r:id="rId12"/>
    <p:sldId id="318" r:id="rId13"/>
    <p:sldId id="264" r:id="rId14"/>
    <p:sldId id="333" r:id="rId15"/>
    <p:sldId id="325" r:id="rId1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E39"/>
    <a:srgbClr val="00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9191" autoAdjust="0"/>
    <p:restoredTop sz="94660"/>
  </p:normalViewPr>
  <p:slideViewPr>
    <p:cSldViewPr>
      <p:cViewPr varScale="1">
        <p:scale>
          <a:sx n="49" d="100"/>
          <a:sy n="49" d="100"/>
        </p:scale>
        <p:origin x="720"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13E2CF9A-F1CA-4E6D-AD5E-601752A0ABC1}" type="datetimeFigureOut">
              <a:rPr lang="ru-RU"/>
              <a:pPr>
                <a:defRPr/>
              </a:pPr>
              <a:t>20.12.2022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300069A-A964-4754-BBBD-3D1EAB9C13E3}"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50DE4EBC-1C41-4C8E-A18A-0CC1CF3BA5EC}" type="datetimeFigureOut">
              <a:rPr lang="ru-RU"/>
              <a:pPr>
                <a:defRPr/>
              </a:pPr>
              <a:t>20.12.2022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F278DAB-31FC-400E-8100-770F83FB1088}" type="slidenum">
              <a:rPr lang="ru-RU"/>
              <a:pPr>
                <a:defRPr/>
              </a:pPr>
              <a:t>‹#›</a:t>
            </a:fld>
            <a:endParaRPr lang="ru-RU"/>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17BB400-8072-439D-9BDD-0113CE12AF45}" type="datetimeFigureOut">
              <a:rPr lang="ru-RU"/>
              <a:pPr>
                <a:defRPr/>
              </a:pPr>
              <a:t>20.12.2022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BA9A5F0-F07E-445A-8B84-471EFE0A5CF1}" type="slidenum">
              <a:rPr lang="ru-RU"/>
              <a:pPr>
                <a:defRPr/>
              </a:pPr>
              <a:t>‹#›</a:t>
            </a:fld>
            <a:endParaRPr 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C68A0BE-8C7E-4457-921A-9FF330C77D8B}" type="datetimeFigureOut">
              <a:rPr lang="ru-RU"/>
              <a:pPr>
                <a:defRPr/>
              </a:pPr>
              <a:t>20.12.2022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8551AA0-9BC9-4BDF-9F85-B86DA2F0C2BA}" type="slidenum">
              <a:rPr lang="ru-RU"/>
              <a:pPr>
                <a:defRPr/>
              </a:pPr>
              <a:t>‹#›</a:t>
            </a:fld>
            <a:endParaRPr lang="ru-R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CFF2D32-9A00-49E5-95B2-5D33516C2B6C}" type="datetimeFigureOut">
              <a:rPr lang="ru-RU"/>
              <a:pPr>
                <a:defRPr/>
              </a:pPr>
              <a:t>20.12.2022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D3B8500-DB25-4943-ACCA-5A3454CC8EB1}" type="slidenum">
              <a:rPr lang="ru-RU"/>
              <a:pPr>
                <a:defRPr/>
              </a:pPr>
              <a:t>‹#›</a:t>
            </a:fld>
            <a:endParaRPr lang="ru-RU"/>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EF812B9F-EDAD-4920-A657-7828B9001741}" type="datetimeFigureOut">
              <a:rPr lang="ru-RU"/>
              <a:pPr>
                <a:defRPr/>
              </a:pPr>
              <a:t>20.12.2022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568BCCF-CFA8-4405-9804-51B70D30F089}" type="slidenum">
              <a:rPr lang="ru-RU"/>
              <a:pPr>
                <a:defRPr/>
              </a:pPr>
              <a:t>‹#›</a:t>
            </a:fld>
            <a:endParaRPr lang="ru-RU"/>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1C940409-D928-43D3-A6AA-5E4884325B7C}" type="datetimeFigureOut">
              <a:rPr lang="ru-RU"/>
              <a:pPr>
                <a:defRPr/>
              </a:pPr>
              <a:t>20.12.2022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35A9003-CE41-41AC-AB4C-83BF9339CD8E}" type="slidenum">
              <a:rPr lang="ru-RU"/>
              <a:pPr>
                <a:defRPr/>
              </a:pPr>
              <a:t>‹#›</a:t>
            </a:fld>
            <a:endParaRPr lang="ru-RU"/>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74222184-DF53-4877-B657-635C0FBDA86D}" type="datetimeFigureOut">
              <a:rPr lang="ru-RU"/>
              <a:pPr>
                <a:defRPr/>
              </a:pPr>
              <a:t>20.12.2022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DD7806AF-3E8A-4BD2-9021-1420AE62C6E7}" type="slidenum">
              <a:rPr lang="ru-RU"/>
              <a:pPr>
                <a:defRPr/>
              </a:pPr>
              <a:t>‹#›</a:t>
            </a:fld>
            <a:endParaRPr lang="ru-RU"/>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92D8236F-CDE5-4E2E-AB41-8BF00584B5A3}" type="datetimeFigureOut">
              <a:rPr lang="ru-RU"/>
              <a:pPr>
                <a:defRPr/>
              </a:pPr>
              <a:t>20.12.2022</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DD7DB692-6C32-4096-83FF-0CF45512DCC2}" type="slidenum">
              <a:rPr lang="ru-RU"/>
              <a:pPr>
                <a:defRPr/>
              </a:pPr>
              <a:t>‹#›</a:t>
            </a:fld>
            <a:endParaRPr lang="ru-RU"/>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513B457E-BF8A-4A74-B184-3CD0F4D4679C}" type="datetimeFigureOut">
              <a:rPr lang="ru-RU"/>
              <a:pPr>
                <a:defRPr/>
              </a:pPr>
              <a:t>20.12.2022</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6DCB8C77-5E42-405F-9438-C68C21D418B6}" type="slidenum">
              <a:rPr lang="ru-RU"/>
              <a:pPr>
                <a:defRPr/>
              </a:pPr>
              <a:t>‹#›</a:t>
            </a:fld>
            <a:endParaRPr lang="ru-RU"/>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6170ECA-1B39-4C4C-832C-8BF875BAD6C1}" type="datetimeFigureOut">
              <a:rPr lang="ru-RU"/>
              <a:pPr>
                <a:defRPr/>
              </a:pPr>
              <a:t>20.12.2022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040B443-DD39-4B93-8BCC-971494392745}" type="slidenum">
              <a:rPr lang="ru-RU"/>
              <a:pPr>
                <a:defRPr/>
              </a:pPr>
              <a:t>‹#›</a:t>
            </a:fld>
            <a:endParaRPr lang="ru-RU"/>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ACE44FA-FA7C-4848-A75C-C4519A9D3A78}" type="datetimeFigureOut">
              <a:rPr lang="ru-RU"/>
              <a:pPr>
                <a:defRPr/>
              </a:pPr>
              <a:t>20.12.2022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C57EF45-5B07-4491-95A5-DB57E2F1E6D0}" type="slidenum">
              <a:rPr lang="ru-RU"/>
              <a:pPr>
                <a:defRPr/>
              </a:pPr>
              <a:t>‹#›</a:t>
            </a:fld>
            <a:endParaRPr lang="ru-RU"/>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6ADBE3F-5BD7-4E5F-8C7A-E55FF146DEE1}" type="datetimeFigureOut">
              <a:rPr lang="ru-RU"/>
              <a:pPr>
                <a:defRPr/>
              </a:pPr>
              <a:t>20.12.2022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B0DCE97-8939-4045-BCEE-3B17C9A963B6}"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emf"/><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p:cNvSpPr>
            <a:spLocks noGrp="1"/>
          </p:cNvSpPr>
          <p:nvPr>
            <p:ph type="ctrTitle"/>
          </p:nvPr>
        </p:nvSpPr>
        <p:spPr>
          <a:xfrm>
            <a:off x="1691680" y="3861048"/>
            <a:ext cx="5904656" cy="1584175"/>
          </a:xfrm>
        </p:spPr>
        <p:txBody>
          <a:bodyPr/>
          <a:lstStyle/>
          <a:p>
            <a:pPr eaLnBrk="1" hangingPunct="1"/>
            <a:r>
              <a:rPr lang="ru-RU" sz="4000" b="1" dirty="0" smtClean="0">
                <a:solidFill>
                  <a:srgbClr val="0000FF"/>
                </a:solidFill>
                <a:latin typeface="Times New Roman" pitchFamily="18" charset="0"/>
                <a:cs typeface="Times New Roman" pitchFamily="18" charset="0"/>
              </a:rPr>
              <a:t/>
            </a:r>
            <a:br>
              <a:rPr lang="ru-RU" sz="4000" b="1" dirty="0" smtClean="0">
                <a:solidFill>
                  <a:srgbClr val="0000FF"/>
                </a:solidFill>
                <a:latin typeface="Times New Roman" pitchFamily="18" charset="0"/>
                <a:cs typeface="Times New Roman" pitchFamily="18" charset="0"/>
              </a:rPr>
            </a:br>
            <a:r>
              <a:rPr lang="ru-RU" sz="4000" b="1" dirty="0" smtClean="0">
                <a:solidFill>
                  <a:srgbClr val="0000FF"/>
                </a:solidFill>
                <a:latin typeface="Times New Roman" pitchFamily="18" charset="0"/>
                <a:cs typeface="Times New Roman" pitchFamily="18" charset="0"/>
              </a:rPr>
              <a:t/>
            </a:r>
            <a:br>
              <a:rPr lang="ru-RU" sz="4000" b="1" dirty="0" smtClean="0">
                <a:solidFill>
                  <a:srgbClr val="0000FF"/>
                </a:solidFill>
                <a:latin typeface="Times New Roman" pitchFamily="18" charset="0"/>
                <a:cs typeface="Times New Roman" pitchFamily="18" charset="0"/>
              </a:rPr>
            </a:br>
            <a:r>
              <a:rPr lang="ru-RU" sz="4000" b="1" dirty="0" smtClean="0">
                <a:solidFill>
                  <a:srgbClr val="0000FF"/>
                </a:solidFill>
                <a:latin typeface="Times New Roman" pitchFamily="18" charset="0"/>
                <a:cs typeface="Times New Roman" pitchFamily="18" charset="0"/>
              </a:rPr>
              <a:t/>
            </a:r>
            <a:br>
              <a:rPr lang="ru-RU" sz="4000" b="1" dirty="0" smtClean="0">
                <a:solidFill>
                  <a:srgbClr val="0000FF"/>
                </a:solidFill>
                <a:latin typeface="Times New Roman" pitchFamily="18" charset="0"/>
                <a:cs typeface="Times New Roman" pitchFamily="18" charset="0"/>
              </a:rPr>
            </a:br>
            <a:r>
              <a:rPr lang="ru-RU" sz="4000" b="1" dirty="0" smtClean="0">
                <a:solidFill>
                  <a:srgbClr val="0000FF"/>
                </a:solidFill>
                <a:latin typeface="Times New Roman" pitchFamily="18" charset="0"/>
                <a:cs typeface="Times New Roman" pitchFamily="18" charset="0"/>
              </a:rPr>
              <a:t/>
            </a:r>
            <a:br>
              <a:rPr lang="ru-RU" sz="4000" b="1" dirty="0" smtClean="0">
                <a:solidFill>
                  <a:srgbClr val="0000FF"/>
                </a:solidFill>
                <a:latin typeface="Times New Roman" pitchFamily="18" charset="0"/>
                <a:cs typeface="Times New Roman" pitchFamily="18" charset="0"/>
              </a:rPr>
            </a:br>
            <a:r>
              <a:rPr lang="ru-RU" sz="4000" b="1" dirty="0" smtClean="0">
                <a:solidFill>
                  <a:srgbClr val="0000FF"/>
                </a:solidFill>
                <a:latin typeface="Times New Roman" pitchFamily="18" charset="0"/>
                <a:cs typeface="Times New Roman" pitchFamily="18" charset="0"/>
              </a:rPr>
              <a:t/>
            </a:r>
            <a:br>
              <a:rPr lang="ru-RU" sz="4000" b="1" dirty="0" smtClean="0">
                <a:solidFill>
                  <a:srgbClr val="0000FF"/>
                </a:solidFill>
                <a:latin typeface="Times New Roman" pitchFamily="18" charset="0"/>
                <a:cs typeface="Times New Roman" pitchFamily="18" charset="0"/>
              </a:rPr>
            </a:br>
            <a:endParaRPr lang="ru-RU" sz="4000" b="1" dirty="0" smtClean="0">
              <a:solidFill>
                <a:srgbClr val="0000FF"/>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547664" y="4509120"/>
            <a:ext cx="6400800" cy="1296144"/>
          </a:xfrm>
        </p:spPr>
        <p:txBody>
          <a:bodyPr/>
          <a:lstStyle/>
          <a:p>
            <a:r>
              <a:rPr lang="ru-RU" sz="1800" dirty="0" smtClean="0">
                <a:solidFill>
                  <a:srgbClr val="007E39"/>
                </a:solidFill>
              </a:rPr>
              <a:t>Презентация воспитателя</a:t>
            </a:r>
          </a:p>
          <a:p>
            <a:r>
              <a:rPr lang="ru-RU" sz="1800" dirty="0" smtClean="0">
                <a:solidFill>
                  <a:srgbClr val="007E39"/>
                </a:solidFill>
              </a:rPr>
              <a:t>МБДОУ № 28 « </a:t>
            </a:r>
            <a:r>
              <a:rPr lang="ru-RU" sz="1800" dirty="0" err="1" smtClean="0">
                <a:solidFill>
                  <a:srgbClr val="007E39"/>
                </a:solidFill>
              </a:rPr>
              <a:t>АБВГДейка</a:t>
            </a:r>
            <a:r>
              <a:rPr lang="ru-RU" sz="1800" dirty="0" smtClean="0">
                <a:solidFill>
                  <a:srgbClr val="007E39"/>
                </a:solidFill>
              </a:rPr>
              <a:t> »,</a:t>
            </a:r>
          </a:p>
          <a:p>
            <a:r>
              <a:rPr lang="ru-RU" sz="1800" dirty="0" smtClean="0">
                <a:solidFill>
                  <a:srgbClr val="007E39"/>
                </a:solidFill>
              </a:rPr>
              <a:t> </a:t>
            </a:r>
            <a:r>
              <a:rPr lang="ru-RU" sz="1800" dirty="0" err="1" smtClean="0">
                <a:solidFill>
                  <a:srgbClr val="007E39"/>
                </a:solidFill>
              </a:rPr>
              <a:t>Штанюк</a:t>
            </a:r>
            <a:r>
              <a:rPr lang="ru-RU" sz="1800" dirty="0" smtClean="0">
                <a:solidFill>
                  <a:srgbClr val="007E39"/>
                </a:solidFill>
              </a:rPr>
              <a:t> Юлии Сергеевны</a:t>
            </a:r>
          </a:p>
          <a:p>
            <a:r>
              <a:rPr lang="ru-RU" sz="1800" dirty="0" smtClean="0">
                <a:solidFill>
                  <a:srgbClr val="007E39"/>
                </a:solidFill>
              </a:rPr>
              <a:t>г. Кемерово, 2022 г.</a:t>
            </a:r>
          </a:p>
        </p:txBody>
      </p:sp>
      <p:pic>
        <p:nvPicPr>
          <p:cNvPr id="4" name="Picture 3" descr="C:\Users\User\Downloads\Анимации\анимашки смешарики на прозрачном фоне для презентаций_ 17 тыс изображений найдено в Яндекс.Картинках_files\0_8af90_d95c5ce8_M.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948264" y="3501008"/>
            <a:ext cx="1785950" cy="2204876"/>
          </a:xfrm>
          <a:prstGeom prst="rect">
            <a:avLst/>
          </a:prstGeom>
          <a:noFill/>
        </p:spPr>
      </p:pic>
      <p:pic>
        <p:nvPicPr>
          <p:cNvPr id="5" name="Picture 2" descr="C:\Users\User\Downloads\Анимации\анимашки смешарики на прозрачном фоне для презентаций_ 17 тыс изображений найдено в Яндекс.Картинках_files\смешарики\0_87b60_11c3fd43_M.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5536" y="1844824"/>
            <a:ext cx="1643074" cy="1730183"/>
          </a:xfrm>
          <a:prstGeom prst="rect">
            <a:avLst/>
          </a:prstGeom>
          <a:noFill/>
        </p:spPr>
      </p:pic>
      <p:sp>
        <p:nvSpPr>
          <p:cNvPr id="6" name="TextBox 5"/>
          <p:cNvSpPr txBox="1"/>
          <p:nvPr/>
        </p:nvSpPr>
        <p:spPr>
          <a:xfrm>
            <a:off x="1907704" y="2348880"/>
            <a:ext cx="5616624" cy="1569660"/>
          </a:xfrm>
          <a:prstGeom prst="rect">
            <a:avLst/>
          </a:prstGeom>
          <a:noFill/>
        </p:spPr>
        <p:txBody>
          <a:bodyPr wrap="square" rtlCol="0">
            <a:spAutoFit/>
          </a:bodyPr>
          <a:lstStyle/>
          <a:p>
            <a:pPr algn="ctr"/>
            <a:r>
              <a:rPr lang="ru-RU" sz="3200" b="1" dirty="0" smtClean="0">
                <a:solidFill>
                  <a:srgbClr val="0033CC"/>
                </a:solidFill>
                <a:effectLst>
                  <a:outerShdw blurRad="38100" dist="38100" dir="2700000" algn="tl">
                    <a:srgbClr val="000000">
                      <a:alpha val="43137"/>
                    </a:srgbClr>
                  </a:outerShdw>
                </a:effectLst>
                <a:latin typeface="Times New Roman" pitchFamily="18" charset="0"/>
                <a:cs typeface="Times New Roman" pitchFamily="18" charset="0"/>
              </a:rPr>
              <a:t>Профилактика простудных заболеваний у детей в осенний и зимний период.</a:t>
            </a:r>
            <a:endParaRPr lang="ru-RU" sz="3200" b="1" dirty="0">
              <a:solidFill>
                <a:srgbClr val="0033CC"/>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6" descr="чаи из трав"/>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482268" y="4509120"/>
            <a:ext cx="3330091" cy="2101502"/>
          </a:xfrm>
          <a:prstGeom prst="rect">
            <a:avLst/>
          </a:prstGeom>
          <a:noFill/>
          <a:ln w="9525">
            <a:noFill/>
            <a:miter lim="800000"/>
            <a:headEnd/>
            <a:tailEnd/>
          </a:ln>
        </p:spPr>
      </p:pic>
      <p:sp>
        <p:nvSpPr>
          <p:cNvPr id="13" name="Прямоугольник 12"/>
          <p:cNvSpPr/>
          <p:nvPr/>
        </p:nvSpPr>
        <p:spPr>
          <a:xfrm>
            <a:off x="1547664" y="1556792"/>
            <a:ext cx="6192688" cy="3416320"/>
          </a:xfrm>
          <a:prstGeom prst="rect">
            <a:avLst/>
          </a:prstGeom>
        </p:spPr>
        <p:txBody>
          <a:bodyPr wrap="square">
            <a:spAutoFit/>
          </a:bodyPr>
          <a:lstStyle/>
          <a:p>
            <a:r>
              <a:rPr lang="ru-RU" sz="2400" b="1" dirty="0" smtClean="0">
                <a:solidFill>
                  <a:srgbClr val="007E39"/>
                </a:solidFill>
                <a:latin typeface="Times New Roman" pitchFamily="18" charset="0"/>
                <a:cs typeface="Times New Roman" pitchFamily="18" charset="0"/>
              </a:rPr>
              <a:t>Укреплению иммунитета способствуют также </a:t>
            </a:r>
            <a:r>
              <a:rPr lang="ru-RU" sz="2400" b="1" dirty="0" smtClean="0">
                <a:solidFill>
                  <a:srgbClr val="0033CC"/>
                </a:solidFill>
                <a:latin typeface="Times New Roman" pitchFamily="18" charset="0"/>
                <a:cs typeface="Times New Roman" pitchFamily="18" charset="0"/>
              </a:rPr>
              <a:t>чаи из трав </a:t>
            </a:r>
            <a:r>
              <a:rPr lang="ru-RU" sz="2400" b="1" dirty="0" smtClean="0">
                <a:solidFill>
                  <a:srgbClr val="007E39"/>
                </a:solidFill>
                <a:latin typeface="Times New Roman" pitchFamily="18" charset="0"/>
                <a:cs typeface="Times New Roman" pitchFamily="18" charset="0"/>
              </a:rPr>
              <a:t>— душицы, чабреца, иван-чая, мяты, листьев малины, календулы, ромашки, смородины, липового цвета. Такой чай можно заваривать как в смеси, так и по отдельности. Для лучшего результата пить такой чай нужно по 2-3 стакана в день на протяжении месяца.</a:t>
            </a:r>
            <a:endParaRPr lang="ru-RU" sz="2400" dirty="0">
              <a:solidFill>
                <a:srgbClr val="007E39"/>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8)">
                                      <p:cBhvr>
                                        <p:cTn id="7"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xfrm>
            <a:off x="1259632" y="260648"/>
            <a:ext cx="5400600" cy="4320480"/>
          </a:xfrm>
        </p:spPr>
        <p:txBody>
          <a:bodyPr/>
          <a:lstStyle/>
          <a:p>
            <a:pPr algn="l" eaLnBrk="1" hangingPunct="1"/>
            <a:r>
              <a:rPr lang="ru-RU" sz="2800" b="1" dirty="0" smtClean="0">
                <a:solidFill>
                  <a:srgbClr val="0033CC"/>
                </a:solidFill>
                <a:latin typeface="Times New Roman" pitchFamily="18" charset="0"/>
                <a:cs typeface="Times New Roman" pitchFamily="18" charset="0"/>
              </a:rPr>
              <a:t>Ингаляции</a:t>
            </a:r>
            <a:r>
              <a:rPr lang="ru-RU" sz="2400" dirty="0" smtClean="0">
                <a:solidFill>
                  <a:srgbClr val="00B050"/>
                </a:solidFill>
                <a:latin typeface="Times New Roman" pitchFamily="18" charset="0"/>
                <a:cs typeface="Times New Roman" pitchFamily="18" charset="0"/>
              </a:rPr>
              <a:t/>
            </a:r>
            <a:br>
              <a:rPr lang="ru-RU" sz="2400" dirty="0" smtClean="0">
                <a:solidFill>
                  <a:srgbClr val="00B050"/>
                </a:solidFill>
                <a:latin typeface="Times New Roman" pitchFamily="18" charset="0"/>
                <a:cs typeface="Times New Roman" pitchFamily="18" charset="0"/>
              </a:rPr>
            </a:br>
            <a:r>
              <a:rPr lang="ru-RU" sz="2400" dirty="0" smtClean="0">
                <a:solidFill>
                  <a:srgbClr val="007E39"/>
                </a:solidFill>
                <a:latin typeface="Times New Roman" pitchFamily="18" charset="0"/>
                <a:cs typeface="Times New Roman" pitchFamily="18" charset="0"/>
              </a:rPr>
              <a:t>Здесь можно применять бессмертник и тысячелистник, листья эвкалипта, перечную мяту, ромашку и календулу. Следите, чтобы пар был приятно горячим.</a:t>
            </a:r>
            <a:endParaRPr lang="ru-RU" altLang="ru-RU" sz="2400" dirty="0" smtClean="0">
              <a:solidFill>
                <a:srgbClr val="007E39"/>
              </a:solidFill>
              <a:latin typeface="Times New Roman" pitchFamily="18" charset="0"/>
              <a:cs typeface="Times New Roman" pitchFamily="18" charset="0"/>
            </a:endParaRPr>
          </a:p>
        </p:txBody>
      </p:sp>
      <p:pic>
        <p:nvPicPr>
          <p:cNvPr id="3" name="Picture 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28600" y="4149080"/>
            <a:ext cx="2654300" cy="2252663"/>
          </a:xfrm>
          <a:prstGeom prst="rect">
            <a:avLst/>
          </a:prstGeom>
          <a:noFill/>
          <a:ln w="9525">
            <a:noFill/>
            <a:miter lim="800000"/>
            <a:headEnd/>
            <a:tailEnd/>
          </a:ln>
        </p:spPr>
      </p:pic>
      <p:pic>
        <p:nvPicPr>
          <p:cNvPr id="5" name="Picture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059832" y="3284984"/>
            <a:ext cx="3226768" cy="3154212"/>
          </a:xfrm>
          <a:prstGeom prst="rect">
            <a:avLst/>
          </a:prstGeom>
          <a:noFill/>
          <a:ln w="9525">
            <a:noFill/>
            <a:miter lim="800000"/>
            <a:headEnd/>
            <a:tailEnd/>
          </a:ln>
          <a:effectLst/>
        </p:spPr>
      </p:pic>
      <p:pic>
        <p:nvPicPr>
          <p:cNvPr id="7" name="Picture 5" descr="C:\Users\RedBul\Desktop\06.12\48JzWzM8WT03v9InsEJQAw.jpg"/>
          <p:cNvPicPr>
            <a:picLocks noGrp="1" noChangeAspect="1" noChangeArrowheads="1"/>
          </p:cNvPicPr>
          <p:nvPr>
            <p:ph idx="1"/>
          </p:nvPr>
        </p:nvPicPr>
        <p:blipFill>
          <a:blip r:embed="rId4" cstate="email">
            <a:extLst>
              <a:ext uri="{28A0092B-C50C-407E-A947-70E740481C1C}">
                <a14:useLocalDpi xmlns:a14="http://schemas.microsoft.com/office/drawing/2010/main"/>
              </a:ext>
            </a:extLst>
          </a:blip>
          <a:srcRect/>
          <a:stretch>
            <a:fillRect/>
          </a:stretch>
        </p:blipFill>
        <p:spPr bwMode="auto">
          <a:xfrm>
            <a:off x="6444208" y="404664"/>
            <a:ext cx="2472922" cy="3297230"/>
          </a:xfrm>
          <a:prstGeom prst="rect">
            <a:avLst/>
          </a:prstGeom>
          <a:noFill/>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1"/>
          <p:cNvSpPr>
            <a:spLocks noGrp="1"/>
          </p:cNvSpPr>
          <p:nvPr>
            <p:ph type="ctrTitle"/>
          </p:nvPr>
        </p:nvSpPr>
        <p:spPr>
          <a:xfrm>
            <a:off x="1619672" y="1268760"/>
            <a:ext cx="3960440" cy="3672408"/>
          </a:xfrm>
        </p:spPr>
        <p:txBody>
          <a:bodyPr/>
          <a:lstStyle/>
          <a:p>
            <a:pPr algn="l"/>
            <a:r>
              <a:rPr lang="ru-RU" sz="2400" dirty="0" smtClean="0">
                <a:solidFill>
                  <a:srgbClr val="007E39"/>
                </a:solidFill>
                <a:latin typeface="Times New Roman" pitchFamily="18" charset="0"/>
                <a:cs typeface="Times New Roman" pitchFamily="18" charset="0"/>
              </a:rPr>
              <a:t>  Во время сезонной эпидемии гриппа не только употребляйте внутрь, но и оставляйте в помещении в разрезанном виде для обеззараживания воздуха. </a:t>
            </a:r>
            <a:r>
              <a:rPr lang="ru-RU" sz="2400" b="1" dirty="0" smtClean="0">
                <a:solidFill>
                  <a:srgbClr val="0033CC"/>
                </a:solidFill>
                <a:latin typeface="Times New Roman" pitchFamily="18" charset="0"/>
                <a:cs typeface="Times New Roman" pitchFamily="18" charset="0"/>
              </a:rPr>
              <a:t>Чеснок и лук</a:t>
            </a:r>
            <a:r>
              <a:rPr lang="ru-RU" sz="2800" b="1" dirty="0" smtClean="0">
                <a:solidFill>
                  <a:schemeClr val="accent1">
                    <a:lumMod val="40000"/>
                    <a:lumOff val="60000"/>
                  </a:schemeClr>
                </a:solidFill>
                <a:effectLst>
                  <a:outerShdw blurRad="38100" dist="38100" dir="2700000" algn="tl">
                    <a:srgbClr val="000000">
                      <a:alpha val="43137"/>
                    </a:srgbClr>
                  </a:outerShdw>
                </a:effectLst>
                <a:latin typeface="Times New Roman" pitchFamily="18" charset="0"/>
                <a:cs typeface="Times New Roman" pitchFamily="18" charset="0"/>
              </a:rPr>
              <a:t/>
            </a:r>
            <a:br>
              <a:rPr lang="ru-RU" sz="2800" b="1" dirty="0" smtClean="0">
                <a:solidFill>
                  <a:schemeClr val="accent1">
                    <a:lumMod val="40000"/>
                    <a:lumOff val="60000"/>
                  </a:schemeClr>
                </a:solidFill>
                <a:effectLst>
                  <a:outerShdw blurRad="38100" dist="38100" dir="2700000" algn="tl">
                    <a:srgbClr val="000000">
                      <a:alpha val="43137"/>
                    </a:srgbClr>
                  </a:outerShdw>
                </a:effectLst>
                <a:latin typeface="Times New Roman" pitchFamily="18" charset="0"/>
                <a:cs typeface="Times New Roman" pitchFamily="18" charset="0"/>
              </a:rPr>
            </a:br>
            <a:endParaRPr lang="ru-RU" altLang="ru-RU" sz="2800" b="1" dirty="0" smtClean="0">
              <a:solidFill>
                <a:srgbClr val="007E39"/>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3851920" y="4509120"/>
            <a:ext cx="5040560" cy="2136279"/>
          </a:xfrm>
        </p:spPr>
        <p:txBody>
          <a:bodyPr/>
          <a:lstStyle/>
          <a:p>
            <a:pPr algn="l">
              <a:defRPr/>
            </a:pPr>
            <a:r>
              <a:rPr lang="ru-RU" sz="2400" dirty="0" smtClean="0">
                <a:solidFill>
                  <a:srgbClr val="007E39"/>
                </a:solidFill>
                <a:latin typeface="Times New Roman" pitchFamily="18" charset="0"/>
                <a:cs typeface="Times New Roman" pitchFamily="18" charset="0"/>
              </a:rPr>
              <a:t> Лук обладает противовирусными, антибактериальными, противоглистными, противогрибковыми, дезинфицирующими свойствами</a:t>
            </a:r>
            <a:endParaRPr lang="ru-RU" b="1" dirty="0" smtClean="0">
              <a:solidFill>
                <a:srgbClr val="002060"/>
              </a:solidFill>
              <a:latin typeface="Times New Roman" pitchFamily="18" charset="0"/>
              <a:cs typeface="Times New Roman" pitchFamily="18" charset="0"/>
            </a:endParaRPr>
          </a:p>
          <a:p>
            <a:pPr algn="l">
              <a:buFont typeface="Arial" pitchFamily="34" charset="0"/>
              <a:buChar char="•"/>
              <a:defRPr/>
            </a:pPr>
            <a:endParaRPr lang="ru-RU" dirty="0"/>
          </a:p>
        </p:txBody>
      </p:sp>
      <p:pic>
        <p:nvPicPr>
          <p:cNvPr id="4" name="Picture 8" descr="C:\Users\RedBul\Downloads\20221201_13024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436096" y="260648"/>
            <a:ext cx="3226422" cy="4248472"/>
          </a:xfrm>
          <a:prstGeom prst="rect">
            <a:avLst/>
          </a:prstGeom>
          <a:noFill/>
        </p:spPr>
      </p:pic>
      <p:pic>
        <p:nvPicPr>
          <p:cNvPr id="5" name="Picture 7" descr="лук чеснок"/>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5536" y="4437112"/>
            <a:ext cx="3319118" cy="2242144"/>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2" presetClass="entr" presetSubtype="3"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000" fill="hold"/>
                                        <p:tgtEl>
                                          <p:spTgt spid="5"/>
                                        </p:tgtEl>
                                        <p:attrNameLst>
                                          <p:attrName>ppt_x</p:attrName>
                                        </p:attrNameLst>
                                      </p:cBhvr>
                                      <p:tavLst>
                                        <p:tav tm="0">
                                          <p:val>
                                            <p:strVal val="1+#ppt_w/2"/>
                                          </p:val>
                                        </p:tav>
                                        <p:tav tm="100000">
                                          <p:val>
                                            <p:strVal val="#ppt_x"/>
                                          </p:val>
                                        </p:tav>
                                      </p:tavLst>
                                    </p:anim>
                                    <p:anim calcmode="lin" valueType="num">
                                      <p:cBhvr additive="base">
                                        <p:cTn id="12"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1"/>
          <p:cNvSpPr>
            <a:spLocks noGrp="1"/>
          </p:cNvSpPr>
          <p:nvPr>
            <p:ph type="title"/>
          </p:nvPr>
        </p:nvSpPr>
        <p:spPr>
          <a:xfrm>
            <a:off x="4211960" y="1556792"/>
            <a:ext cx="3600400" cy="4087341"/>
          </a:xfrm>
        </p:spPr>
        <p:txBody>
          <a:bodyPr/>
          <a:lstStyle/>
          <a:p>
            <a:pPr algn="l" eaLnBrk="1" hangingPunct="1"/>
            <a:r>
              <a:rPr lang="ru-RU" sz="2400" dirty="0" smtClean="0">
                <a:solidFill>
                  <a:srgbClr val="007E39"/>
                </a:solidFill>
                <a:latin typeface="Times New Roman" pitchFamily="18" charset="0"/>
                <a:cs typeface="Times New Roman" pitchFamily="18" charset="0"/>
              </a:rPr>
              <a:t>А еще зимой очень полезно кушать </a:t>
            </a:r>
            <a:r>
              <a:rPr lang="ru-RU" sz="2400" b="1" dirty="0" smtClean="0">
                <a:solidFill>
                  <a:srgbClr val="0033CC"/>
                </a:solidFill>
                <a:latin typeface="Times New Roman" pitchFamily="18" charset="0"/>
                <a:cs typeface="Times New Roman" pitchFamily="18" charset="0"/>
              </a:rPr>
              <a:t>мед</a:t>
            </a:r>
            <a:r>
              <a:rPr lang="ru-RU" sz="2400" dirty="0" smtClean="0">
                <a:solidFill>
                  <a:srgbClr val="007E39"/>
                </a:solidFill>
                <a:latin typeface="Times New Roman" pitchFamily="18" charset="0"/>
                <a:cs typeface="Times New Roman" pitchFamily="18" charset="0"/>
              </a:rPr>
              <a:t> в чистом виде или растворять его в травяном чае, температура которого не выше 70 градусов.</a:t>
            </a:r>
          </a:p>
        </p:txBody>
      </p:sp>
      <p:pic>
        <p:nvPicPr>
          <p:cNvPr id="4" name="Picture 4" descr="мед"/>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763688" y="1916832"/>
            <a:ext cx="2311964" cy="3496129"/>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p:cNvSpPr>
            <a:spLocks noGrp="1"/>
          </p:cNvSpPr>
          <p:nvPr>
            <p:ph type="title"/>
          </p:nvPr>
        </p:nvSpPr>
        <p:spPr>
          <a:xfrm>
            <a:off x="899592" y="908720"/>
            <a:ext cx="8244408" cy="5688632"/>
          </a:xfrm>
        </p:spPr>
        <p:txBody>
          <a:bodyPr/>
          <a:lstStyle/>
          <a:p>
            <a:pPr algn="l"/>
            <a:r>
              <a:rPr lang="ru-RU" sz="2400" b="1" dirty="0" smtClean="0">
                <a:solidFill>
                  <a:srgbClr val="0033CC"/>
                </a:solidFill>
                <a:latin typeface="Times New Roman" pitchFamily="18" charset="0"/>
                <a:cs typeface="Times New Roman" pitchFamily="18" charset="0"/>
              </a:rPr>
              <a:t>Рекомендации д</a:t>
            </a:r>
            <a:r>
              <a:rPr lang="ru-RU" altLang="ru-RU" sz="2400" b="1" dirty="0" smtClean="0">
                <a:solidFill>
                  <a:srgbClr val="0033CC"/>
                </a:solidFill>
                <a:latin typeface="Times New Roman" pitchFamily="18" charset="0"/>
                <a:cs typeface="Times New Roman" pitchFamily="18" charset="0"/>
              </a:rPr>
              <a:t>ля поддержания иммунитета </a:t>
            </a:r>
            <a:r>
              <a:rPr lang="ru-RU" sz="2400" dirty="0" smtClean="0">
                <a:solidFill>
                  <a:srgbClr val="0033CC"/>
                </a:solidFill>
                <a:latin typeface="Times New Roman" pitchFamily="18" charset="0"/>
                <a:cs typeface="Times New Roman" pitchFamily="18" charset="0"/>
              </a:rPr>
              <a:t>:</a:t>
            </a:r>
            <a:r>
              <a:rPr lang="ru-RU" sz="1800" dirty="0" smtClean="0">
                <a:latin typeface="Times New Roman" pitchFamily="18" charset="0"/>
                <a:cs typeface="Times New Roman" pitchFamily="18" charset="0"/>
              </a:rPr>
              <a:t>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t>
            </a:r>
            <a:r>
              <a:rPr lang="ru-RU" sz="2000" dirty="0" smtClean="0">
                <a:solidFill>
                  <a:srgbClr val="007E39"/>
                </a:solidFill>
                <a:latin typeface="Times New Roman" pitchFamily="18" charset="0"/>
                <a:cs typeface="Times New Roman" pitchFamily="18" charset="0"/>
              </a:rPr>
              <a:t>Занятия аэробикой весьма полезны, так как эффективно действуют на организм. Необходимо упражняться на протяжении всего дня.                                        Подниматься по лестнице, поменьше пользоваться лифтом. Ходить пешком по магазинам. Гулять по улице. Найти для себя приятное занятие. Можно заниматься плаванием, танцами, играть в футбол, выполнять упражнения на тренажерах и другим спортом.</a:t>
            </a:r>
            <a:br>
              <a:rPr lang="ru-RU" sz="2000" dirty="0" smtClean="0">
                <a:solidFill>
                  <a:srgbClr val="007E39"/>
                </a:solidFill>
                <a:latin typeface="Times New Roman" pitchFamily="18" charset="0"/>
                <a:cs typeface="Times New Roman" pitchFamily="18" charset="0"/>
              </a:rPr>
            </a:br>
            <a:r>
              <a:rPr lang="ru-RU" sz="2000" dirty="0" smtClean="0">
                <a:solidFill>
                  <a:srgbClr val="007E39"/>
                </a:solidFill>
                <a:latin typeface="Times New Roman" pitchFamily="18" charset="0"/>
                <a:cs typeface="Times New Roman" pitchFamily="18" charset="0"/>
              </a:rPr>
              <a:t>   Самое важное для организма – это активный образ жизни. Проблемой, понижающей тонус организма, в наши дни, является малоподвижный образ жизни. Важно знать! Чтобы улучшить состояние своего здоровья и не набрать лишний вес, необходимо больше двигаться: кататься на велосипеде, гулять на свежем воздухе, посещать бассейн или фитнес-клуб.</a:t>
            </a:r>
            <a:br>
              <a:rPr lang="ru-RU" sz="2000" dirty="0" smtClean="0">
                <a:solidFill>
                  <a:srgbClr val="007E39"/>
                </a:solidFill>
                <a:latin typeface="Times New Roman" pitchFamily="18" charset="0"/>
                <a:cs typeface="Times New Roman" pitchFamily="18" charset="0"/>
              </a:rPr>
            </a:br>
            <a:r>
              <a:rPr lang="ru-RU" sz="2000" dirty="0" smtClean="0">
                <a:solidFill>
                  <a:srgbClr val="007E39"/>
                </a:solidFill>
                <a:latin typeface="Times New Roman" pitchFamily="18" charset="0"/>
                <a:cs typeface="Times New Roman" pitchFamily="18" charset="0"/>
              </a:rPr>
              <a:t> </a:t>
            </a:r>
            <a:r>
              <a:rPr lang="ru-RU" sz="2000" dirty="0" smtClean="0">
                <a:solidFill>
                  <a:srgbClr val="0033CC"/>
                </a:solidFill>
                <a:latin typeface="Times New Roman" pitchFamily="18" charset="0"/>
                <a:cs typeface="Times New Roman" pitchFamily="18" charset="0"/>
              </a:rPr>
              <a:t> !</a:t>
            </a:r>
            <a:r>
              <a:rPr lang="ru-RU" sz="2000" dirty="0" smtClean="0">
                <a:solidFill>
                  <a:srgbClr val="007E39"/>
                </a:solidFill>
                <a:latin typeface="Times New Roman" pitchFamily="18" charset="0"/>
                <a:cs typeface="Times New Roman" pitchFamily="18" charset="0"/>
              </a:rPr>
              <a:t>По физическим нагрузкам необходимо советоваться с врачом. И нагрузки для людей, страдающими, например, </a:t>
            </a:r>
            <a:r>
              <a:rPr lang="ru-RU" sz="2000" dirty="0" err="1" smtClean="0">
                <a:solidFill>
                  <a:srgbClr val="007E39"/>
                </a:solidFill>
                <a:latin typeface="Times New Roman" pitchFamily="18" charset="0"/>
                <a:cs typeface="Times New Roman" pitchFamily="18" charset="0"/>
              </a:rPr>
              <a:t>сердечно-сосудистыми</a:t>
            </a:r>
            <a:r>
              <a:rPr lang="ru-RU" sz="2000" dirty="0" smtClean="0">
                <a:solidFill>
                  <a:srgbClr val="007E39"/>
                </a:solidFill>
                <a:latin typeface="Times New Roman" pitchFamily="18" charset="0"/>
                <a:cs typeface="Times New Roman" pitchFamily="18" charset="0"/>
              </a:rPr>
              <a:t> заболеваниями, должны быть умеренными, посильными.</a:t>
            </a:r>
            <a:r>
              <a:rPr lang="ru-RU" sz="1800" dirty="0" smtClean="0"/>
              <a:t/>
            </a:r>
            <a:br>
              <a:rPr lang="ru-RU" sz="1800" dirty="0" smtClean="0"/>
            </a:br>
            <a:endParaRPr lang="ru-RU" altLang="ru-RU" sz="1800" b="1" dirty="0" smtClean="0">
              <a:solidFill>
                <a:srgbClr val="007E39"/>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Прямоугольник 6"/>
          <p:cNvSpPr>
            <a:spLocks noChangeArrowheads="1"/>
          </p:cNvSpPr>
          <p:nvPr/>
        </p:nvSpPr>
        <p:spPr bwMode="auto">
          <a:xfrm>
            <a:off x="1619672" y="2276872"/>
            <a:ext cx="6048672" cy="1631216"/>
          </a:xfrm>
          <a:prstGeom prst="rect">
            <a:avLst/>
          </a:prstGeom>
          <a:noFill/>
          <a:ln w="9525">
            <a:noFill/>
            <a:miter lim="800000"/>
            <a:headEnd/>
            <a:tailEnd/>
          </a:ln>
        </p:spPr>
        <p:txBody>
          <a:bodyPr wrap="square">
            <a:spAutoFit/>
          </a:bodyPr>
          <a:lstStyle/>
          <a:p>
            <a:endParaRPr lang="ru-RU" sz="3200" b="1" dirty="0">
              <a:latin typeface="Times New Roman" pitchFamily="18" charset="0"/>
              <a:cs typeface="Times New Roman" pitchFamily="18" charset="0"/>
            </a:endParaRPr>
          </a:p>
          <a:p>
            <a:pPr algn="ctr"/>
            <a:r>
              <a:rPr lang="ru-RU" sz="3200" b="1" i="1" dirty="0">
                <a:latin typeface="Times New Roman" pitchFamily="18" charset="0"/>
                <a:cs typeface="Times New Roman" pitchFamily="18" charset="0"/>
              </a:rPr>
              <a:t> </a:t>
            </a:r>
            <a:r>
              <a:rPr lang="ru-RU" sz="3200" b="1" i="1" dirty="0">
                <a:solidFill>
                  <a:srgbClr val="0000FF"/>
                </a:solidFill>
                <a:latin typeface="Times New Roman" pitchFamily="18" charset="0"/>
                <a:cs typeface="Times New Roman" pitchFamily="18" charset="0"/>
              </a:rPr>
              <a:t>Спасибо за </a:t>
            </a:r>
            <a:r>
              <a:rPr lang="ru-RU" sz="3200" b="1" i="1" dirty="0" smtClean="0">
                <a:solidFill>
                  <a:srgbClr val="0000FF"/>
                </a:solidFill>
                <a:latin typeface="Times New Roman" pitchFamily="18" charset="0"/>
                <a:cs typeface="Times New Roman" pitchFamily="18" charset="0"/>
              </a:rPr>
              <a:t>внимание</a:t>
            </a:r>
          </a:p>
          <a:p>
            <a:pPr algn="ctr"/>
            <a:r>
              <a:rPr lang="ru-RU" sz="3200" dirty="0" smtClean="0">
                <a:solidFill>
                  <a:srgbClr val="007E39"/>
                </a:solidFill>
                <a:latin typeface="Times New Roman" pitchFamily="18" charset="0"/>
                <a:cs typeface="Times New Roman" pitchFamily="18" charset="0"/>
              </a:rPr>
              <a:t>БУДЬТЕ ЗДОРОВЫ!</a:t>
            </a:r>
            <a:endParaRPr lang="ru-RU" sz="3200" dirty="0">
              <a:solidFill>
                <a:srgbClr val="007E39"/>
              </a:solidFill>
              <a:latin typeface="Times New Roman" pitchFamily="18" charset="0"/>
              <a:cs typeface="Times New Roman" pitchFamily="18" charset="0"/>
            </a:endParaRPr>
          </a:p>
        </p:txBody>
      </p:sp>
      <p:pic>
        <p:nvPicPr>
          <p:cNvPr id="3" name="Picture 2" descr="C:\Users\User\Downloads\Анимации\анимашки смешарики на прозрачном фоне для презентаций_ 17 тыс изображений найдено в Яндекс.Картинках_files\смешарики\0_87b60_11c3fd43_M.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95536" y="1844824"/>
            <a:ext cx="1643074" cy="1730183"/>
          </a:xfrm>
          <a:prstGeom prst="rect">
            <a:avLst/>
          </a:prstGeom>
          <a:noFill/>
        </p:spPr>
      </p:pic>
      <p:pic>
        <p:nvPicPr>
          <p:cNvPr id="4" name="Picture 3" descr="C:\Users\User\Downloads\Анимации\анимашки смешарики на прозрачном фоне для презентаций_ 17 тыс изображений найдено в Яндекс.Картинках_files\0_8af90_d95c5ce8_M.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948264" y="3501008"/>
            <a:ext cx="1785950" cy="2204876"/>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62466"/>
                                        </p:tgtEl>
                                        <p:attrNameLst>
                                          <p:attrName>style.visibility</p:attrName>
                                        </p:attrNameLst>
                                      </p:cBhvr>
                                      <p:to>
                                        <p:strVal val="visible"/>
                                      </p:to>
                                    </p:set>
                                    <p:anim calcmode="lin" valueType="num">
                                      <p:cBhvr>
                                        <p:cTn id="7" dur="2000" fill="hold"/>
                                        <p:tgtEl>
                                          <p:spTgt spid="62466"/>
                                        </p:tgtEl>
                                        <p:attrNameLst>
                                          <p:attrName>ppt_w</p:attrName>
                                        </p:attrNameLst>
                                      </p:cBhvr>
                                      <p:tavLst>
                                        <p:tav tm="0">
                                          <p:val>
                                            <p:fltVal val="0"/>
                                          </p:val>
                                        </p:tav>
                                        <p:tav tm="100000">
                                          <p:val>
                                            <p:strVal val="#ppt_w"/>
                                          </p:val>
                                        </p:tav>
                                      </p:tavLst>
                                    </p:anim>
                                    <p:anim calcmode="lin" valueType="num">
                                      <p:cBhvr>
                                        <p:cTn id="8" dur="2000" fill="hold"/>
                                        <p:tgtEl>
                                          <p:spTgt spid="62466"/>
                                        </p:tgtEl>
                                        <p:attrNameLst>
                                          <p:attrName>ppt_h</p:attrName>
                                        </p:attrNameLst>
                                      </p:cBhvr>
                                      <p:tavLst>
                                        <p:tav tm="0">
                                          <p:val>
                                            <p:fltVal val="0"/>
                                          </p:val>
                                        </p:tav>
                                        <p:tav tm="100000">
                                          <p:val>
                                            <p:strVal val="#ppt_h"/>
                                          </p:val>
                                        </p:tav>
                                      </p:tavLst>
                                    </p:anim>
                                    <p:anim calcmode="lin" valueType="num">
                                      <p:cBhvr>
                                        <p:cTn id="9" dur="2000" fill="hold"/>
                                        <p:tgtEl>
                                          <p:spTgt spid="62466"/>
                                        </p:tgtEl>
                                        <p:attrNameLst>
                                          <p:attrName>style.rotation</p:attrName>
                                        </p:attrNameLst>
                                      </p:cBhvr>
                                      <p:tavLst>
                                        <p:tav tm="0">
                                          <p:val>
                                            <p:fltVal val="360"/>
                                          </p:val>
                                        </p:tav>
                                        <p:tav tm="100000">
                                          <p:val>
                                            <p:fltVal val="0"/>
                                          </p:val>
                                        </p:tav>
                                      </p:tavLst>
                                    </p:anim>
                                    <p:animEffect transition="in" filter="fade">
                                      <p:cBhvr>
                                        <p:cTn id="10" dur="2000"/>
                                        <p:tgtEl>
                                          <p:spTgt spid="6246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2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288" y="541328"/>
            <a:ext cx="2201636" cy="2441586"/>
          </a:xfrm>
        </p:spPr>
        <p:txBody>
          <a:bodyPr>
            <a:normAutofit/>
          </a:bodyPr>
          <a:lstStyle/>
          <a:p>
            <a:r>
              <a:rPr lang="ru-RU" sz="4800" b="1" dirty="0" smtClean="0">
                <a:solidFill>
                  <a:srgbClr val="FF3300"/>
                </a:solidFill>
                <a:latin typeface="Times New Roman" pitchFamily="18" charset="0"/>
                <a:cs typeface="Times New Roman" pitchFamily="18" charset="0"/>
              </a:rPr>
              <a:t/>
            </a:r>
            <a:br>
              <a:rPr lang="ru-RU" sz="4800" b="1" dirty="0" smtClean="0">
                <a:solidFill>
                  <a:srgbClr val="FF3300"/>
                </a:solidFill>
                <a:latin typeface="Times New Roman" pitchFamily="18" charset="0"/>
                <a:cs typeface="Times New Roman" pitchFamily="18" charset="0"/>
              </a:rPr>
            </a:br>
            <a:endParaRPr lang="ru-RU" sz="4800" b="1" dirty="0">
              <a:solidFill>
                <a:srgbClr val="FF3300"/>
              </a:solidFill>
              <a:latin typeface="Times New Roman" pitchFamily="18" charset="0"/>
              <a:cs typeface="Times New Roman" pitchFamily="18" charset="0"/>
            </a:endParaRPr>
          </a:p>
        </p:txBody>
      </p:sp>
      <p:sp>
        <p:nvSpPr>
          <p:cNvPr id="6150" name="Rectangle 6"/>
          <p:cNvSpPr>
            <a:spLocks noGrp="1" noChangeArrowheads="1"/>
          </p:cNvSpPr>
          <p:nvPr>
            <p:ph idx="1"/>
          </p:nvPr>
        </p:nvSpPr>
        <p:spPr>
          <a:xfrm>
            <a:off x="5220072" y="5013176"/>
            <a:ext cx="3768974" cy="2079909"/>
          </a:xfrm>
        </p:spPr>
        <p:txBody>
          <a:bodyPr>
            <a:normAutofit/>
          </a:bodyPr>
          <a:lstStyle/>
          <a:p>
            <a:r>
              <a:rPr lang="ru-RU" b="1" dirty="0">
                <a:solidFill>
                  <a:srgbClr val="0033CC"/>
                </a:solidFill>
                <a:latin typeface="Times New Roman" pitchFamily="18" charset="0"/>
                <a:cs typeface="Times New Roman" pitchFamily="18" charset="0"/>
              </a:rPr>
              <a:t>Грипп</a:t>
            </a:r>
          </a:p>
          <a:p>
            <a:r>
              <a:rPr lang="ru-RU" b="1" dirty="0">
                <a:solidFill>
                  <a:srgbClr val="0033CC"/>
                </a:solidFill>
                <a:latin typeface="Times New Roman" pitchFamily="18" charset="0"/>
                <a:cs typeface="Times New Roman" pitchFamily="18" charset="0"/>
              </a:rPr>
              <a:t>ОРВИ, ОРЗ</a:t>
            </a:r>
          </a:p>
        </p:txBody>
      </p:sp>
      <p:sp>
        <p:nvSpPr>
          <p:cNvPr id="6" name="TextBox 5"/>
          <p:cNvSpPr txBox="1"/>
          <p:nvPr/>
        </p:nvSpPr>
        <p:spPr>
          <a:xfrm>
            <a:off x="1547664" y="1412776"/>
            <a:ext cx="6264696" cy="3662531"/>
          </a:xfrm>
          <a:prstGeom prst="rect">
            <a:avLst/>
          </a:prstGeom>
          <a:noFill/>
        </p:spPr>
        <p:txBody>
          <a:bodyPr wrap="square" lIns="91430" tIns="45715" rIns="91430" bIns="45715" rtlCol="0">
            <a:spAutoFit/>
          </a:bodyPr>
          <a:lstStyle/>
          <a:p>
            <a:pPr algn="ctr"/>
            <a:r>
              <a:rPr lang="ru-RU" sz="3200" b="1" dirty="0" smtClean="0">
                <a:solidFill>
                  <a:srgbClr val="0033CC"/>
                </a:solidFill>
                <a:latin typeface="Times New Roman" pitchFamily="18" charset="0"/>
                <a:cs typeface="Times New Roman" pitchFamily="18" charset="0"/>
              </a:rPr>
              <a:t>Профилактика простудных заболеваний</a:t>
            </a:r>
            <a:endParaRPr lang="ru-RU" sz="3200" b="1" u="sng" dirty="0" smtClean="0">
              <a:solidFill>
                <a:srgbClr val="0033CC"/>
              </a:solidFill>
              <a:latin typeface="Times New Roman" pitchFamily="18" charset="0"/>
              <a:cs typeface="Times New Roman" pitchFamily="18" charset="0"/>
            </a:endParaRPr>
          </a:p>
          <a:p>
            <a:r>
              <a:rPr lang="ru-RU" sz="2400" b="1" dirty="0" smtClean="0">
                <a:solidFill>
                  <a:srgbClr val="0033CC"/>
                </a:solidFill>
                <a:effectLst>
                  <a:outerShdw blurRad="38100" dist="38100" dir="2700000" algn="tl">
                    <a:srgbClr val="000000">
                      <a:alpha val="43137"/>
                    </a:srgbClr>
                  </a:outerShdw>
                </a:effectLst>
              </a:rPr>
              <a:t>  </a:t>
            </a:r>
            <a:r>
              <a:rPr lang="ru-RU" sz="2400" dirty="0" smtClean="0">
                <a:solidFill>
                  <a:srgbClr val="0033CC"/>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smtClean="0">
                <a:solidFill>
                  <a:srgbClr val="007E39"/>
                </a:solidFill>
                <a:latin typeface="Times New Roman" pitchFamily="18" charset="0"/>
                <a:cs typeface="Times New Roman" pitchFamily="18" charset="0"/>
              </a:rPr>
              <a:t>Простуда </a:t>
            </a:r>
            <a:r>
              <a:rPr lang="ru-RU" sz="2400" dirty="0">
                <a:solidFill>
                  <a:srgbClr val="007E39"/>
                </a:solidFill>
                <a:latin typeface="Times New Roman" pitchFamily="18" charset="0"/>
                <a:cs typeface="Times New Roman" pitchFamily="18" charset="0"/>
              </a:rPr>
              <a:t>по праву относится к одним </a:t>
            </a:r>
            <a:r>
              <a:rPr lang="ru-RU" sz="2400" dirty="0" smtClean="0">
                <a:solidFill>
                  <a:srgbClr val="007E39"/>
                </a:solidFill>
                <a:latin typeface="Times New Roman" pitchFamily="18" charset="0"/>
                <a:cs typeface="Times New Roman" pitchFamily="18" charset="0"/>
              </a:rPr>
              <a:t>из самых </a:t>
            </a:r>
            <a:r>
              <a:rPr lang="ru-RU" sz="2400" dirty="0">
                <a:solidFill>
                  <a:srgbClr val="007E39"/>
                </a:solidFill>
                <a:latin typeface="Times New Roman" pitchFamily="18" charset="0"/>
                <a:cs typeface="Times New Roman" pitchFamily="18" charset="0"/>
              </a:rPr>
              <a:t>распространенных заболеваний </a:t>
            </a:r>
            <a:r>
              <a:rPr lang="ru-RU" sz="2400" dirty="0" smtClean="0">
                <a:solidFill>
                  <a:srgbClr val="007E39"/>
                </a:solidFill>
                <a:latin typeface="Times New Roman" pitchFamily="18" charset="0"/>
                <a:cs typeface="Times New Roman" pitchFamily="18" charset="0"/>
              </a:rPr>
              <a:t>на планете</a:t>
            </a:r>
            <a:r>
              <a:rPr lang="ru-RU" sz="2400" dirty="0">
                <a:solidFill>
                  <a:srgbClr val="007E39"/>
                </a:solidFill>
                <a:latin typeface="Times New Roman" pitchFamily="18" charset="0"/>
                <a:cs typeface="Times New Roman" pitchFamily="18" charset="0"/>
              </a:rPr>
              <a:t>. </a:t>
            </a:r>
            <a:r>
              <a:rPr lang="ru-RU" sz="2400" dirty="0" smtClean="0">
                <a:solidFill>
                  <a:srgbClr val="007E39"/>
                </a:solidFill>
                <a:latin typeface="Times New Roman" pitchFamily="18" charset="0"/>
                <a:cs typeface="Times New Roman" pitchFamily="18" charset="0"/>
              </a:rPr>
              <a:t>                              </a:t>
            </a:r>
            <a:r>
              <a:rPr lang="ru-RU" sz="2400" dirty="0">
                <a:solidFill>
                  <a:srgbClr val="007E39"/>
                </a:solidFill>
                <a:latin typeface="Times New Roman" pitchFamily="18" charset="0"/>
                <a:cs typeface="Times New Roman" pitchFamily="18" charset="0"/>
              </a:rPr>
              <a:t> </a:t>
            </a:r>
            <a:r>
              <a:rPr lang="ru-RU" sz="2400" dirty="0" smtClean="0">
                <a:solidFill>
                  <a:srgbClr val="007E39"/>
                </a:solidFill>
                <a:latin typeface="Times New Roman" pitchFamily="18" charset="0"/>
                <a:cs typeface="Times New Roman" pitchFamily="18" charset="0"/>
              </a:rPr>
              <a:t>   </a:t>
            </a:r>
            <a:endParaRPr lang="ru-RU" sz="2400" dirty="0">
              <a:solidFill>
                <a:srgbClr val="007E39"/>
              </a:solidFill>
              <a:latin typeface="Times New Roman" pitchFamily="18" charset="0"/>
              <a:cs typeface="Times New Roman" pitchFamily="18" charset="0"/>
            </a:endParaRPr>
          </a:p>
          <a:p>
            <a:r>
              <a:rPr lang="ru-RU" sz="2400" dirty="0" smtClean="0">
                <a:solidFill>
                  <a:srgbClr val="007E39"/>
                </a:solidFill>
                <a:latin typeface="Times New Roman" pitchFamily="18" charset="0"/>
                <a:cs typeface="Times New Roman" pitchFamily="18" charset="0"/>
              </a:rPr>
              <a:t>   Среднестатистический </a:t>
            </a:r>
            <a:r>
              <a:rPr lang="ru-RU" sz="2400" dirty="0">
                <a:solidFill>
                  <a:srgbClr val="007E39"/>
                </a:solidFill>
                <a:latin typeface="Times New Roman" pitchFamily="18" charset="0"/>
                <a:cs typeface="Times New Roman" pitchFamily="18" charset="0"/>
              </a:rPr>
              <a:t>взрослый</a:t>
            </a:r>
            <a:br>
              <a:rPr lang="ru-RU" sz="2400" dirty="0">
                <a:solidFill>
                  <a:srgbClr val="007E39"/>
                </a:solidFill>
                <a:latin typeface="Times New Roman" pitchFamily="18" charset="0"/>
                <a:cs typeface="Times New Roman" pitchFamily="18" charset="0"/>
              </a:rPr>
            </a:br>
            <a:r>
              <a:rPr lang="ru-RU" sz="2400" dirty="0">
                <a:solidFill>
                  <a:srgbClr val="007E39"/>
                </a:solidFill>
                <a:latin typeface="Times New Roman" pitchFamily="18" charset="0"/>
                <a:cs typeface="Times New Roman" pitchFamily="18" charset="0"/>
              </a:rPr>
              <a:t>болеет простудными заболеваниями от</a:t>
            </a:r>
            <a:br>
              <a:rPr lang="ru-RU" sz="2400" dirty="0">
                <a:solidFill>
                  <a:srgbClr val="007E39"/>
                </a:solidFill>
                <a:latin typeface="Times New Roman" pitchFamily="18" charset="0"/>
                <a:cs typeface="Times New Roman" pitchFamily="18" charset="0"/>
              </a:rPr>
            </a:br>
            <a:r>
              <a:rPr lang="ru-RU" sz="2400" dirty="0">
                <a:solidFill>
                  <a:srgbClr val="007E39"/>
                </a:solidFill>
                <a:latin typeface="Times New Roman" pitchFamily="18" charset="0"/>
                <a:cs typeface="Times New Roman" pitchFamily="18" charset="0"/>
              </a:rPr>
              <a:t>двух до пяти, а ребенок — от шести до</a:t>
            </a:r>
            <a:br>
              <a:rPr lang="ru-RU" sz="2400" dirty="0">
                <a:solidFill>
                  <a:srgbClr val="007E39"/>
                </a:solidFill>
                <a:latin typeface="Times New Roman" pitchFamily="18" charset="0"/>
                <a:cs typeface="Times New Roman" pitchFamily="18" charset="0"/>
              </a:rPr>
            </a:br>
            <a:r>
              <a:rPr lang="ru-RU" sz="2400" dirty="0">
                <a:solidFill>
                  <a:srgbClr val="007E39"/>
                </a:solidFill>
                <a:latin typeface="Times New Roman" pitchFamily="18" charset="0"/>
                <a:cs typeface="Times New Roman" pitchFamily="18" charset="0"/>
              </a:rPr>
              <a:t>десяти раз в 12 месяцев.</a:t>
            </a:r>
          </a:p>
        </p:txBody>
      </p:sp>
      <p:pic>
        <p:nvPicPr>
          <p:cNvPr id="5" name="Picture 3" descr="C:\Users\User\Pictures\16962826.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804248" y="3196398"/>
            <a:ext cx="2339752" cy="244148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6150">
                                            <p:txEl>
                                              <p:pRg st="0" end="0"/>
                                            </p:txEl>
                                          </p:spTgt>
                                        </p:tgtEl>
                                        <p:attrNameLst>
                                          <p:attrName>style.visibility</p:attrName>
                                        </p:attrNameLst>
                                      </p:cBhvr>
                                      <p:to>
                                        <p:strVal val="visible"/>
                                      </p:to>
                                    </p:set>
                                    <p:animEffect transition="in" filter="blinds(horizontal)">
                                      <p:cBhvr>
                                        <p:cTn id="7" dur="2000"/>
                                        <p:tgtEl>
                                          <p:spTgt spid="6150">
                                            <p:txEl>
                                              <p:pRg st="0" end="0"/>
                                            </p:txEl>
                                          </p:spTgt>
                                        </p:tgtEl>
                                      </p:cBhvr>
                                    </p:animEffect>
                                  </p:childTnLst>
                                </p:cTn>
                              </p:par>
                            </p:childTnLst>
                          </p:cTn>
                        </p:par>
                        <p:par>
                          <p:cTn id="8" fill="hold">
                            <p:stCondLst>
                              <p:cond delay="2000"/>
                            </p:stCondLst>
                            <p:childTnLst>
                              <p:par>
                                <p:cTn id="9" presetID="3" presetClass="entr" presetSubtype="10" fill="hold" grpId="0" nodeType="afterEffect">
                                  <p:stCondLst>
                                    <p:cond delay="0"/>
                                  </p:stCondLst>
                                  <p:childTnLst>
                                    <p:set>
                                      <p:cBhvr>
                                        <p:cTn id="10" dur="1" fill="hold">
                                          <p:stCondLst>
                                            <p:cond delay="0"/>
                                          </p:stCondLst>
                                        </p:cTn>
                                        <p:tgtEl>
                                          <p:spTgt spid="6150">
                                            <p:txEl>
                                              <p:pRg st="1" end="1"/>
                                            </p:txEl>
                                          </p:spTgt>
                                        </p:tgtEl>
                                        <p:attrNameLst>
                                          <p:attrName>style.visibility</p:attrName>
                                        </p:attrNameLst>
                                      </p:cBhvr>
                                      <p:to>
                                        <p:strVal val="visible"/>
                                      </p:to>
                                    </p:set>
                                    <p:animEffect transition="in" filter="blinds(horizontal)">
                                      <p:cBhvr>
                                        <p:cTn id="11" dur="2000"/>
                                        <p:tgtEl>
                                          <p:spTgt spid="6150">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fltVal val="0"/>
                                          </p:val>
                                        </p:tav>
                                        <p:tav tm="100000">
                                          <p:val>
                                            <p:strVal val="#ppt_h"/>
                                          </p:val>
                                        </p:tav>
                                      </p:tavLst>
                                    </p:anim>
                                    <p:animEffect transition="in" filter="fade">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1547664" y="1268760"/>
            <a:ext cx="6516216" cy="4320480"/>
          </a:xfrm>
        </p:spPr>
        <p:txBody>
          <a:bodyPr/>
          <a:lstStyle/>
          <a:p>
            <a:pPr algn="l"/>
            <a:r>
              <a:rPr lang="ru-RU" sz="2400" b="1" dirty="0" smtClean="0">
                <a:solidFill>
                  <a:schemeClr val="accent2">
                    <a:lumMod val="20000"/>
                    <a:lumOff val="80000"/>
                  </a:schemeClr>
                </a:solidFill>
                <a:effectLst>
                  <a:outerShdw blurRad="38100" dist="38100" dir="2700000" algn="tl">
                    <a:srgbClr val="000000">
                      <a:alpha val="43137"/>
                    </a:srgbClr>
                  </a:outerShdw>
                </a:effectLst>
                <a:latin typeface="Times New Roman" pitchFamily="18" charset="0"/>
                <a:cs typeface="Times New Roman" pitchFamily="18" charset="0"/>
              </a:rPr>
              <a:t/>
            </a:r>
            <a:br>
              <a:rPr lang="ru-RU" sz="2400" b="1" dirty="0" smtClean="0">
                <a:solidFill>
                  <a:schemeClr val="accent2">
                    <a:lumMod val="20000"/>
                    <a:lumOff val="80000"/>
                  </a:schemeClr>
                </a:solidFill>
                <a:effectLst>
                  <a:outerShdw blurRad="38100" dist="38100" dir="2700000" algn="tl">
                    <a:srgbClr val="000000">
                      <a:alpha val="43137"/>
                    </a:srgbClr>
                  </a:outerShdw>
                </a:effectLst>
                <a:latin typeface="Times New Roman" pitchFamily="18" charset="0"/>
                <a:cs typeface="Times New Roman" pitchFamily="18" charset="0"/>
              </a:rPr>
            </a:br>
            <a:r>
              <a:rPr lang="ru-RU" sz="3200" b="1" dirty="0" smtClean="0">
                <a:solidFill>
                  <a:srgbClr val="0033CC"/>
                </a:solidFill>
                <a:latin typeface="Times New Roman" pitchFamily="18" charset="0"/>
                <a:cs typeface="Times New Roman" pitchFamily="18" charset="0"/>
              </a:rPr>
              <a:t>ОРВИ чаще всего атакуют</a:t>
            </a:r>
            <a:br>
              <a:rPr lang="ru-RU" sz="3200" b="1" dirty="0" smtClean="0">
                <a:solidFill>
                  <a:srgbClr val="0033CC"/>
                </a:solidFill>
                <a:latin typeface="Times New Roman" pitchFamily="18" charset="0"/>
                <a:cs typeface="Times New Roman" pitchFamily="18" charset="0"/>
              </a:rPr>
            </a:br>
            <a:r>
              <a:rPr lang="ru-RU" sz="3200" b="1" dirty="0" smtClean="0">
                <a:solidFill>
                  <a:srgbClr val="0033CC"/>
                </a:solidFill>
                <a:latin typeface="Times New Roman" pitchFamily="18" charset="0"/>
                <a:cs typeface="Times New Roman" pitchFamily="18" charset="0"/>
              </a:rPr>
              <a:t> в холодное время года. </a:t>
            </a:r>
            <a:r>
              <a:rPr lang="ru-RU" sz="2800" b="1" dirty="0" smtClean="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r>
            <a:br>
              <a:rPr lang="ru-RU" sz="2800" b="1" dirty="0" smtClean="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br>
            <a:r>
              <a:rPr lang="ru-RU" sz="2400" dirty="0" smtClean="0">
                <a:solidFill>
                  <a:srgbClr val="007E39"/>
                </a:solidFill>
                <a:latin typeface="Times New Roman" pitchFamily="18" charset="0"/>
                <a:cs typeface="Times New Roman" pitchFamily="18" charset="0"/>
              </a:rPr>
              <a:t>      В этот период:</a:t>
            </a:r>
            <a:br>
              <a:rPr lang="ru-RU" sz="2400" dirty="0" smtClean="0">
                <a:solidFill>
                  <a:srgbClr val="007E39"/>
                </a:solidFill>
                <a:latin typeface="Times New Roman" pitchFamily="18" charset="0"/>
                <a:cs typeface="Times New Roman" pitchFamily="18" charset="0"/>
              </a:rPr>
            </a:br>
            <a:r>
              <a:rPr lang="ru-RU" sz="2400" dirty="0" smtClean="0">
                <a:solidFill>
                  <a:srgbClr val="007E39"/>
                </a:solidFill>
                <a:latin typeface="Times New Roman" pitchFamily="18" charset="0"/>
                <a:cs typeface="Times New Roman" pitchFamily="18" charset="0"/>
              </a:rPr>
              <a:t>• влажность воздуха повышена;</a:t>
            </a:r>
            <a:br>
              <a:rPr lang="ru-RU" sz="2400" dirty="0" smtClean="0">
                <a:solidFill>
                  <a:srgbClr val="007E39"/>
                </a:solidFill>
                <a:latin typeface="Times New Roman" pitchFamily="18" charset="0"/>
                <a:cs typeface="Times New Roman" pitchFamily="18" charset="0"/>
              </a:rPr>
            </a:br>
            <a:r>
              <a:rPr lang="ru-RU" sz="2400" dirty="0" smtClean="0">
                <a:solidFill>
                  <a:srgbClr val="007E39"/>
                </a:solidFill>
                <a:latin typeface="Times New Roman" pitchFamily="18" charset="0"/>
                <a:cs typeface="Times New Roman" pitchFamily="18" charset="0"/>
              </a:rPr>
              <a:t>• наблюдаются резкие колебания</a:t>
            </a:r>
            <a:br>
              <a:rPr lang="ru-RU" sz="2400" dirty="0" smtClean="0">
                <a:solidFill>
                  <a:srgbClr val="007E39"/>
                </a:solidFill>
                <a:latin typeface="Times New Roman" pitchFamily="18" charset="0"/>
                <a:cs typeface="Times New Roman" pitchFamily="18" charset="0"/>
              </a:rPr>
            </a:br>
            <a:r>
              <a:rPr lang="ru-RU" sz="2400" dirty="0" smtClean="0">
                <a:solidFill>
                  <a:srgbClr val="007E39"/>
                </a:solidFill>
                <a:latin typeface="Times New Roman" pitchFamily="18" charset="0"/>
                <a:cs typeface="Times New Roman" pitchFamily="18" charset="0"/>
              </a:rPr>
              <a:t>   температур;</a:t>
            </a:r>
            <a:br>
              <a:rPr lang="ru-RU" sz="2400" dirty="0" smtClean="0">
                <a:solidFill>
                  <a:srgbClr val="007E39"/>
                </a:solidFill>
                <a:latin typeface="Times New Roman" pitchFamily="18" charset="0"/>
                <a:cs typeface="Times New Roman" pitchFamily="18" charset="0"/>
              </a:rPr>
            </a:br>
            <a:r>
              <a:rPr lang="ru-RU" sz="2400" dirty="0" smtClean="0">
                <a:solidFill>
                  <a:srgbClr val="007E39"/>
                </a:solidFill>
                <a:latin typeface="Times New Roman" pitchFamily="18" charset="0"/>
                <a:cs typeface="Times New Roman" pitchFamily="18" charset="0"/>
              </a:rPr>
              <a:t>• дуют сильные ветра;</a:t>
            </a:r>
            <a:br>
              <a:rPr lang="ru-RU" sz="2400" dirty="0" smtClean="0">
                <a:solidFill>
                  <a:srgbClr val="007E39"/>
                </a:solidFill>
                <a:latin typeface="Times New Roman" pitchFamily="18" charset="0"/>
                <a:cs typeface="Times New Roman" pitchFamily="18" charset="0"/>
              </a:rPr>
            </a:br>
            <a:r>
              <a:rPr lang="ru-RU" sz="2400" dirty="0" smtClean="0">
                <a:solidFill>
                  <a:srgbClr val="007E39"/>
                </a:solidFill>
                <a:latin typeface="Times New Roman" pitchFamily="18" charset="0"/>
                <a:cs typeface="Times New Roman" pitchFamily="18" charset="0"/>
              </a:rPr>
              <a:t>• иммунитет человека ослаблен.</a:t>
            </a:r>
            <a:r>
              <a:rPr lang="ru-RU" sz="2800" dirty="0" smtClean="0">
                <a:solidFill>
                  <a:srgbClr val="0033CC"/>
                </a:solidFill>
                <a:effectLst>
                  <a:outerShdw blurRad="38100" dist="38100" dir="2700000" algn="tl">
                    <a:srgbClr val="000000">
                      <a:alpha val="43137"/>
                    </a:srgbClr>
                  </a:outerShdw>
                </a:effectLst>
                <a:latin typeface="Times New Roman" pitchFamily="18" charset="0"/>
                <a:cs typeface="Times New Roman" pitchFamily="18" charset="0"/>
              </a:rPr>
              <a:t/>
            </a:r>
            <a:br>
              <a:rPr lang="ru-RU" sz="2800" dirty="0" smtClean="0">
                <a:solidFill>
                  <a:srgbClr val="0033CC"/>
                </a:solidFill>
                <a:effectLst>
                  <a:outerShdw blurRad="38100" dist="38100" dir="2700000" algn="tl">
                    <a:srgbClr val="000000">
                      <a:alpha val="43137"/>
                    </a:srgbClr>
                  </a:outerShdw>
                </a:effectLst>
                <a:latin typeface="Times New Roman" pitchFamily="18" charset="0"/>
                <a:cs typeface="Times New Roman" pitchFamily="18" charset="0"/>
              </a:rPr>
            </a:br>
            <a:r>
              <a:rPr lang="ru-RU" altLang="ru-RU" sz="1800" dirty="0" smtClean="0">
                <a:solidFill>
                  <a:srgbClr val="007E39"/>
                </a:solidFill>
                <a:latin typeface="Times New Roman" pitchFamily="18" charset="0"/>
                <a:cs typeface="Times New Roman" pitchFamily="18" charset="0"/>
              </a:rPr>
              <a:t>.</a:t>
            </a:r>
            <a:r>
              <a:rPr lang="ru-RU" altLang="ru-RU" sz="1800" dirty="0" smtClean="0">
                <a:solidFill>
                  <a:srgbClr val="00B050"/>
                </a:solidFill>
              </a:rPr>
              <a:t/>
            </a:r>
            <a:br>
              <a:rPr lang="ru-RU" altLang="ru-RU" sz="1800" dirty="0" smtClean="0">
                <a:solidFill>
                  <a:srgbClr val="00B050"/>
                </a:solidFill>
              </a:rPr>
            </a:br>
            <a:endParaRPr lang="ru-RU" altLang="ru-RU" sz="1800" b="1" dirty="0" smtClean="0">
              <a:solidFill>
                <a:srgbClr val="00B050"/>
              </a:solidFill>
              <a:latin typeface="Bookman Old Style" pitchFamily="18" charset="0"/>
            </a:endParaRPr>
          </a:p>
        </p:txBody>
      </p:sp>
      <p:pic>
        <p:nvPicPr>
          <p:cNvPr id="3" name="Picture 3" descr="C:\Users\User\Downloads\Анимации\анимашки смешарики на прозрачном фоне для презентаций_ 17 тыс изображений найдено в Яндекс.Картинках_files\0_8af90_d95c5ce8_M.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300192" y="3284984"/>
            <a:ext cx="1785950" cy="2204876"/>
          </a:xfrm>
          <a:prstGeom prst="rect">
            <a:avLst/>
          </a:prstGeom>
          <a:noFill/>
        </p:spPr>
      </p:pic>
      <p:pic>
        <p:nvPicPr>
          <p:cNvPr id="4" name="Picture 2" descr="C:\Users\User\Downloads\Анимации\анимашки смешарики на прозрачном фоне для презентаций_ 17 тыс изображений найдено в Яндекс.Картинках_files\смешарики\0_87b60_11c3fd43_M.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51520" y="332656"/>
            <a:ext cx="1643074" cy="1730183"/>
          </a:xfrm>
          <a:prstGeom prst="rect">
            <a:avLst/>
          </a:prstGeom>
          <a:noFill/>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ctrTitle"/>
          </p:nvPr>
        </p:nvSpPr>
        <p:spPr>
          <a:xfrm>
            <a:off x="2123728" y="764704"/>
            <a:ext cx="5832648" cy="1080120"/>
          </a:xfrm>
        </p:spPr>
        <p:txBody>
          <a:bodyPr/>
          <a:lstStyle/>
          <a:p>
            <a:pPr algn="l"/>
            <a:r>
              <a:rPr lang="ru-RU" sz="3200" b="1" dirty="0" smtClean="0">
                <a:solidFill>
                  <a:srgbClr val="0033CC"/>
                </a:solidFill>
                <a:latin typeface="Times New Roman" pitchFamily="18" charset="0"/>
                <a:cs typeface="Times New Roman" pitchFamily="18" charset="0"/>
              </a:rPr>
              <a:t>Закаливание</a:t>
            </a:r>
            <a:r>
              <a:rPr lang="ru-RU" sz="4000" b="1" dirty="0" smtClean="0">
                <a:solidFill>
                  <a:srgbClr val="0033CC"/>
                </a:solidFill>
                <a:latin typeface="Times New Roman" pitchFamily="18" charset="0"/>
                <a:cs typeface="Times New Roman" pitchFamily="18" charset="0"/>
              </a:rPr>
              <a:t> </a:t>
            </a:r>
            <a:endParaRPr lang="ru-RU" altLang="ru-RU" sz="4000" b="1" dirty="0" smtClean="0">
              <a:solidFill>
                <a:srgbClr val="0033CC"/>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259632" y="1484784"/>
            <a:ext cx="4608512" cy="4104456"/>
          </a:xfrm>
        </p:spPr>
        <p:txBody>
          <a:bodyPr/>
          <a:lstStyle/>
          <a:p>
            <a:pPr algn="l"/>
            <a:r>
              <a:rPr lang="ru-RU" sz="2000" dirty="0" smtClean="0">
                <a:solidFill>
                  <a:srgbClr val="007E39"/>
                </a:solidFill>
                <a:latin typeface="Times New Roman" pitchFamily="18" charset="0"/>
                <a:cs typeface="Times New Roman" pitchFamily="18" charset="0"/>
              </a:rPr>
              <a:t>- очень полезная система процедур, которая способствует вырабатыванию иммунитета, повышает сопротивляемость организма условиям внешней среды, укрепляет здоровье в целом.</a:t>
            </a:r>
            <a:br>
              <a:rPr lang="ru-RU" sz="2000" dirty="0" smtClean="0">
                <a:solidFill>
                  <a:srgbClr val="007E39"/>
                </a:solidFill>
                <a:latin typeface="Times New Roman" pitchFamily="18" charset="0"/>
                <a:cs typeface="Times New Roman" pitchFamily="18" charset="0"/>
              </a:rPr>
            </a:br>
            <a:r>
              <a:rPr lang="ru-RU" sz="2000" dirty="0" smtClean="0">
                <a:solidFill>
                  <a:srgbClr val="007E39"/>
                </a:solidFill>
                <a:latin typeface="Times New Roman" pitchFamily="18" charset="0"/>
                <a:cs typeface="Times New Roman" pitchFamily="18" charset="0"/>
              </a:rPr>
              <a:t>  В процессе закаливания совершенствуется работа организма: улучшается </a:t>
            </a:r>
            <a:r>
              <a:rPr lang="ru-RU" sz="2000" dirty="0" err="1" smtClean="0">
                <a:solidFill>
                  <a:srgbClr val="007E39"/>
                </a:solidFill>
                <a:latin typeface="Times New Roman" pitchFamily="18" charset="0"/>
                <a:cs typeface="Times New Roman" pitchFamily="18" charset="0"/>
              </a:rPr>
              <a:t>физикохимическое</a:t>
            </a:r>
            <a:r>
              <a:rPr lang="ru-RU" sz="2000" dirty="0" smtClean="0">
                <a:solidFill>
                  <a:srgbClr val="007E39"/>
                </a:solidFill>
                <a:latin typeface="Times New Roman" pitchFamily="18" charset="0"/>
                <a:cs typeface="Times New Roman" pitchFamily="18" charset="0"/>
              </a:rPr>
              <a:t> состояние клеток, деятельность всех</a:t>
            </a:r>
            <a:br>
              <a:rPr lang="ru-RU" sz="2000" dirty="0" smtClean="0">
                <a:solidFill>
                  <a:srgbClr val="007E39"/>
                </a:solidFill>
                <a:latin typeface="Times New Roman" pitchFamily="18" charset="0"/>
                <a:cs typeface="Times New Roman" pitchFamily="18" charset="0"/>
              </a:rPr>
            </a:br>
            <a:r>
              <a:rPr lang="ru-RU" sz="2000" dirty="0" smtClean="0">
                <a:solidFill>
                  <a:srgbClr val="007E39"/>
                </a:solidFill>
                <a:latin typeface="Times New Roman" pitchFamily="18" charset="0"/>
                <a:cs typeface="Times New Roman" pitchFamily="18" charset="0"/>
              </a:rPr>
              <a:t>органов и их систем, увеличивается</a:t>
            </a:r>
            <a:br>
              <a:rPr lang="ru-RU" sz="2000" dirty="0" smtClean="0">
                <a:solidFill>
                  <a:srgbClr val="007E39"/>
                </a:solidFill>
                <a:latin typeface="Times New Roman" pitchFamily="18" charset="0"/>
                <a:cs typeface="Times New Roman" pitchFamily="18" charset="0"/>
              </a:rPr>
            </a:br>
            <a:r>
              <a:rPr lang="ru-RU" sz="2000" dirty="0" smtClean="0">
                <a:solidFill>
                  <a:srgbClr val="007E39"/>
                </a:solidFill>
                <a:latin typeface="Times New Roman" pitchFamily="18" charset="0"/>
                <a:cs typeface="Times New Roman" pitchFamily="18" charset="0"/>
              </a:rPr>
              <a:t>работоспособность, снижается заболеваемость, особенно простудного характера, улучшается самочувствие.</a:t>
            </a:r>
            <a:r>
              <a:rPr lang="ru-RU" sz="1800" dirty="0" smtClean="0"/>
              <a:t/>
            </a:r>
            <a:br>
              <a:rPr lang="ru-RU" sz="1800" dirty="0" smtClean="0"/>
            </a:br>
            <a:endParaRPr lang="ru-RU" sz="1800" dirty="0" smtClean="0"/>
          </a:p>
          <a:p>
            <a:pPr algn="l"/>
            <a:endParaRPr lang="ru-RU" altLang="ru-RU" sz="1800" dirty="0" smtClean="0">
              <a:solidFill>
                <a:srgbClr val="007E39"/>
              </a:solidFill>
              <a:latin typeface="Times New Roman" pitchFamily="18" charset="0"/>
              <a:cs typeface="Times New Roman" pitchFamily="18" charset="0"/>
            </a:endParaRPr>
          </a:p>
        </p:txBody>
      </p:sp>
      <p:pic>
        <p:nvPicPr>
          <p:cNvPr id="4" name="Picture 2" descr="C:\Users\User\Downloads\Анимации\анимашки смешарики на прозрачном фоне для презентаций_ 17 тыс изображений найдено в Яндекс.Картинках_files\смешарики\0_87b60_11c3fd43_M.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23528" y="260648"/>
            <a:ext cx="1368152" cy="1440686"/>
          </a:xfrm>
          <a:prstGeom prst="rect">
            <a:avLst/>
          </a:prstGeom>
          <a:noFill/>
        </p:spPr>
      </p:pic>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724128" y="1556792"/>
            <a:ext cx="3221809" cy="4824536"/>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ctrTitle"/>
          </p:nvPr>
        </p:nvSpPr>
        <p:spPr>
          <a:xfrm>
            <a:off x="1763688" y="1124744"/>
            <a:ext cx="6984776" cy="2304256"/>
          </a:xfrm>
        </p:spPr>
        <p:txBody>
          <a:bodyPr/>
          <a:lstStyle/>
          <a:p>
            <a:pPr algn="l"/>
            <a:r>
              <a:rPr lang="ru-RU" sz="2000" dirty="0" smtClean="0">
                <a:solidFill>
                  <a:srgbClr val="007E39"/>
                </a:solidFill>
                <a:effectLst>
                  <a:outerShdw blurRad="38100" dist="38100" dir="2700000" algn="tl">
                    <a:srgbClr val="000000">
                      <a:alpha val="43137"/>
                    </a:srgbClr>
                  </a:outerShdw>
                </a:effectLst>
                <a:latin typeface="Times New Roman" pitchFamily="18" charset="0"/>
                <a:cs typeface="Times New Roman" pitchFamily="18" charset="0"/>
              </a:rPr>
              <a:t>Один из главных факторов риска, увеличивающих вероятность простуды — </a:t>
            </a:r>
            <a:r>
              <a:rPr lang="ru-RU" sz="2000" b="1" dirty="0" smtClean="0">
                <a:solidFill>
                  <a:srgbClr val="0033CC"/>
                </a:solidFill>
                <a:latin typeface="Times New Roman" pitchFamily="18" charset="0"/>
                <a:cs typeface="Times New Roman" pitchFamily="18" charset="0"/>
              </a:rPr>
              <a:t>сниженный иммунитет. </a:t>
            </a:r>
            <a:r>
              <a:rPr lang="ru-RU" sz="2000" dirty="0" smtClean="0">
                <a:solidFill>
                  <a:srgbClr val="0033CC"/>
                </a:solidFill>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solidFill>
                  <a:srgbClr val="0033CC"/>
                </a:solidFill>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solidFill>
                  <a:srgbClr val="0033CC"/>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solidFill>
                  <a:srgbClr val="007E39"/>
                </a:solidFill>
                <a:effectLst>
                  <a:outerShdw blurRad="38100" dist="38100" dir="2700000" algn="tl">
                    <a:srgbClr val="000000">
                      <a:alpha val="43137"/>
                    </a:srgbClr>
                  </a:outerShdw>
                </a:effectLst>
                <a:latin typeface="Times New Roman" pitchFamily="18" charset="0"/>
                <a:cs typeface="Times New Roman" pitchFamily="18" charset="0"/>
              </a:rPr>
              <a:t>К факторам риска относятся также недоедание и недосыпание (ученые доказали, что сон менее</a:t>
            </a:r>
            <a:br>
              <a:rPr lang="ru-RU" sz="2000" dirty="0" smtClean="0">
                <a:solidFill>
                  <a:srgbClr val="007E39"/>
                </a:solidFill>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solidFill>
                  <a:srgbClr val="007E39"/>
                </a:solidFill>
                <a:effectLst>
                  <a:outerShdw blurRad="38100" dist="38100" dir="2700000" algn="tl">
                    <a:srgbClr val="000000">
                      <a:alpha val="43137"/>
                    </a:srgbClr>
                  </a:outerShdw>
                </a:effectLst>
                <a:latin typeface="Times New Roman" pitchFamily="18" charset="0"/>
                <a:cs typeface="Times New Roman" pitchFamily="18" charset="0"/>
              </a:rPr>
              <a:t>семи часов в сутки увеличивает шансы заболеть</a:t>
            </a:r>
            <a:br>
              <a:rPr lang="ru-RU" sz="2000" dirty="0" smtClean="0">
                <a:solidFill>
                  <a:srgbClr val="007E39"/>
                </a:solidFill>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solidFill>
                  <a:srgbClr val="007E39"/>
                </a:solidFill>
                <a:effectLst>
                  <a:outerShdw blurRad="38100" dist="38100" dir="2700000" algn="tl">
                    <a:srgbClr val="000000">
                      <a:alpha val="43137"/>
                    </a:srgbClr>
                  </a:outerShdw>
                </a:effectLst>
                <a:latin typeface="Times New Roman" pitchFamily="18" charset="0"/>
                <a:cs typeface="Times New Roman" pitchFamily="18" charset="0"/>
              </a:rPr>
              <a:t>простудой).</a:t>
            </a:r>
          </a:p>
        </p:txBody>
      </p:sp>
      <p:sp>
        <p:nvSpPr>
          <p:cNvPr id="18435" name="Подзаголовок 2"/>
          <p:cNvSpPr>
            <a:spLocks noGrp="1"/>
          </p:cNvSpPr>
          <p:nvPr>
            <p:ph type="subTitle" idx="1"/>
          </p:nvPr>
        </p:nvSpPr>
        <p:spPr>
          <a:xfrm>
            <a:off x="3851920" y="2996952"/>
            <a:ext cx="4320480" cy="4391769"/>
          </a:xfrm>
        </p:spPr>
        <p:txBody>
          <a:bodyPr/>
          <a:lstStyle/>
          <a:p>
            <a:pPr marL="514350" indent="-514350" algn="l"/>
            <a:r>
              <a:rPr lang="ru-RU" sz="2000" dirty="0" smtClean="0">
                <a:solidFill>
                  <a:srgbClr val="007E39"/>
                </a:solidFill>
                <a:effectLst>
                  <a:outerShdw blurRad="38100" dist="38100" dir="2700000" algn="tl">
                    <a:srgbClr val="000000">
                      <a:alpha val="43137"/>
                    </a:srgbClr>
                  </a:outerShdw>
                </a:effectLst>
                <a:latin typeface="Times New Roman" pitchFamily="18" charset="0"/>
                <a:cs typeface="Times New Roman" pitchFamily="18" charset="0"/>
              </a:rPr>
              <a:t>Типичным проявлением для всех болезней, входящих в список ОРВИ, является поражение</a:t>
            </a:r>
            <a:br>
              <a:rPr lang="ru-RU" sz="2000" dirty="0" smtClean="0">
                <a:solidFill>
                  <a:srgbClr val="007E39"/>
                </a:solidFill>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solidFill>
                  <a:srgbClr val="007E39"/>
                </a:solidFill>
                <a:effectLst>
                  <a:outerShdw blurRad="38100" dist="38100" dir="2700000" algn="tl">
                    <a:srgbClr val="000000">
                      <a:alpha val="43137"/>
                    </a:srgbClr>
                  </a:outerShdw>
                </a:effectLst>
                <a:latin typeface="Times New Roman" pitchFamily="18" charset="0"/>
                <a:cs typeface="Times New Roman" pitchFamily="18" charset="0"/>
              </a:rPr>
              <a:t>слизистой дыхательных путей.</a:t>
            </a:r>
            <a:br>
              <a:rPr lang="ru-RU" sz="2000" dirty="0" smtClean="0">
                <a:solidFill>
                  <a:srgbClr val="007E39"/>
                </a:solidFill>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solidFill>
                  <a:srgbClr val="007E39"/>
                </a:solidFill>
                <a:effectLst>
                  <a:outerShdw blurRad="38100" dist="38100" dir="2700000" algn="tl">
                    <a:srgbClr val="000000">
                      <a:alpha val="43137"/>
                    </a:srgbClr>
                  </a:outerShdw>
                </a:effectLst>
                <a:latin typeface="Times New Roman" pitchFamily="18" charset="0"/>
                <a:cs typeface="Times New Roman" pitchFamily="18" charset="0"/>
              </a:rPr>
              <a:t>   К другим характерным признакам ОРВИ относятся:</a:t>
            </a:r>
            <a:br>
              <a:rPr lang="ru-RU" sz="2000" dirty="0" smtClean="0">
                <a:solidFill>
                  <a:srgbClr val="007E39"/>
                </a:solidFill>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solidFill>
                  <a:srgbClr val="007E39"/>
                </a:solidFill>
                <a:effectLst>
                  <a:outerShdw blurRad="38100" dist="38100" dir="2700000" algn="tl">
                    <a:srgbClr val="000000">
                      <a:alpha val="43137"/>
                    </a:srgbClr>
                  </a:outerShdw>
                </a:effectLst>
                <a:latin typeface="Times New Roman" pitchFamily="18" charset="0"/>
                <a:cs typeface="Times New Roman" pitchFamily="18" charset="0"/>
              </a:rPr>
              <a:t>1. симптомы общей интоксикации организма;</a:t>
            </a:r>
            <a:br>
              <a:rPr lang="ru-RU" sz="2000" dirty="0" smtClean="0">
                <a:solidFill>
                  <a:srgbClr val="007E39"/>
                </a:solidFill>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solidFill>
                  <a:srgbClr val="007E39"/>
                </a:solidFill>
                <a:effectLst>
                  <a:outerShdw blurRad="38100" dist="38100" dir="2700000" algn="tl">
                    <a:srgbClr val="000000">
                      <a:alpha val="43137"/>
                    </a:srgbClr>
                  </a:outerShdw>
                </a:effectLst>
                <a:latin typeface="Times New Roman" pitchFamily="18" charset="0"/>
                <a:cs typeface="Times New Roman" pitchFamily="18" charset="0"/>
              </a:rPr>
              <a:t>2. повышение температуры тела;</a:t>
            </a:r>
            <a:br>
              <a:rPr lang="ru-RU" sz="2000" dirty="0" smtClean="0">
                <a:solidFill>
                  <a:srgbClr val="007E39"/>
                </a:solidFill>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solidFill>
                  <a:srgbClr val="007E39"/>
                </a:solidFill>
                <a:effectLst>
                  <a:outerShdw blurRad="38100" dist="38100" dir="2700000" algn="tl">
                    <a:srgbClr val="000000">
                      <a:alpha val="43137"/>
                    </a:srgbClr>
                  </a:outerShdw>
                </a:effectLst>
                <a:latin typeface="Times New Roman" pitchFamily="18" charset="0"/>
                <a:cs typeface="Times New Roman" pitchFamily="18" charset="0"/>
              </a:rPr>
              <a:t>3. катаральный синдром.</a:t>
            </a:r>
            <a:endParaRPr lang="ru-RU" sz="2000" dirty="0" smtClean="0">
              <a:solidFill>
                <a:srgbClr val="007E39"/>
              </a:solidFill>
              <a:latin typeface="Times New Roman" pitchFamily="18" charset="0"/>
              <a:cs typeface="Times New Roman" pitchFamily="18" charset="0"/>
            </a:endParaRPr>
          </a:p>
          <a:p>
            <a:pPr marL="514350" indent="-514350" algn="l"/>
            <a:endParaRPr lang="ru-RU" altLang="ru-RU" sz="2000" dirty="0" smtClean="0">
              <a:solidFill>
                <a:srgbClr val="007E39"/>
              </a:solidFill>
              <a:latin typeface="Times New Roman" pitchFamily="18" charset="0"/>
              <a:cs typeface="Times New Roman" pitchFamily="18" charset="0"/>
            </a:endParaRPr>
          </a:p>
        </p:txBody>
      </p:sp>
      <p:pic>
        <p:nvPicPr>
          <p:cNvPr id="4" name="Picture 2" descr="C:\Users\RedBul\Downloads\20221201_130316.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52091" y="3483749"/>
            <a:ext cx="4031877" cy="3023909"/>
          </a:xfrm>
          <a:prstGeom prst="rect">
            <a:avLst/>
          </a:prstGeo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flipH="1" flipV="1">
            <a:off x="6012160" y="4221088"/>
            <a:ext cx="1944216" cy="1512168"/>
          </a:xfrm>
        </p:spPr>
        <p:txBody>
          <a:bodyPr/>
          <a:lstStyle/>
          <a:p>
            <a:pPr marL="514350" indent="-514350" algn="l"/>
            <a:endParaRPr lang="ru-RU" altLang="ru-RU" dirty="0" smtClean="0">
              <a:solidFill>
                <a:srgbClr val="FF0000"/>
              </a:solidFill>
            </a:endParaRPr>
          </a:p>
        </p:txBody>
      </p:sp>
      <p:sp>
        <p:nvSpPr>
          <p:cNvPr id="19458" name="Заголовок 1"/>
          <p:cNvSpPr>
            <a:spLocks noGrp="1"/>
          </p:cNvSpPr>
          <p:nvPr>
            <p:ph type="ctrTitle"/>
          </p:nvPr>
        </p:nvSpPr>
        <p:spPr>
          <a:xfrm>
            <a:off x="1475656" y="1700808"/>
            <a:ext cx="6120680" cy="3096344"/>
          </a:xfrm>
        </p:spPr>
        <p:txBody>
          <a:bodyPr/>
          <a:lstStyle/>
          <a:p>
            <a:pPr algn="l"/>
            <a:r>
              <a:rPr lang="ru-RU" sz="2400" dirty="0" smtClean="0">
                <a:solidFill>
                  <a:srgbClr val="007E39"/>
                </a:solidFill>
                <a:latin typeface="Times New Roman" pitchFamily="18" charset="0"/>
                <a:cs typeface="Times New Roman" pitchFamily="18" charset="0"/>
              </a:rPr>
              <a:t>Самым распространенным и весьма действенным средством традиционно являются </a:t>
            </a:r>
            <a:r>
              <a:rPr lang="ru-RU" sz="2400" dirty="0" smtClean="0">
                <a:solidFill>
                  <a:srgbClr val="0033CC"/>
                </a:solidFill>
                <a:effectLst>
                  <a:outerShdw blurRad="38100" dist="38100" dir="2700000" algn="tl">
                    <a:srgbClr val="000000">
                      <a:alpha val="43137"/>
                    </a:srgbClr>
                  </a:outerShdw>
                </a:effectLst>
                <a:latin typeface="Times New Roman" pitchFamily="18" charset="0"/>
                <a:cs typeface="Times New Roman" pitchFamily="18" charset="0"/>
              </a:rPr>
              <a:t>витамины</a:t>
            </a:r>
            <a:r>
              <a:rPr lang="ru-RU" sz="2400" dirty="0" smtClean="0">
                <a:solidFill>
                  <a:srgbClr val="007E39"/>
                </a:solidFill>
                <a:latin typeface="Times New Roman" pitchFamily="18" charset="0"/>
                <a:cs typeface="Times New Roman" pitchFamily="18" charset="0"/>
              </a:rPr>
              <a:t>. Только при выборе витаминов обязательно обращайте внимание на ту информацию, которая нанесена на этикетку. </a:t>
            </a:r>
            <a:endParaRPr lang="ru-RU" sz="2400" dirty="0">
              <a:solidFill>
                <a:srgbClr val="007E39"/>
              </a:solidFill>
            </a:endParaRPr>
          </a:p>
        </p:txBody>
      </p:sp>
      <p:pic>
        <p:nvPicPr>
          <p:cNvPr id="4" name="Picture 6" descr="витамины"/>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a:xfrm rot="16200000">
            <a:off x="5748089" y="3549056"/>
            <a:ext cx="2016224" cy="3072257"/>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5" presetClass="entr" presetSubtype="1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a:xfrm>
            <a:off x="1115616" y="1196752"/>
            <a:ext cx="6768752" cy="2376264"/>
          </a:xfrm>
        </p:spPr>
        <p:txBody>
          <a:bodyPr/>
          <a:lstStyle/>
          <a:p>
            <a:pPr eaLnBrk="1" hangingPunct="1"/>
            <a:r>
              <a:rPr lang="ru-RU" sz="3200" b="1" dirty="0" smtClean="0">
                <a:solidFill>
                  <a:srgbClr val="0033CC"/>
                </a:solidFill>
                <a:latin typeface="Times New Roman" pitchFamily="18" charset="0"/>
                <a:cs typeface="Times New Roman" pitchFamily="18" charset="0"/>
              </a:rPr>
              <a:t>Лучшая профилактика</a:t>
            </a:r>
            <a:br>
              <a:rPr lang="ru-RU" sz="3200" b="1" dirty="0" smtClean="0">
                <a:solidFill>
                  <a:srgbClr val="0033CC"/>
                </a:solidFill>
                <a:latin typeface="Times New Roman" pitchFamily="18" charset="0"/>
                <a:cs typeface="Times New Roman" pitchFamily="18" charset="0"/>
              </a:rPr>
            </a:br>
            <a:r>
              <a:rPr lang="ru-RU" sz="3200" b="1" dirty="0" smtClean="0">
                <a:solidFill>
                  <a:srgbClr val="0033CC"/>
                </a:solidFill>
                <a:latin typeface="Times New Roman" pitchFamily="18" charset="0"/>
                <a:cs typeface="Times New Roman" pitchFamily="18" charset="0"/>
              </a:rPr>
              <a:t> возможной простуды </a:t>
            </a:r>
            <a:r>
              <a:rPr lang="ru-RU" sz="2400" b="1" dirty="0" smtClean="0">
                <a:solidFill>
                  <a:srgbClr val="0033CC"/>
                </a:solidFill>
                <a:latin typeface="Times New Roman" pitchFamily="18" charset="0"/>
                <a:cs typeface="Times New Roman" pitchFamily="18" charset="0"/>
              </a:rPr>
              <a:t>— согревающие ванночки для ног. </a:t>
            </a:r>
            <a:r>
              <a:rPr lang="ru-RU" sz="2400" b="1" dirty="0" smtClean="0"/>
              <a:t/>
            </a:r>
            <a:br>
              <a:rPr lang="ru-RU" sz="2400" b="1" dirty="0" smtClean="0"/>
            </a:br>
            <a:endParaRPr lang="ru-RU" altLang="ru-RU" sz="2400" b="1" dirty="0" smtClean="0">
              <a:solidFill>
                <a:srgbClr val="0000FF"/>
              </a:solidFill>
              <a:latin typeface="Times New Roman" pitchFamily="18" charset="0"/>
              <a:cs typeface="Times New Roman" pitchFamily="18" charset="0"/>
            </a:endParaRPr>
          </a:p>
        </p:txBody>
      </p:sp>
      <p:pic>
        <p:nvPicPr>
          <p:cNvPr id="4" name="Picture 6" descr="ванны для ног 1"/>
          <p:cNvPicPr>
            <a:picLocks noGrp="1" noChangeAspect="1" noChangeArrowheads="1"/>
          </p:cNvPicPr>
          <p:nvPr>
            <p:ph idx="1"/>
          </p:nvPr>
        </p:nvPicPr>
        <p:blipFill>
          <a:blip r:embed="rId2" cstate="print"/>
          <a:srcRect/>
          <a:stretch>
            <a:fillRect/>
          </a:stretch>
        </p:blipFill>
        <p:spPr>
          <a:xfrm>
            <a:off x="6444208" y="3429000"/>
            <a:ext cx="2514600" cy="2581745"/>
          </a:xfrm>
        </p:spPr>
      </p:pic>
      <p:sp>
        <p:nvSpPr>
          <p:cNvPr id="5" name="TextBox 4"/>
          <p:cNvSpPr txBox="1"/>
          <p:nvPr/>
        </p:nvSpPr>
        <p:spPr>
          <a:xfrm>
            <a:off x="1835696" y="2924944"/>
            <a:ext cx="4536504" cy="1944216"/>
          </a:xfrm>
          <a:prstGeom prst="rect">
            <a:avLst/>
          </a:prstGeom>
          <a:noFill/>
        </p:spPr>
        <p:txBody>
          <a:bodyPr wrap="square" rtlCol="0">
            <a:spAutoFit/>
          </a:bodyPr>
          <a:lstStyle/>
          <a:p>
            <a:r>
              <a:rPr lang="ru-RU" sz="2000" dirty="0" smtClean="0">
                <a:solidFill>
                  <a:srgbClr val="007E39"/>
                </a:solidFill>
                <a:latin typeface="Times New Roman" pitchFamily="18" charset="0"/>
                <a:cs typeface="Times New Roman" pitchFamily="18" charset="0"/>
              </a:rPr>
              <a:t>Для их приготовления в горячей воде растворяют в равных количествах горчичный порошок и соду. </a:t>
            </a:r>
            <a:br>
              <a:rPr lang="ru-RU" sz="2000" dirty="0" smtClean="0">
                <a:solidFill>
                  <a:srgbClr val="007E39"/>
                </a:solidFill>
                <a:latin typeface="Times New Roman" pitchFamily="18" charset="0"/>
                <a:cs typeface="Times New Roman" pitchFamily="18" charset="0"/>
              </a:rPr>
            </a:br>
            <a:r>
              <a:rPr lang="ru-RU" sz="2000" dirty="0" smtClean="0">
                <a:solidFill>
                  <a:srgbClr val="007E39"/>
                </a:solidFill>
                <a:latin typeface="Times New Roman" pitchFamily="18" charset="0"/>
                <a:cs typeface="Times New Roman" pitchFamily="18" charset="0"/>
              </a:rPr>
              <a:t>После ванночки нужно насухо вытереть ноги и одеть махровые или шерстяные носки. </a:t>
            </a:r>
            <a:endParaRPr lang="ru-RU" sz="2000" dirty="0">
              <a:solidFill>
                <a:srgbClr val="007E39"/>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ctrTitle"/>
          </p:nvPr>
        </p:nvSpPr>
        <p:spPr>
          <a:xfrm>
            <a:off x="3275856" y="1700808"/>
            <a:ext cx="3096344" cy="2952328"/>
          </a:xfrm>
        </p:spPr>
        <p:txBody>
          <a:bodyPr/>
          <a:lstStyle/>
          <a:p>
            <a:pPr algn="l"/>
            <a:r>
              <a:rPr lang="ru-RU" sz="2400" dirty="0" smtClean="0">
                <a:solidFill>
                  <a:srgbClr val="007E39"/>
                </a:solidFill>
                <a:latin typeface="Times New Roman" pitchFamily="18" charset="0"/>
                <a:cs typeface="Times New Roman" pitchFamily="18" charset="0"/>
              </a:rPr>
              <a:t>Для предупреждения развития простудного заболевания полезна будет </a:t>
            </a:r>
            <a:r>
              <a:rPr lang="ru-RU" sz="2400" b="1" dirty="0" smtClean="0">
                <a:solidFill>
                  <a:srgbClr val="0033CC"/>
                </a:solidFill>
                <a:latin typeface="Times New Roman" pitchFamily="18" charset="0"/>
                <a:cs typeface="Times New Roman" pitchFamily="18" charset="0"/>
              </a:rPr>
              <a:t>горячая ванна</a:t>
            </a:r>
            <a:r>
              <a:rPr lang="ru-RU" sz="2400" b="1" dirty="0" smtClean="0">
                <a:solidFill>
                  <a:srgbClr val="007E39"/>
                </a:solidFill>
                <a:latin typeface="Times New Roman" pitchFamily="18" charset="0"/>
                <a:cs typeface="Times New Roman" pitchFamily="18" charset="0"/>
              </a:rPr>
              <a:t>.</a:t>
            </a:r>
            <a:r>
              <a:rPr lang="ru-RU" sz="2400" dirty="0" smtClean="0">
                <a:solidFill>
                  <a:srgbClr val="007E39"/>
                </a:solidFill>
                <a:latin typeface="Times New Roman" pitchFamily="18" charset="0"/>
                <a:cs typeface="Times New Roman" pitchFamily="18" charset="0"/>
              </a:rPr>
              <a:t> </a:t>
            </a:r>
            <a:br>
              <a:rPr lang="ru-RU" sz="2400" dirty="0" smtClean="0">
                <a:solidFill>
                  <a:srgbClr val="007E39"/>
                </a:solidFill>
                <a:latin typeface="Times New Roman" pitchFamily="18" charset="0"/>
                <a:cs typeface="Times New Roman" pitchFamily="18" charset="0"/>
              </a:rPr>
            </a:br>
            <a:r>
              <a:rPr lang="ru-RU" sz="2400" dirty="0" smtClean="0">
                <a:solidFill>
                  <a:srgbClr val="007E39"/>
                </a:solidFill>
                <a:latin typeface="Times New Roman" pitchFamily="18" charset="0"/>
                <a:cs typeface="Times New Roman" pitchFamily="18" charset="0"/>
              </a:rPr>
              <a:t/>
            </a:r>
            <a:br>
              <a:rPr lang="ru-RU" sz="2400" dirty="0" smtClean="0">
                <a:solidFill>
                  <a:srgbClr val="007E39"/>
                </a:solidFill>
                <a:latin typeface="Times New Roman" pitchFamily="18" charset="0"/>
                <a:cs typeface="Times New Roman" pitchFamily="18" charset="0"/>
              </a:rPr>
            </a:br>
            <a:endParaRPr lang="ru-RU" altLang="ru-RU" sz="2400" dirty="0" smtClean="0">
              <a:solidFill>
                <a:srgbClr val="007E39"/>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3275856" y="3717032"/>
            <a:ext cx="5616624" cy="2520280"/>
          </a:xfrm>
        </p:spPr>
        <p:txBody>
          <a:bodyPr/>
          <a:lstStyle/>
          <a:p>
            <a:pPr algn="l">
              <a:defRPr/>
            </a:pPr>
            <a:r>
              <a:rPr lang="ru-RU" sz="2400" dirty="0" smtClean="0">
                <a:solidFill>
                  <a:srgbClr val="007E39"/>
                </a:solidFill>
                <a:latin typeface="Times New Roman" pitchFamily="18" charset="0"/>
                <a:cs typeface="Times New Roman" pitchFamily="18" charset="0"/>
              </a:rPr>
              <a:t> Но осторожнее:</a:t>
            </a:r>
          </a:p>
          <a:p>
            <a:pPr algn="l">
              <a:defRPr/>
            </a:pPr>
            <a:r>
              <a:rPr lang="ru-RU" sz="2400" dirty="0" smtClean="0">
                <a:solidFill>
                  <a:srgbClr val="007E39"/>
                </a:solidFill>
                <a:latin typeface="Times New Roman" pitchFamily="18" charset="0"/>
                <a:cs typeface="Times New Roman" pitchFamily="18" charset="0"/>
              </a:rPr>
              <a:t>горячие ванны противопоказаны при высокой температуре, а их частое применение в таких «профилактических» целях сильно сушит кожу.</a:t>
            </a:r>
            <a:endParaRPr lang="ru-RU" sz="2400" dirty="0"/>
          </a:p>
        </p:txBody>
      </p:sp>
      <p:pic>
        <p:nvPicPr>
          <p:cNvPr id="7" name="Picture 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228184" y="332656"/>
            <a:ext cx="2663815" cy="3660711"/>
          </a:xfrm>
          <a:prstGeom prst="rect">
            <a:avLst/>
          </a:prstGeom>
          <a:noFill/>
          <a:ln w="9525">
            <a:noFill/>
            <a:miter lim="800000"/>
            <a:headEnd/>
            <a:tailEnd/>
          </a:ln>
          <a:effectLst/>
        </p:spPr>
      </p:pic>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79512" y="2708920"/>
            <a:ext cx="3096344" cy="354954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ctrTitle"/>
          </p:nvPr>
        </p:nvSpPr>
        <p:spPr>
          <a:xfrm>
            <a:off x="214313" y="428625"/>
            <a:ext cx="8572500" cy="1500188"/>
          </a:xfrm>
        </p:spPr>
        <p:txBody>
          <a:bodyPr/>
          <a:lstStyle/>
          <a:p>
            <a:r>
              <a:rPr lang="ru-RU" altLang="ru-RU" sz="3200" b="1" dirty="0" smtClean="0">
                <a:solidFill>
                  <a:srgbClr val="0000FF"/>
                </a:solidFill>
                <a:latin typeface="Times New Roman" pitchFamily="18" charset="0"/>
                <a:cs typeface="Times New Roman" pitchFamily="18" charset="0"/>
              </a:rPr>
              <a:t/>
            </a:r>
            <a:br>
              <a:rPr lang="ru-RU" altLang="ru-RU" sz="3200" b="1" dirty="0" smtClean="0">
                <a:solidFill>
                  <a:srgbClr val="0000FF"/>
                </a:solidFill>
                <a:latin typeface="Times New Roman" pitchFamily="18" charset="0"/>
                <a:cs typeface="Times New Roman" pitchFamily="18" charset="0"/>
              </a:rPr>
            </a:br>
            <a:r>
              <a:rPr lang="ru-RU" altLang="ru-RU" sz="3200" b="1" dirty="0" smtClean="0">
                <a:solidFill>
                  <a:srgbClr val="0000FF"/>
                </a:solidFill>
                <a:latin typeface="Times New Roman" pitchFamily="18" charset="0"/>
                <a:cs typeface="Times New Roman" pitchFamily="18" charset="0"/>
              </a:rPr>
              <a:t/>
            </a:r>
            <a:br>
              <a:rPr lang="ru-RU" altLang="ru-RU" sz="3200" b="1" dirty="0" smtClean="0">
                <a:solidFill>
                  <a:srgbClr val="0000FF"/>
                </a:solidFill>
                <a:latin typeface="Times New Roman" pitchFamily="18" charset="0"/>
                <a:cs typeface="Times New Roman" pitchFamily="18" charset="0"/>
              </a:rPr>
            </a:br>
            <a:endParaRPr lang="ru-RU" altLang="ru-RU" sz="3200" b="1" dirty="0" smtClean="0">
              <a:solidFill>
                <a:srgbClr val="0000FF"/>
              </a:solidFill>
              <a:latin typeface="Times New Roman" pitchFamily="18" charset="0"/>
              <a:cs typeface="Times New Roman" pitchFamily="18" charset="0"/>
            </a:endParaRPr>
          </a:p>
        </p:txBody>
      </p:sp>
      <p:sp>
        <p:nvSpPr>
          <p:cNvPr id="13" name="Прямоугольник 12"/>
          <p:cNvSpPr/>
          <p:nvPr/>
        </p:nvSpPr>
        <p:spPr>
          <a:xfrm>
            <a:off x="1691680" y="2636912"/>
            <a:ext cx="4608512" cy="3416320"/>
          </a:xfrm>
          <a:prstGeom prst="rect">
            <a:avLst/>
          </a:prstGeom>
        </p:spPr>
        <p:txBody>
          <a:bodyPr wrap="square">
            <a:spAutoFit/>
          </a:bodyPr>
          <a:lstStyle/>
          <a:p>
            <a:r>
              <a:rPr lang="ru-RU" sz="2400" dirty="0" smtClean="0">
                <a:solidFill>
                  <a:srgbClr val="007E39"/>
                </a:solidFill>
                <a:latin typeface="Times New Roman" pitchFamily="18" charset="0"/>
                <a:cs typeface="Times New Roman" pitchFamily="18" charset="0"/>
              </a:rPr>
              <a:t>Лучший вариант - это приготовленные дома чаи и морсы. Самый простой вариант приготовления морса - взять варенье и развести его горячей кипяченой водой. Хотя лучше, конечно, готовить морс из замороженных ягод, добавив в него мед.</a:t>
            </a:r>
            <a:r>
              <a:rPr lang="ru-RU" sz="2400" b="1"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pic>
        <p:nvPicPr>
          <p:cNvPr id="14" name="Picture 6" descr="вит напитки"/>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55576" y="836712"/>
            <a:ext cx="2451077" cy="1773424"/>
          </a:xfrm>
          <a:prstGeom prst="rect">
            <a:avLst/>
          </a:prstGeom>
          <a:noFill/>
          <a:ln w="9525">
            <a:noFill/>
            <a:miter lim="800000"/>
            <a:headEnd/>
            <a:tailEnd/>
          </a:ln>
        </p:spPr>
      </p:pic>
      <p:pic>
        <p:nvPicPr>
          <p:cNvPr id="2050"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12160" y="3212976"/>
            <a:ext cx="2959056" cy="3471702"/>
          </a:xfrm>
          <a:prstGeom prst="rect">
            <a:avLst/>
          </a:prstGeom>
          <a:noFill/>
          <a:ln w="9525">
            <a:noFill/>
            <a:miter lim="800000"/>
            <a:headEnd/>
            <a:tailEnd/>
          </a:ln>
          <a:effectLst/>
        </p:spPr>
      </p:pic>
      <p:sp>
        <p:nvSpPr>
          <p:cNvPr id="6" name="Прямоугольник 5"/>
          <p:cNvSpPr/>
          <p:nvPr/>
        </p:nvSpPr>
        <p:spPr>
          <a:xfrm>
            <a:off x="3275856" y="1412776"/>
            <a:ext cx="4572000" cy="1200329"/>
          </a:xfrm>
          <a:prstGeom prst="rect">
            <a:avLst/>
          </a:prstGeom>
        </p:spPr>
        <p:txBody>
          <a:bodyPr>
            <a:spAutoFit/>
          </a:bodyPr>
          <a:lstStyle/>
          <a:p>
            <a:r>
              <a:rPr lang="ru-RU" sz="2400" dirty="0" smtClean="0">
                <a:solidFill>
                  <a:srgbClr val="007E39"/>
                </a:solidFill>
                <a:latin typeface="Times New Roman" pitchFamily="18" charset="0"/>
                <a:cs typeface="Times New Roman" pitchFamily="18" charset="0"/>
              </a:rPr>
              <a:t>В</a:t>
            </a:r>
            <a:r>
              <a:rPr lang="ru-RU" sz="2400" b="1" dirty="0" smtClean="0">
                <a:solidFill>
                  <a:srgbClr val="007E39"/>
                </a:solidFill>
                <a:latin typeface="Times New Roman" pitchFamily="18" charset="0"/>
                <a:cs typeface="Times New Roman" pitchFamily="18" charset="0"/>
              </a:rPr>
              <a:t> </a:t>
            </a:r>
            <a:r>
              <a:rPr lang="ru-RU" sz="2400" dirty="0" smtClean="0">
                <a:solidFill>
                  <a:srgbClr val="007E39"/>
                </a:solidFill>
                <a:latin typeface="Times New Roman" pitchFamily="18" charset="0"/>
                <a:cs typeface="Times New Roman" pitchFamily="18" charset="0"/>
              </a:rPr>
              <a:t>холодное время года в доме обязательно должны иметься </a:t>
            </a:r>
            <a:r>
              <a:rPr lang="ru-RU" sz="2400" b="1" dirty="0" smtClean="0">
                <a:solidFill>
                  <a:srgbClr val="0033CC"/>
                </a:solidFill>
                <a:latin typeface="Times New Roman" pitchFamily="18" charset="0"/>
                <a:cs typeface="Times New Roman" pitchFamily="18" charset="0"/>
              </a:rPr>
              <a:t>витаминные напитки</a:t>
            </a:r>
            <a:r>
              <a:rPr lang="ru-RU" sz="2400" b="1" dirty="0" smtClean="0">
                <a:solidFill>
                  <a:srgbClr val="007E39"/>
                </a:solidFill>
                <a:latin typeface="Times New Roman" pitchFamily="18" charset="0"/>
                <a:cs typeface="Times New Roman" pitchFamily="18" charset="0"/>
              </a:rPr>
              <a:t>. </a:t>
            </a:r>
            <a:endParaRPr lang="ru-RU" sz="24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ox(in)">
                                      <p:cBhvr>
                                        <p:cTn id="7"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1408</TotalTime>
  <Words>361</Words>
  <Application>Microsoft Office PowerPoint</Application>
  <PresentationFormat>Экран (4:3)</PresentationFormat>
  <Paragraphs>35</Paragraphs>
  <Slides>15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Arial</vt:lpstr>
      <vt:lpstr>Bookman Old Style</vt:lpstr>
      <vt:lpstr>Calibri</vt:lpstr>
      <vt:lpstr>Times New Roman</vt:lpstr>
      <vt:lpstr>Тема Office</vt:lpstr>
      <vt:lpstr>     </vt:lpstr>
      <vt:lpstr> </vt:lpstr>
      <vt:lpstr> ОРВИ чаще всего атакуют  в холодное время года.        В этот период: • влажность воздуха повышена; • наблюдаются резкие колебания    температур; • дуют сильные ветра; • иммунитет человека ослаблен. . </vt:lpstr>
      <vt:lpstr>Закаливание </vt:lpstr>
      <vt:lpstr>Один из главных факторов риска, увеличивающих вероятность простуды — сниженный иммунитет.          К факторам риска относятся также недоедание и недосыпание (ученые доказали, что сон менее семи часов в сутки увеличивает шансы заболеть простудой).</vt:lpstr>
      <vt:lpstr>Самым распространенным и весьма действенным средством традиционно являются витамины. Только при выборе витаминов обязательно обращайте внимание на ту информацию, которая нанесена на этикетку. </vt:lpstr>
      <vt:lpstr>Лучшая профилактика  возможной простуды — согревающие ванночки для ног.  </vt:lpstr>
      <vt:lpstr>Для предупреждения развития простудного заболевания полезна будет горячая ванна.   </vt:lpstr>
      <vt:lpstr>  </vt:lpstr>
      <vt:lpstr>Презентация PowerPoint</vt:lpstr>
      <vt:lpstr>Ингаляции Здесь можно применять бессмертник и тысячелистник, листья эвкалипта, перечную мяту, ромашку и календулу. Следите, чтобы пар был приятно горячим.</vt:lpstr>
      <vt:lpstr>  Во время сезонной эпидемии гриппа не только употребляйте внутрь, но и оставляйте в помещении в разрезанном виде для обеззараживания воздуха. Чеснок и лук </vt:lpstr>
      <vt:lpstr>А еще зимой очень полезно кушать мед в чистом виде или растворять его в травяном чае, температура которого не выше 70 градусов.</vt:lpstr>
      <vt:lpstr>Рекомендации для поддержания иммунитета :     Занятия аэробикой весьма полезны, так как эффективно действуют на организм. Необходимо упражняться на протяжении всего дня.                                        Подниматься по лестнице, поменьше пользоваться лифтом. Ходить пешком по магазинам. Гулять по улице. Найти для себя приятное занятие. Можно заниматься плаванием, танцами, играть в футбол, выполнять упражнения на тренажерах и другим спортом.    Самое важное для организма – это активный образ жизни. Проблемой, понижающей тонус организма, в наши дни, является малоподвижный образ жизни. Важно знать! Чтобы улучшить состояние своего здоровья и не набрать лишний вес, необходимо больше двигаться: кататься на велосипеде, гулять на свежем воздухе, посещать бассейн или фитнес-клуб.   !По физическим нагрузкам необходимо советоваться с врачом. И нагрузки для людей, страдающими, например, сердечно-сосудистыми заболеваниями, должны быть умеренными, посильными. </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Шаблон презентации</dc:title>
  <dc:creator>Катенок</dc:creator>
  <cp:lastModifiedBy>Agent 007</cp:lastModifiedBy>
  <cp:revision>146</cp:revision>
  <dcterms:created xsi:type="dcterms:W3CDTF">2012-12-02T16:48:00Z</dcterms:created>
  <dcterms:modified xsi:type="dcterms:W3CDTF">2022-12-20T18:49:12Z</dcterms:modified>
</cp:coreProperties>
</file>