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91863-044F-45D3-B0B4-68263AE01F0A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409AA-1B05-4F2D-8DAB-2D62E2C25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4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4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93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3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9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16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39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149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09AA-1B05-4F2D-8DAB-2D62E2C252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8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4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8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39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70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2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2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85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3B86-F64A-4D17-B52A-8D504720C7CF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3111-5054-4714-A439-A5CAFF87B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7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584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Презентация</a:t>
            </a:r>
            <a:r>
              <a:rPr lang="ru-RU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Шкатулка Нептуна</a:t>
            </a:r>
            <a:br>
              <a:rPr lang="ru-RU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(удивительные ракушки)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70844" y="4694238"/>
            <a:ext cx="3156056" cy="1655762"/>
          </a:xfrm>
        </p:spPr>
        <p:txBody>
          <a:bodyPr/>
          <a:lstStyle/>
          <a:p>
            <a:pPr algn="l"/>
            <a:r>
              <a:rPr lang="ru-RU" dirty="0" smtClean="0"/>
              <a:t>Подготовила</a:t>
            </a:r>
          </a:p>
          <a:p>
            <a:pPr algn="l">
              <a:spcBef>
                <a:spcPts val="0"/>
              </a:spcBef>
            </a:pPr>
            <a:r>
              <a:rPr lang="ru-RU" dirty="0" smtClean="0"/>
              <a:t>Воспитатель высшей категории</a:t>
            </a:r>
          </a:p>
          <a:p>
            <a:pPr algn="l">
              <a:spcBef>
                <a:spcPts val="0"/>
              </a:spcBef>
            </a:pPr>
            <a:r>
              <a:rPr lang="ru-RU" dirty="0" smtClean="0"/>
              <a:t>Пыжик Ольга Юрьевна</a:t>
            </a:r>
            <a:endParaRPr lang="ru-RU" dirty="0"/>
          </a:p>
        </p:txBody>
      </p:sp>
      <p:pic>
        <p:nvPicPr>
          <p:cNvPr id="1026" name="Picture 2" descr="https://sun9-49.userapi.com/impg/XYYZLyBe2TM0LWgOclcQZj9a7TxW9AoLnmhWLQ/C5axV8ItlMw.jpg?size=1280x960&amp;quality=95&amp;sign=adc7063de32192d86ee1f535ddc445a6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800000">
            <a:off x="3321155" y="2356307"/>
            <a:ext cx="5549689" cy="391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1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1473199"/>
            <a:ext cx="6032500" cy="596901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до 0,5 см., массовый вид песчаного дна.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5800" y="391458"/>
            <a:ext cx="6252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Светличка</a:t>
            </a:r>
            <a:r>
              <a:rPr lang="ru-RU" sz="3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Люцинелла</a:t>
            </a:r>
            <a:endParaRPr lang="ru-RU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Рисунок 5" descr="1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5600" y="327958"/>
            <a:ext cx="3670299" cy="3291542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495800" y="4889499"/>
            <a:ext cx="6921500" cy="130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b="1" dirty="0"/>
              <a:t>Нана (крошка) </a:t>
            </a:r>
            <a:r>
              <a:rPr lang="ru-RU" b="1" dirty="0" err="1"/>
              <a:t>Nana</a:t>
            </a:r>
            <a:r>
              <a:rPr lang="ru-RU" b="1" dirty="0"/>
              <a:t> </a:t>
            </a:r>
            <a:r>
              <a:rPr lang="ru-RU" b="1" dirty="0" err="1"/>
              <a:t>donovani</a:t>
            </a:r>
            <a:r>
              <a:rPr lang="ru-RU" dirty="0"/>
              <a:t> - до 0,7 см., живет на ветках бурых водорослей. Дети иногда зовут их "пуговками"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5800" y="3807758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Нана</a:t>
            </a:r>
          </a:p>
        </p:txBody>
      </p:sp>
      <p:pic>
        <p:nvPicPr>
          <p:cNvPr id="9" name="Рисунок 8" descr="4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5600" y="3708400"/>
            <a:ext cx="3670299" cy="28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9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un9-34.userapi.com/impg/Fue17fNIjB9-LqsVKEk-gQ9HYKyuS6JOv9vHag/ZQ-eiJO_Pec.jpg?size=504x504&amp;quality=95&amp;sign=96324f3a28d044df337050c8d55b51b3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5799" y="393701"/>
            <a:ext cx="7099301" cy="58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318501" y="4303058"/>
            <a:ext cx="3263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36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6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69100" y="1570038"/>
            <a:ext cx="4940300" cy="2582862"/>
          </a:xfrm>
        </p:spPr>
        <p:txBody>
          <a:bodyPr>
            <a:normAutofit/>
          </a:bodyPr>
          <a:lstStyle/>
          <a:p>
            <a:pPr algn="l"/>
            <a:r>
              <a:rPr lang="ru-RU" i="1" dirty="0" smtClean="0"/>
              <a:t>Ракушки простые, ракушки витые,</a:t>
            </a:r>
          </a:p>
          <a:p>
            <a:pPr algn="l"/>
            <a:r>
              <a:rPr lang="ru-RU" i="1" dirty="0" smtClean="0"/>
              <a:t>Солёной водой до краев налитые,</a:t>
            </a:r>
          </a:p>
          <a:p>
            <a:pPr algn="l"/>
            <a:r>
              <a:rPr lang="ru-RU" i="1" dirty="0" smtClean="0"/>
              <a:t>И гладкие, и ребристые,</a:t>
            </a:r>
          </a:p>
          <a:p>
            <a:pPr algn="l"/>
            <a:r>
              <a:rPr lang="ru-RU" i="1" dirty="0" smtClean="0"/>
              <a:t>Прозрачные, серебристые.</a:t>
            </a:r>
            <a:endParaRPr lang="ru-RU" i="1" dirty="0"/>
          </a:p>
        </p:txBody>
      </p:sp>
      <p:pic>
        <p:nvPicPr>
          <p:cNvPr id="3074" name="Picture 2" descr="https://sun9-11.userapi.com/impg/40usyLTnz8t1sW9jBqos60qQJleClYaopbMM9g/IVRE2Ygkp_k.jpg?size=1280x960&amp;quality=95&amp;sign=f494783b32532eb7d96a70f8f4519671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5009" y="564356"/>
            <a:ext cx="5250390" cy="55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62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9482" y="1570037"/>
            <a:ext cx="5602518" cy="5004117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Рапаны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—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род хищных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брюхоногих моллюсков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из семейства 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Muricidae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l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Распространены в морях Тихого и Индийского океанов.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1947 года встречается в Черном море.  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Активные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хищники, питающиеся двустворчатыми мелкими моллюсками, например, мидиями и устрицами, раковины которых они открывают при помощи своей сильной мускульной ноги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imag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647" y="276225"/>
            <a:ext cx="5869305" cy="3028950"/>
          </a:xfrm>
          <a:prstGeom prst="rect">
            <a:avLst/>
          </a:prstGeom>
        </p:spPr>
      </p:pic>
      <p:pic>
        <p:nvPicPr>
          <p:cNvPr id="5" name="Рисунок 4" descr="скачанные файлы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647" y="3378835"/>
            <a:ext cx="5867400" cy="31953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589482" y="366059"/>
            <a:ext cx="1984839" cy="7296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Рапан</a:t>
            </a:r>
            <a:endParaRPr lang="ru-RU" sz="4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0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1382" y="1574799"/>
            <a:ext cx="6580418" cy="499935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Черномо́рская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ми́дия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— двустворчатый моллюск из семейства 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митилид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настоящее время этот вид распространён на мелководьях морей Атлантического, Индийского и Тихого океанов.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другие виды мидии, склонен к образованию плотных поселений (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мидиевых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друз), в которых моллюски прикрепляются к твёрдым предметам. Съедобна. Кроме естественных мест обитания, также мидий разводят на специальных морских плантациях.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Мидия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стала своеобразным символом черноморских курортов, хотя встретить её можно и в удалённых городах, где она считается деликатесом.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Крайне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неблагоприятное воздействие на популяцию мидии оказывает 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рапан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81382" y="366059"/>
            <a:ext cx="5057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Мидия песчаная</a:t>
            </a:r>
          </a:p>
        </p:txBody>
      </p:sp>
      <p:pic>
        <p:nvPicPr>
          <p:cNvPr id="6" name="Рисунок 5" descr="скачанные файлы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912" y="213659"/>
            <a:ext cx="4200525" cy="3062306"/>
          </a:xfrm>
          <a:prstGeom prst="rect">
            <a:avLst/>
          </a:prstGeom>
        </p:spPr>
      </p:pic>
      <p:pic>
        <p:nvPicPr>
          <p:cNvPr id="7" name="Рисунок 6" descr="скачанные файлы (3)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6912" y="3428364"/>
            <a:ext cx="4200525" cy="314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0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1382" y="1574799"/>
            <a:ext cx="6580418" cy="4999355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 распространён на Атлантическом побережье Европы, в Средиземном, Эгейском, Мраморном и Чёрном морях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Черном море встречается повсеместно на глубине до 10—15 метров на илисто-песчанистом грунте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l"/>
            <a:r>
              <a:rPr lang="ru-RU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Донакс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любит зону прибоя волны.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Используется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пищу, а также в качестве материала для изготовления сувениров и поделок.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Высоко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ценится испанцами и итальянцами.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81382" y="366059"/>
            <a:ext cx="23246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Донакс</a:t>
            </a:r>
            <a:endParaRPr lang="ru-RU" sz="4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Рисунок 7" descr="Donax_trunculus_MHNT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4362" y="215901"/>
            <a:ext cx="3571875" cy="3429000"/>
          </a:xfrm>
          <a:prstGeom prst="rect">
            <a:avLst/>
          </a:prstGeom>
        </p:spPr>
      </p:pic>
      <p:pic>
        <p:nvPicPr>
          <p:cNvPr id="9" name="Рисунок 8" descr="Tellines_-_Donax_trunculus_-_nord_Finistère_-_002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3887" y="3712209"/>
            <a:ext cx="3562350" cy="267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4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6500" y="1473199"/>
            <a:ext cx="6845300" cy="5130801"/>
          </a:xfrm>
        </p:spPr>
        <p:txBody>
          <a:bodyPr>
            <a:normAutofit/>
          </a:bodyPr>
          <a:lstStyle/>
          <a:p>
            <a:pPr algn="l"/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Триция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сетчатая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до 3 см., массовый вид, живет, в основном на камнях, но встречается и на песке.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Обскребыватель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падальщик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Обтёртые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песком до белизны, старые раковины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триций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мы находим на песчаном пляже, к которому их приносят раки отшельники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диогены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 они используют их как домики. </a:t>
            </a:r>
          </a:p>
          <a:p>
            <a:pPr algn="l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 распространён на Атлантическом побережье Европы, в Средиземном, Эгейском, Мраморном, Чёрном и Азовском морях.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0082" y="366059"/>
            <a:ext cx="5109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Триция</a:t>
            </a:r>
            <a:r>
              <a:rPr lang="ru-RU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сетчатая</a:t>
            </a:r>
          </a:p>
        </p:txBody>
      </p:sp>
      <p:pic>
        <p:nvPicPr>
          <p:cNvPr id="6" name="Рисунок 5" descr="скачанные файлы (4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5000" y="327959"/>
            <a:ext cx="3949700" cy="42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9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6500" y="1473199"/>
            <a:ext cx="6845300" cy="513080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/>
              <a:t>Естественный ареал этого вида охватывает центральную часть Индийского океана от Индии и Шри-Ланки до Индонезии, а также западную часть Тихого океана на север до Японии, на юг до северной Австралии. </a:t>
            </a:r>
            <a:endParaRPr lang="ru-RU" dirty="0" smtClean="0"/>
          </a:p>
          <a:p>
            <a:pPr algn="l"/>
            <a:r>
              <a:rPr lang="ru-RU" dirty="0" smtClean="0"/>
              <a:t>Как</a:t>
            </a:r>
            <a:r>
              <a:rPr lang="ru-RU" dirty="0"/>
              <a:t> </a:t>
            </a:r>
            <a:r>
              <a:rPr lang="ru-RU" dirty="0" err="1" smtClean="0"/>
              <a:t>интродуцированный</a:t>
            </a:r>
            <a:r>
              <a:rPr lang="ru-RU" dirty="0" smtClean="0"/>
              <a:t> </a:t>
            </a:r>
            <a:r>
              <a:rPr lang="ru-RU" dirty="0"/>
              <a:t>вид отмечен в Средиземном, Адриатическом (в северной части), Чёрном и Азовском морях (в западной и южной частях). </a:t>
            </a:r>
            <a:endParaRPr lang="ru-RU" dirty="0" smtClean="0"/>
          </a:p>
          <a:p>
            <a:pPr algn="l"/>
            <a:r>
              <a:rPr lang="ru-RU" dirty="0" smtClean="0"/>
              <a:t>В </a:t>
            </a:r>
            <a:r>
              <a:rPr lang="ru-RU" dirty="0"/>
              <a:t>Чёрном море впервые отмечен у берегов Болгарии в 1983 году, куда был занесён с балластом судов из Адриатического </a:t>
            </a:r>
            <a:r>
              <a:rPr lang="ru-RU" dirty="0" smtClean="0"/>
              <a:t>моря. </a:t>
            </a:r>
            <a:r>
              <a:rPr lang="ru-RU" dirty="0"/>
              <a:t>В результате этот моллюск расселился вдоль всего побережья Чёрного моря, завершив колонизацию Черноморско-Азовского бассейна заселением в южной и северо-западной части Азовского моря, где был отмечен в Керченском проливе.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40082" y="366059"/>
            <a:ext cx="6324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Скатарка</a:t>
            </a:r>
            <a:r>
              <a:rPr lang="ru-RU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4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Анадара</a:t>
            </a:r>
            <a:r>
              <a:rPr lang="ru-RU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</p:txBody>
      </p:sp>
      <p:pic>
        <p:nvPicPr>
          <p:cNvPr id="5" name="Рисунок 4" descr="Anadara_kagoshimensis_shell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8950" y="366058"/>
            <a:ext cx="4095750" cy="576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5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9300" y="1473199"/>
            <a:ext cx="6032500" cy="5130801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/>
              <a:t>Морские гребешки</a:t>
            </a:r>
            <a:r>
              <a:rPr lang="ru-RU" dirty="0"/>
              <a:t> — семейство морских двустворчатых моллюсков из отряда </a:t>
            </a:r>
            <a:r>
              <a:rPr lang="ru-RU" dirty="0" err="1"/>
              <a:t>Pectinoida</a:t>
            </a:r>
            <a:r>
              <a:rPr lang="ru-RU" dirty="0"/>
              <a:t>. </a:t>
            </a:r>
            <a:endParaRPr lang="ru-RU" dirty="0" smtClean="0"/>
          </a:p>
          <a:p>
            <a:pPr algn="l"/>
            <a:r>
              <a:rPr lang="ru-RU" dirty="0" smtClean="0"/>
              <a:t>Обладают </a:t>
            </a:r>
            <a:r>
              <a:rPr lang="ru-RU" dirty="0" err="1"/>
              <a:t>неравностворчатой</a:t>
            </a:r>
            <a:r>
              <a:rPr lang="ru-RU" dirty="0"/>
              <a:t> </a:t>
            </a:r>
            <a:r>
              <a:rPr lang="ru-RU" dirty="0" smtClean="0"/>
              <a:t>раковиной с</a:t>
            </a:r>
            <a:r>
              <a:rPr lang="ru-RU" dirty="0"/>
              <a:t> </a:t>
            </a:r>
            <a:r>
              <a:rPr lang="ru-RU" i="1" dirty="0"/>
              <a:t>ушками</a:t>
            </a:r>
            <a:r>
              <a:rPr lang="ru-RU" dirty="0"/>
              <a:t> — сравнительно крупными площадками спереди и сзади от вершины. </a:t>
            </a:r>
            <a:endParaRPr lang="ru-RU" dirty="0" smtClean="0"/>
          </a:p>
          <a:p>
            <a:pPr algn="l"/>
            <a:r>
              <a:rPr lang="ru-RU" dirty="0" smtClean="0"/>
              <a:t>Морские </a:t>
            </a:r>
            <a:r>
              <a:rPr lang="ru-RU" dirty="0"/>
              <a:t>гребешки известны способностью перемещаться в толще воды, создавая реактивную тягу частым </a:t>
            </a:r>
            <a:r>
              <a:rPr lang="ru-RU" dirty="0" err="1"/>
              <a:t>хлопанием</a:t>
            </a:r>
            <a:r>
              <a:rPr lang="ru-RU" dirty="0"/>
              <a:t> створок. </a:t>
            </a:r>
            <a:endParaRPr lang="ru-RU" dirty="0" smtClean="0"/>
          </a:p>
          <a:p>
            <a:pPr algn="l"/>
            <a:r>
              <a:rPr lang="ru-RU" dirty="0" smtClean="0"/>
              <a:t>Обитают </a:t>
            </a:r>
            <a:r>
              <a:rPr lang="ru-RU" dirty="0"/>
              <a:t>во всех океанах. </a:t>
            </a:r>
            <a:endParaRPr lang="ru-RU" dirty="0" smtClean="0"/>
          </a:p>
          <a:p>
            <a:pPr algn="l"/>
            <a:r>
              <a:rPr lang="ru-RU" dirty="0" smtClean="0"/>
              <a:t>Большинство </a:t>
            </a:r>
            <a:r>
              <a:rPr lang="ru-RU" dirty="0"/>
              <a:t>видов — объекты промысла: мясо гребешков — деликатес, а раковины используют в декоративных целях.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29300" y="391458"/>
            <a:ext cx="3121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Гребешок</a:t>
            </a:r>
          </a:p>
        </p:txBody>
      </p:sp>
      <p:pic>
        <p:nvPicPr>
          <p:cNvPr id="6" name="Рисунок 5" descr="Morskoy-grebeshok-info-dlya-specialistov_100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8140" y="360362"/>
            <a:ext cx="502412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9300" y="1473199"/>
            <a:ext cx="6032500" cy="5130801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Это небольшие округло-треугольные ракушки, </a:t>
            </a:r>
            <a:r>
              <a:rPr lang="ru-RU" dirty="0" err="1"/>
              <a:t>преимуществено</a:t>
            </a:r>
            <a:r>
              <a:rPr lang="ru-RU" dirty="0"/>
              <a:t> белой и серо-желтой окраски. </a:t>
            </a:r>
            <a:endParaRPr lang="ru-RU" dirty="0" smtClean="0"/>
          </a:p>
          <a:p>
            <a:pPr algn="l"/>
            <a:r>
              <a:rPr lang="ru-RU" dirty="0" smtClean="0"/>
              <a:t>Раковины </a:t>
            </a:r>
            <a:r>
              <a:rPr lang="ru-RU" dirty="0"/>
              <a:t>часто встречаются с узорами в виде полос, пятен, зигзагов. </a:t>
            </a:r>
            <a:endParaRPr lang="ru-RU" dirty="0" smtClean="0"/>
          </a:p>
          <a:p>
            <a:pPr algn="l"/>
            <a:r>
              <a:rPr lang="ru-RU" dirty="0" smtClean="0"/>
              <a:t>Обитают </a:t>
            </a:r>
            <a:r>
              <a:rPr lang="ru-RU" dirty="0"/>
              <a:t>эти моллюски и в прибрежных зонах и на глубинах, до 70 метров. </a:t>
            </a:r>
            <a:endParaRPr lang="ru-RU" dirty="0" smtClean="0"/>
          </a:p>
          <a:p>
            <a:pPr algn="l"/>
            <a:r>
              <a:rPr lang="ru-RU" dirty="0" smtClean="0"/>
              <a:t>Иногда </a:t>
            </a:r>
            <a:r>
              <a:rPr lang="ru-RU" dirty="0"/>
              <a:t>попадаются черные ракушки — эти моллюски попадали в </a:t>
            </a:r>
            <a:r>
              <a:rPr lang="ru-RU" dirty="0" err="1"/>
              <a:t>сереводород</a:t>
            </a:r>
            <a:r>
              <a:rPr lang="ru-RU" dirty="0"/>
              <a:t> в Черном море, который и окислял раковину, меня ее цвет.</a:t>
            </a:r>
          </a:p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29300" y="391458"/>
            <a:ext cx="26741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Венерка</a:t>
            </a:r>
            <a:endParaRPr lang="ru-RU" sz="4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4" descr="скачанные файлы (5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4962" y="391458"/>
            <a:ext cx="53244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93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233</Words>
  <Application>Microsoft Office PowerPoint</Application>
  <PresentationFormat>Широкоэкранный</PresentationFormat>
  <Paragraphs>58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Тема Office</vt:lpstr>
      <vt:lpstr>Презентация Шкатулка Нептуна (удивительные ракушки)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Шкатулка Нептуна (удивительные ракушки)</dc:title>
  <dc:creator>ASUS</dc:creator>
  <cp:lastModifiedBy>Agent 007</cp:lastModifiedBy>
  <cp:revision>6</cp:revision>
  <dcterms:created xsi:type="dcterms:W3CDTF">2022-11-27T08:17:12Z</dcterms:created>
  <dcterms:modified xsi:type="dcterms:W3CDTF">2022-12-11T19:38:08Z</dcterms:modified>
</cp:coreProperties>
</file>