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8" r:id="rId8"/>
    <p:sldId id="264" r:id="rId9"/>
    <p:sldId id="265" r:id="rId10"/>
    <p:sldId id="269" r:id="rId11"/>
    <p:sldId id="270"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80" d="100"/>
          <a:sy n="80" d="100"/>
        </p:scale>
        <p:origin x="1526"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23.08.2022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23.08.2022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23.08.2022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23.08.2022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108521" y="1628800"/>
            <a:ext cx="9361041" cy="1040751"/>
          </a:xfrm>
        </p:spPr>
        <p:txBody>
          <a:bodyPr>
            <a:noAutofit/>
          </a:bodyPr>
          <a:lstStyle/>
          <a:p>
            <a:pPr algn="ctr"/>
            <a:r>
              <a:rPr lang="ru-RU" sz="3200" b="1" i="1" dirty="0" smtClean="0">
                <a:solidFill>
                  <a:srgbClr val="7030A0"/>
                </a:solidFill>
                <a:latin typeface="Constantia" pitchFamily="18" charset="0"/>
              </a:rPr>
              <a:t>«Здоровая стопа – </a:t>
            </a:r>
          </a:p>
          <a:p>
            <a:pPr algn="ctr"/>
            <a:r>
              <a:rPr lang="ru-RU" sz="3200" b="1" i="1" dirty="0" smtClean="0">
                <a:solidFill>
                  <a:srgbClr val="7030A0"/>
                </a:solidFill>
                <a:latin typeface="Constantia" pitchFamily="18" charset="0"/>
              </a:rPr>
              <a:t>залог правильной осанки»</a:t>
            </a:r>
            <a:endParaRPr lang="ru-RU" sz="3200" b="1" i="1" dirty="0">
              <a:solidFill>
                <a:srgbClr val="7030A0"/>
              </a:solidFill>
              <a:latin typeface="Constantia" pitchFamily="18" charset="0"/>
            </a:endParaRPr>
          </a:p>
        </p:txBody>
      </p:sp>
      <p:sp>
        <p:nvSpPr>
          <p:cNvPr id="3" name="Заголовок 2"/>
          <p:cNvSpPr>
            <a:spLocks noGrp="1"/>
          </p:cNvSpPr>
          <p:nvPr>
            <p:ph type="ctrTitle"/>
          </p:nvPr>
        </p:nvSpPr>
        <p:spPr>
          <a:xfrm>
            <a:off x="827584" y="116632"/>
            <a:ext cx="7175351" cy="1793167"/>
          </a:xfrm>
        </p:spPr>
        <p:txBody>
          <a:bodyPr/>
          <a:lstStyle/>
          <a:p>
            <a:pPr marL="182880" indent="0" algn="ctr">
              <a:buNone/>
            </a:pPr>
            <a:r>
              <a:rPr lang="ru-RU" sz="4400" dirty="0" smtClean="0"/>
              <a:t>Рекомендации для родителей</a:t>
            </a:r>
            <a:endParaRPr lang="ru-RU" sz="4400" dirty="0"/>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1256" y="3140968"/>
            <a:ext cx="5461464" cy="31683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16355" y="3249850"/>
            <a:ext cx="3024336" cy="3170099"/>
          </a:xfrm>
          <a:prstGeom prst="rect">
            <a:avLst/>
          </a:prstGeom>
          <a:noFill/>
        </p:spPr>
        <p:txBody>
          <a:bodyPr wrap="square" rtlCol="0">
            <a:spAutoFit/>
          </a:bodyPr>
          <a:lstStyle/>
          <a:p>
            <a:r>
              <a:rPr lang="ru-RU" sz="2000" b="1" dirty="0" smtClean="0">
                <a:latin typeface="Monotype Corsiva" pitchFamily="66" charset="0"/>
              </a:rPr>
              <a:t>Выполнила: воспитатель детского сада № 8 «Колобок» г. Серова Свердловской области</a:t>
            </a:r>
          </a:p>
          <a:p>
            <a:endParaRPr lang="ru-RU" sz="2000" b="1" dirty="0">
              <a:latin typeface="Monotype Corsiva" pitchFamily="66" charset="0"/>
            </a:endParaRPr>
          </a:p>
          <a:p>
            <a:r>
              <a:rPr lang="ru-RU" sz="2000" b="1" dirty="0" err="1" smtClean="0">
                <a:latin typeface="Monotype Corsiva" pitchFamily="66" charset="0"/>
              </a:rPr>
              <a:t>Хлопцева</a:t>
            </a:r>
            <a:r>
              <a:rPr lang="ru-RU" sz="2000" b="1" dirty="0" smtClean="0">
                <a:latin typeface="Monotype Corsiva" pitchFamily="66" charset="0"/>
              </a:rPr>
              <a:t> Юлия Владимировна</a:t>
            </a:r>
          </a:p>
          <a:p>
            <a:endParaRPr lang="ru-RU" sz="2000" b="1" dirty="0">
              <a:latin typeface="Monotype Corsiva" pitchFamily="66" charset="0"/>
            </a:endParaRPr>
          </a:p>
          <a:p>
            <a:endParaRPr lang="ru-RU" sz="2000" b="1" dirty="0" smtClean="0">
              <a:latin typeface="Monotype Corsiva" pitchFamily="66" charset="0"/>
            </a:endParaRPr>
          </a:p>
          <a:p>
            <a:pPr algn="ctr"/>
            <a:r>
              <a:rPr lang="ru-RU" sz="2000" b="1" dirty="0" smtClean="0">
                <a:latin typeface="Monotype Corsiva" pitchFamily="66" charset="0"/>
              </a:rPr>
              <a:t>2022 г.</a:t>
            </a:r>
            <a:endParaRPr lang="ru-RU" sz="2000" b="1" dirty="0">
              <a:latin typeface="Monotype Corsiva" pitchFamily="66" charset="0"/>
            </a:endParaRPr>
          </a:p>
        </p:txBody>
      </p:sp>
    </p:spTree>
    <p:extLst>
      <p:ext uri="{BB962C8B-B14F-4D97-AF65-F5344CB8AC3E}">
        <p14:creationId xmlns:p14="http://schemas.microsoft.com/office/powerpoint/2010/main" val="62031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826" y="260648"/>
            <a:ext cx="8712968" cy="6370975"/>
          </a:xfrm>
          <a:prstGeom prst="rect">
            <a:avLst/>
          </a:prstGeom>
        </p:spPr>
        <p:txBody>
          <a:bodyPr wrap="square">
            <a:spAutoFit/>
          </a:bodyPr>
          <a:lstStyle/>
          <a:p>
            <a:pPr marL="285750" indent="-285750">
              <a:buFont typeface="Arial" pitchFamily="34" charset="0"/>
              <a:buChar char="•"/>
            </a:pPr>
            <a:r>
              <a:rPr lang="ru-RU" sz="2400" b="1" u="sng" dirty="0">
                <a:solidFill>
                  <a:srgbClr val="C00000"/>
                </a:solidFill>
              </a:rPr>
              <a:t>Прием контрастных ванночек для стоп. </a:t>
            </a:r>
            <a:endParaRPr lang="ru-RU" sz="2400" b="1" u="sng" dirty="0" smtClean="0">
              <a:solidFill>
                <a:srgbClr val="C00000"/>
              </a:solidFill>
            </a:endParaRPr>
          </a:p>
          <a:p>
            <a:endParaRPr lang="ru-RU" sz="2400" b="1" u="sng" dirty="0" smtClean="0">
              <a:solidFill>
                <a:srgbClr val="C00000"/>
              </a:solidFill>
            </a:endParaRPr>
          </a:p>
          <a:p>
            <a:r>
              <a:rPr lang="ru-RU" dirty="0" smtClean="0"/>
              <a:t>Берут </a:t>
            </a:r>
            <a:r>
              <a:rPr lang="ru-RU" dirty="0"/>
              <a:t>две емкости. Наливают в одну - воду температурой в 40 градусов, в другую - в 33. Ножки попеременно опускают в тазики с водой, в течение 10 минут. Следует учитывать, что эту процедуру можно проводить только тогда, когда ребенок здоров. </a:t>
            </a:r>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marL="285750" indent="-285750">
              <a:buFont typeface="Arial" pitchFamily="34" charset="0"/>
              <a:buChar char="•"/>
            </a:pPr>
            <a:r>
              <a:rPr lang="ru-RU" sz="2400" b="1" u="sng" dirty="0" smtClean="0">
                <a:solidFill>
                  <a:srgbClr val="C00000"/>
                </a:solidFill>
              </a:rPr>
              <a:t>Применение </a:t>
            </a:r>
            <a:r>
              <a:rPr lang="ru-RU" sz="2400" b="1" u="sng" dirty="0">
                <a:solidFill>
                  <a:srgbClr val="C00000"/>
                </a:solidFill>
              </a:rPr>
              <a:t>морской соли в ванночках для ног, и при купании. </a:t>
            </a:r>
            <a:endParaRPr lang="ru-RU" sz="2400" b="1" u="sng" dirty="0" smtClean="0">
              <a:solidFill>
                <a:srgbClr val="C00000"/>
              </a:solidFill>
            </a:endParaRPr>
          </a:p>
          <a:p>
            <a:endParaRPr lang="ru-RU" sz="2400" b="1" u="sng" dirty="0">
              <a:solidFill>
                <a:srgbClr val="C00000"/>
              </a:solidFill>
            </a:endParaRPr>
          </a:p>
          <a:p>
            <a:r>
              <a:rPr lang="ru-RU" dirty="0" smtClean="0"/>
              <a:t>Если </a:t>
            </a:r>
            <a:r>
              <a:rPr lang="ru-RU" dirty="0"/>
              <a:t>есть возможность вывезти ребенка к морю, обязательно нужно это сделать. Соль оказывает тонизирующее действие на мышцы и сосуды. Морская вода, за счет своей плотности, способна заменить массаж</a:t>
            </a:r>
            <a:r>
              <a:rPr lang="ru-RU" dirty="0" smtClean="0"/>
              <a:t>.</a:t>
            </a:r>
            <a:endParaRPr lang="ru-RU"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6310" y="2229714"/>
            <a:ext cx="3600400" cy="24328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2229714"/>
            <a:ext cx="2736303" cy="2376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98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784976" cy="6370975"/>
          </a:xfrm>
          <a:prstGeom prst="rect">
            <a:avLst/>
          </a:prstGeom>
        </p:spPr>
        <p:txBody>
          <a:bodyPr wrap="square">
            <a:spAutoFit/>
          </a:bodyPr>
          <a:lstStyle/>
          <a:p>
            <a:pPr marL="285750" indent="-285750">
              <a:buFont typeface="Arial" pitchFamily="34" charset="0"/>
              <a:buChar char="•"/>
            </a:pPr>
            <a:r>
              <a:rPr lang="ru-RU" sz="2400" b="1" u="sng" dirty="0">
                <a:solidFill>
                  <a:srgbClr val="C00000"/>
                </a:solidFill>
              </a:rPr>
              <a:t>Прогулки босиком позволяют стопам получать стимулирующее воздействие. </a:t>
            </a:r>
            <a:endParaRPr lang="ru-RU" sz="2400" b="1" u="sng" dirty="0" smtClean="0">
              <a:solidFill>
                <a:srgbClr val="C00000"/>
              </a:solidFill>
            </a:endParaRP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algn="just"/>
            <a:r>
              <a:rPr lang="ru-RU" dirty="0" smtClean="0"/>
              <a:t>Ходить </a:t>
            </a:r>
            <a:r>
              <a:rPr lang="ru-RU" dirty="0"/>
              <a:t>лучше по неровным поверхностям. Летом это трава, галька, песок. Зимой для продолжения профилактики можно рассыпать на полу мелкие предметы, такие как горох, плоские пуговицы, фасоль. Предложите крохе походить по ним. Такие рекомендации защитят малыша от серьезной патологии.</a:t>
            </a:r>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29036" y="2060848"/>
            <a:ext cx="2733651" cy="31341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01" y="1424899"/>
            <a:ext cx="3151415" cy="21101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2" y="1353647"/>
            <a:ext cx="3192585" cy="22526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66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8"/>
            <a:ext cx="7954421" cy="1938992"/>
          </a:xfrm>
          <a:prstGeom prst="rect">
            <a:avLst/>
          </a:prstGeom>
          <a:noFill/>
        </p:spPr>
        <p:txBody>
          <a:bodyPr wrap="none" lIns="91440" tIns="45720" rIns="91440" bIns="45720">
            <a:spAutoFit/>
          </a:bodyPr>
          <a:lstStyle/>
          <a:p>
            <a:pPr algn="ctr"/>
            <a:r>
              <a:rPr lang="ru-RU"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Удачи вам </a:t>
            </a:r>
          </a:p>
          <a:p>
            <a:pPr algn="ctr"/>
            <a:r>
              <a:rPr lang="ru-RU" sz="6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 вашему ребенку!</a:t>
            </a:r>
            <a:endParaRPr lang="ru-RU" sz="6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2708920"/>
            <a:ext cx="6360708" cy="38164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90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51180"/>
            <a:ext cx="8784976" cy="6370975"/>
          </a:xfrm>
          <a:prstGeom prst="rect">
            <a:avLst/>
          </a:prstGeom>
        </p:spPr>
        <p:txBody>
          <a:bodyPr wrap="square">
            <a:spAutoFit/>
          </a:bodyPr>
          <a:lstStyle/>
          <a:p>
            <a:pPr algn="ctr"/>
            <a:r>
              <a:rPr lang="ru-RU" sz="2400" b="1" dirty="0">
                <a:solidFill>
                  <a:srgbClr val="0070C0"/>
                </a:solidFill>
              </a:rPr>
              <a:t>КАК ПРЕДУПРЕДИТЬ РАЗВИТИЕ ПЛОСКОСТОПИЯ У РЕБЕНКА?</a:t>
            </a:r>
          </a:p>
          <a:p>
            <a:pPr algn="just"/>
            <a:endParaRPr lang="ru-RU" sz="2400" dirty="0"/>
          </a:p>
          <a:p>
            <a:pPr algn="just"/>
            <a:r>
              <a:rPr lang="ru-RU" sz="2400" dirty="0" smtClean="0"/>
              <a:t>	Плоскостопие </a:t>
            </a:r>
            <a:r>
              <a:rPr lang="ru-RU" sz="2400" dirty="0"/>
              <a:t>означает деформацию стопы, сопровождающуюся уплощением ее сводов. Основной причиной развития плоскостопия является слабость мышц стоп и связочного аппарата, их чрезмерное утомление, связанное с длительным пребыванием на ногах. Также причиной плоскостопия может быть неправильно подобранная обувь: очень тесная с узким носом, высоким каблуком, толстой подошвой, лишающей стопу гибкости</a:t>
            </a:r>
            <a:r>
              <a:rPr lang="ru-RU" sz="2400" dirty="0" smtClean="0"/>
              <a:t>.</a:t>
            </a:r>
          </a:p>
          <a:p>
            <a:pPr algn="just"/>
            <a:r>
              <a:rPr lang="ru-RU" sz="2400" dirty="0" smtClean="0"/>
              <a:t> 	При </a:t>
            </a:r>
            <a:r>
              <a:rPr lang="ru-RU" sz="2400" dirty="0"/>
              <a:t>возникновении заболевания, ребенок начинает жаловаться на боли в мышцах при ходьбе. Он быстро устает. Обувь, которую носит малыш, имеет особенности: ее внутренние края стаптываются, а пятка выступает сильно назад. В случае детских жалоб необходимо обратиться за консультацией к ортопеду.</a:t>
            </a:r>
          </a:p>
        </p:txBody>
      </p:sp>
    </p:spTree>
    <p:extLst>
      <p:ext uri="{BB962C8B-B14F-4D97-AF65-F5344CB8AC3E}">
        <p14:creationId xmlns:p14="http://schemas.microsoft.com/office/powerpoint/2010/main" val="114596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302" y="332656"/>
            <a:ext cx="8928992" cy="5632311"/>
          </a:xfrm>
          <a:prstGeom prst="rect">
            <a:avLst/>
          </a:prstGeom>
        </p:spPr>
        <p:txBody>
          <a:bodyPr wrap="square">
            <a:spAutoFit/>
          </a:bodyPr>
          <a:lstStyle/>
          <a:p>
            <a:pPr algn="just"/>
            <a:r>
              <a:rPr lang="ru-RU" dirty="0" smtClean="0"/>
              <a:t>	</a:t>
            </a:r>
            <a:r>
              <a:rPr lang="ru-RU" sz="2400" dirty="0" smtClean="0"/>
              <a:t>В </a:t>
            </a:r>
            <a:r>
              <a:rPr lang="ru-RU" sz="2400" dirty="0"/>
              <a:t>основе </a:t>
            </a:r>
            <a:r>
              <a:rPr lang="ru-RU" sz="2400" dirty="0">
                <a:solidFill>
                  <a:srgbClr val="0070C0"/>
                </a:solidFill>
              </a:rPr>
              <a:t>профилактики</a:t>
            </a:r>
            <a:r>
              <a:rPr lang="ru-RU" sz="2400" dirty="0"/>
              <a:t> </a:t>
            </a:r>
            <a:r>
              <a:rPr lang="ru-RU" sz="2400" dirty="0">
                <a:solidFill>
                  <a:srgbClr val="0070C0"/>
                </a:solidFill>
              </a:rPr>
              <a:t>и лечения плоскостопия </a:t>
            </a:r>
            <a:r>
              <a:rPr lang="ru-RU" sz="2400" dirty="0"/>
              <a:t>лежит укрепление мышц, сохраняющих свод стопы. </a:t>
            </a:r>
            <a:endParaRPr lang="ru-RU" sz="2400" dirty="0" smtClean="0"/>
          </a:p>
          <a:p>
            <a:endParaRPr lang="ru-RU" sz="2400" dirty="0" smtClean="0"/>
          </a:p>
          <a:p>
            <a:r>
              <a:rPr lang="ru-RU" sz="2400" dirty="0"/>
              <a:t>	</a:t>
            </a:r>
            <a:r>
              <a:rPr lang="ru-RU" sz="2400" dirty="0" smtClean="0"/>
              <a:t>Предупреждением </a:t>
            </a:r>
            <a:r>
              <a:rPr lang="ru-RU" sz="2400" dirty="0"/>
              <a:t>этого заболевания занимайтесь с первых дней жизни ребенка, </a:t>
            </a:r>
            <a:r>
              <a:rPr lang="ru-RU" sz="2400" dirty="0" smtClean="0"/>
              <a:t>используя:</a:t>
            </a:r>
          </a:p>
          <a:p>
            <a:pPr marL="285750" indent="-285750">
              <a:buFont typeface="Arial" pitchFamily="34" charset="0"/>
              <a:buChar char="•"/>
            </a:pPr>
            <a:r>
              <a:rPr lang="ru-RU" sz="2400" dirty="0" smtClean="0"/>
              <a:t> </a:t>
            </a:r>
            <a:r>
              <a:rPr lang="ru-RU" sz="2400" i="1" dirty="0">
                <a:solidFill>
                  <a:srgbClr val="002060"/>
                </a:solidFill>
              </a:rPr>
              <a:t>«щекотание-массаж» ступней</a:t>
            </a:r>
            <a:r>
              <a:rPr lang="ru-RU" sz="2400" dirty="0">
                <a:solidFill>
                  <a:srgbClr val="002060"/>
                </a:solidFill>
              </a:rPr>
              <a:t>, при котором малыш сгибает и разгибает </a:t>
            </a:r>
            <a:r>
              <a:rPr lang="ru-RU" sz="2400" dirty="0" smtClean="0">
                <a:solidFill>
                  <a:srgbClr val="002060"/>
                </a:solidFill>
              </a:rPr>
              <a:t>пальцы; </a:t>
            </a:r>
          </a:p>
          <a:p>
            <a:pPr marL="285750" indent="-285750">
              <a:buFont typeface="Arial" pitchFamily="34" charset="0"/>
              <a:buChar char="•"/>
            </a:pPr>
            <a:r>
              <a:rPr lang="ru-RU" sz="2400" dirty="0">
                <a:solidFill>
                  <a:srgbClr val="00B050"/>
                </a:solidFill>
              </a:rPr>
              <a:t>о</a:t>
            </a:r>
            <a:r>
              <a:rPr lang="ru-RU" sz="2400" dirty="0" smtClean="0">
                <a:solidFill>
                  <a:srgbClr val="00B050"/>
                </a:solidFill>
              </a:rPr>
              <a:t>собое </a:t>
            </a:r>
            <a:r>
              <a:rPr lang="ru-RU" sz="2400" dirty="0">
                <a:solidFill>
                  <a:srgbClr val="00B050"/>
                </a:solidFill>
              </a:rPr>
              <a:t>внимание обратите на </a:t>
            </a:r>
            <a:r>
              <a:rPr lang="ru-RU" sz="2400" i="1" dirty="0">
                <a:solidFill>
                  <a:srgbClr val="00B050"/>
                </a:solidFill>
              </a:rPr>
              <a:t>первые </a:t>
            </a:r>
            <a:r>
              <a:rPr lang="ru-RU" sz="2400" i="1" dirty="0" smtClean="0">
                <a:solidFill>
                  <a:srgbClr val="00B050"/>
                </a:solidFill>
              </a:rPr>
              <a:t>ботинки</a:t>
            </a:r>
            <a:r>
              <a:rPr lang="ru-RU" sz="2400" dirty="0">
                <a:solidFill>
                  <a:srgbClr val="00B050"/>
                </a:solidFill>
              </a:rPr>
              <a:t> </a:t>
            </a:r>
            <a:r>
              <a:rPr lang="ru-RU" sz="2400" dirty="0" smtClean="0">
                <a:solidFill>
                  <a:srgbClr val="00B050"/>
                </a:solidFill>
              </a:rPr>
              <a:t>- они </a:t>
            </a:r>
            <a:r>
              <a:rPr lang="ru-RU" sz="2400" dirty="0">
                <a:solidFill>
                  <a:srgbClr val="00B050"/>
                </a:solidFill>
              </a:rPr>
              <a:t>должны быть мягкими, с кожаной подошвой, на резиновом каблуке высотой до 1 см. </a:t>
            </a:r>
            <a:endParaRPr lang="ru-RU" sz="2400" dirty="0" smtClean="0">
              <a:solidFill>
                <a:srgbClr val="00B050"/>
              </a:solidFill>
            </a:endParaRPr>
          </a:p>
          <a:p>
            <a:pPr marL="285750" indent="-285750">
              <a:buFont typeface="Arial" pitchFamily="34" charset="0"/>
              <a:buChar char="•"/>
            </a:pPr>
            <a:endParaRPr lang="ru-RU" sz="2400" dirty="0"/>
          </a:p>
          <a:p>
            <a:pPr algn="just"/>
            <a:r>
              <a:rPr lang="ru-RU" sz="2400" dirty="0" smtClean="0"/>
              <a:t>	До </a:t>
            </a:r>
            <a:r>
              <a:rPr lang="ru-RU" sz="2400" dirty="0">
                <a:solidFill>
                  <a:srgbClr val="0070C0"/>
                </a:solidFill>
              </a:rPr>
              <a:t>2-3-х</a:t>
            </a:r>
            <a:r>
              <a:rPr lang="ru-RU" sz="2400" dirty="0"/>
              <a:t> летнего возраста плоскостопие наблюдается у многих детей, у которых подошвы ног покрыты жировой подушкой. С началом активной ходьбы она исчезает и образуется углубление в сводах стопы. </a:t>
            </a:r>
          </a:p>
        </p:txBody>
      </p:sp>
    </p:spTree>
    <p:extLst>
      <p:ext uri="{BB962C8B-B14F-4D97-AF65-F5344CB8AC3E}">
        <p14:creationId xmlns:p14="http://schemas.microsoft.com/office/powerpoint/2010/main" val="151516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88024" y="980728"/>
            <a:ext cx="4213388" cy="375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05940" y="260648"/>
            <a:ext cx="8424936" cy="4893647"/>
          </a:xfrm>
          <a:prstGeom prst="rect">
            <a:avLst/>
          </a:prstGeom>
        </p:spPr>
        <p:txBody>
          <a:bodyPr wrap="square">
            <a:spAutoFit/>
          </a:bodyPr>
          <a:lstStyle/>
          <a:p>
            <a:r>
              <a:rPr lang="ru-RU" sz="2400" b="1" dirty="0">
                <a:solidFill>
                  <a:srgbClr val="7030A0"/>
                </a:solidFill>
              </a:rPr>
              <a:t>С малышом можно выполнять простые, но эффективные упражнения:</a:t>
            </a:r>
          </a:p>
          <a:p>
            <a:endParaRPr lang="ru-RU" sz="2400" dirty="0"/>
          </a:p>
          <a:p>
            <a:pPr marL="342900" indent="-342900">
              <a:buFontTx/>
              <a:buChar char="-"/>
            </a:pPr>
            <a:r>
              <a:rPr lang="ru-RU" sz="2400" dirty="0" smtClean="0"/>
              <a:t>ходьба </a:t>
            </a:r>
            <a:r>
              <a:rPr lang="ru-RU" sz="2400" dirty="0"/>
              <a:t>на носках и босиком </a:t>
            </a:r>
            <a:endParaRPr lang="ru-RU" sz="2400" dirty="0" smtClean="0"/>
          </a:p>
          <a:p>
            <a:r>
              <a:rPr lang="ru-RU" sz="2400" dirty="0" smtClean="0"/>
              <a:t>по </a:t>
            </a:r>
            <a:r>
              <a:rPr lang="ru-RU" sz="2400" dirty="0"/>
              <a:t>неровной поверхности </a:t>
            </a:r>
            <a:endParaRPr lang="ru-RU" sz="2400" dirty="0" smtClean="0"/>
          </a:p>
          <a:p>
            <a:r>
              <a:rPr lang="ru-RU" sz="2400" dirty="0" smtClean="0"/>
              <a:t>(</a:t>
            </a:r>
            <a:r>
              <a:rPr lang="ru-RU" sz="2400" dirty="0"/>
              <a:t>песку, мелкой гальке);</a:t>
            </a:r>
          </a:p>
          <a:p>
            <a:endParaRPr lang="ru-RU" sz="2400" dirty="0"/>
          </a:p>
          <a:p>
            <a:r>
              <a:rPr lang="ru-RU" sz="2400" dirty="0"/>
              <a:t>- катание мяча ногой;</a:t>
            </a:r>
          </a:p>
          <a:p>
            <a:endParaRPr lang="ru-RU" sz="2400" dirty="0"/>
          </a:p>
          <a:p>
            <a:r>
              <a:rPr lang="ru-RU" sz="2400" dirty="0"/>
              <a:t>- поднимание на носочках;</a:t>
            </a:r>
          </a:p>
          <a:p>
            <a:endParaRPr lang="ru-RU" sz="2400" dirty="0"/>
          </a:p>
          <a:p>
            <a:pPr marL="342900" indent="-342900">
              <a:buFontTx/>
              <a:buChar char="-"/>
            </a:pPr>
            <a:r>
              <a:rPr lang="ru-RU" sz="2400" dirty="0" smtClean="0"/>
              <a:t>ходьба </a:t>
            </a:r>
            <a:r>
              <a:rPr lang="ru-RU" sz="2400" dirty="0"/>
              <a:t>на наружных краях </a:t>
            </a:r>
            <a:endParaRPr lang="ru-RU" sz="2400" dirty="0" smtClean="0"/>
          </a:p>
          <a:p>
            <a:r>
              <a:rPr lang="ru-RU" sz="2400" dirty="0" smtClean="0"/>
              <a:t>стоп </a:t>
            </a:r>
            <a:r>
              <a:rPr lang="ru-RU" sz="2400" dirty="0"/>
              <a:t>с согнутыми пальцами ног.</a:t>
            </a:r>
          </a:p>
        </p:txBody>
      </p:sp>
    </p:spTree>
    <p:extLst>
      <p:ext uri="{BB962C8B-B14F-4D97-AF65-F5344CB8AC3E}">
        <p14:creationId xmlns:p14="http://schemas.microsoft.com/office/powerpoint/2010/main" val="318761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7693"/>
            <a:ext cx="8856984" cy="6370975"/>
          </a:xfrm>
          <a:prstGeom prst="rect">
            <a:avLst/>
          </a:prstGeom>
        </p:spPr>
        <p:txBody>
          <a:bodyPr wrap="square">
            <a:spAutoFit/>
          </a:bodyPr>
          <a:lstStyle/>
          <a:p>
            <a:pPr algn="ctr"/>
            <a:r>
              <a:rPr lang="ru-RU" sz="2400" b="1" dirty="0">
                <a:solidFill>
                  <a:srgbClr val="FF0000"/>
                </a:solidFill>
              </a:rPr>
              <a:t>КОМПЛЕКС УПРАЖНЕНИЙ ДЛЯ ПРОФИЛАКТИКИ </a:t>
            </a:r>
            <a:r>
              <a:rPr lang="ru-RU" sz="2400" b="1" dirty="0" smtClean="0">
                <a:solidFill>
                  <a:srgbClr val="FF0000"/>
                </a:solidFill>
              </a:rPr>
              <a:t>ПЛОСКОСТОПИЯ</a:t>
            </a:r>
          </a:p>
          <a:p>
            <a:pPr algn="ctr"/>
            <a:endParaRPr lang="ru-RU" sz="2400" b="1" dirty="0">
              <a:solidFill>
                <a:srgbClr val="FF0000"/>
              </a:solidFill>
            </a:endParaRPr>
          </a:p>
          <a:p>
            <a:r>
              <a:rPr lang="ru-RU" sz="2400" dirty="0">
                <a:solidFill>
                  <a:srgbClr val="7030A0"/>
                </a:solidFill>
              </a:rPr>
              <a:t>1. Растереть полотенцем мышцы ног.</a:t>
            </a:r>
          </a:p>
          <a:p>
            <a:r>
              <a:rPr lang="ru-RU" sz="2400" dirty="0">
                <a:solidFill>
                  <a:srgbClr val="00B050"/>
                </a:solidFill>
              </a:rPr>
              <a:t>2. Ходьба на носках, на пятках, на внешней стороне стопы, в </a:t>
            </a:r>
            <a:r>
              <a:rPr lang="ru-RU" sz="2400" dirty="0" err="1">
                <a:solidFill>
                  <a:srgbClr val="00B050"/>
                </a:solidFill>
              </a:rPr>
              <a:t>полуприседе</a:t>
            </a:r>
            <a:r>
              <a:rPr lang="ru-RU" sz="2400" dirty="0">
                <a:solidFill>
                  <a:srgbClr val="00B050"/>
                </a:solidFill>
              </a:rPr>
              <a:t>, на четвереньках.</a:t>
            </a:r>
          </a:p>
          <a:p>
            <a:r>
              <a:rPr lang="ru-RU" sz="2400" dirty="0">
                <a:solidFill>
                  <a:srgbClr val="7030A0"/>
                </a:solidFill>
              </a:rPr>
              <a:t>3. Стоя на внешней стороне ступни, подняться на носки </a:t>
            </a:r>
            <a:r>
              <a:rPr lang="ru-RU" sz="2400" i="1" dirty="0">
                <a:solidFill>
                  <a:srgbClr val="7030A0"/>
                </a:solidFill>
              </a:rPr>
              <a:t>(10 раз)</a:t>
            </a:r>
            <a:r>
              <a:rPr lang="ru-RU" sz="2400" dirty="0">
                <a:solidFill>
                  <a:srgbClr val="7030A0"/>
                </a:solidFill>
              </a:rPr>
              <a:t> </a:t>
            </a:r>
            <a:r>
              <a:rPr lang="ru-RU" sz="2400" i="1" dirty="0">
                <a:solidFill>
                  <a:srgbClr val="7030A0"/>
                </a:solidFill>
              </a:rPr>
              <a:t>(ноги слегка расставлены)</a:t>
            </a:r>
            <a:r>
              <a:rPr lang="ru-RU" sz="2400" dirty="0">
                <a:solidFill>
                  <a:srgbClr val="7030A0"/>
                </a:solidFill>
              </a:rPr>
              <a:t>.</a:t>
            </a:r>
          </a:p>
          <a:p>
            <a:r>
              <a:rPr lang="ru-RU" sz="2400" dirty="0">
                <a:solidFill>
                  <a:srgbClr val="00B050"/>
                </a:solidFill>
              </a:rPr>
              <a:t>4. Ноги вместе, руки на поясе. Поднимать только пальцы вверх. Одновременно 10 раз. Поочередно 10 раз.</a:t>
            </a:r>
          </a:p>
          <a:p>
            <a:r>
              <a:rPr lang="ru-RU" sz="2400" dirty="0">
                <a:solidFill>
                  <a:srgbClr val="7030A0"/>
                </a:solidFill>
              </a:rPr>
              <a:t>5. Перекаты с носков на пятки - 10 раз.</a:t>
            </a:r>
          </a:p>
          <a:p>
            <a:r>
              <a:rPr lang="ru-RU" sz="2400" dirty="0">
                <a:solidFill>
                  <a:srgbClr val="00B050"/>
                </a:solidFill>
              </a:rPr>
              <a:t>6. Ноги слегка расставить, носки свести вовнутрь, пятки наружу. Приподняться на носки, присесть, снова приподняться на носки, перекатиться на пятки - 10 раз.</a:t>
            </a:r>
          </a:p>
          <a:p>
            <a:r>
              <a:rPr lang="ru-RU" sz="2400" dirty="0">
                <a:solidFill>
                  <a:srgbClr val="7030A0"/>
                </a:solidFill>
              </a:rPr>
              <a:t>7. Сидя, руки сзади в упоре, ноги вместе. Сгибание и разгибание стоп </a:t>
            </a:r>
            <a:r>
              <a:rPr lang="ru-RU" sz="2400" i="1" dirty="0">
                <a:solidFill>
                  <a:srgbClr val="7030A0"/>
                </a:solidFill>
              </a:rPr>
              <a:t>(носки оттянуть вниз - на себя)</a:t>
            </a:r>
            <a:r>
              <a:rPr lang="ru-RU" sz="2400" dirty="0">
                <a:solidFill>
                  <a:srgbClr val="7030A0"/>
                </a:solidFill>
              </a:rPr>
              <a:t>. Одновременно - 10 раз. Поочередно 10 раз</a:t>
            </a:r>
            <a:r>
              <a:rPr lang="ru-RU" sz="2400" dirty="0" smtClean="0">
                <a:solidFill>
                  <a:srgbClr val="7030A0"/>
                </a:solidFill>
              </a:rPr>
              <a:t>.</a:t>
            </a:r>
            <a:endParaRPr lang="ru-RU" sz="2400" dirty="0">
              <a:solidFill>
                <a:srgbClr val="7030A0"/>
              </a:solidFill>
            </a:endParaRPr>
          </a:p>
        </p:txBody>
      </p:sp>
    </p:spTree>
    <p:extLst>
      <p:ext uri="{BB962C8B-B14F-4D97-AF65-F5344CB8AC3E}">
        <p14:creationId xmlns:p14="http://schemas.microsoft.com/office/powerpoint/2010/main" val="3949746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4345"/>
            <a:ext cx="8784976" cy="5262979"/>
          </a:xfrm>
          <a:prstGeom prst="rect">
            <a:avLst/>
          </a:prstGeom>
        </p:spPr>
        <p:txBody>
          <a:bodyPr wrap="square">
            <a:spAutoFit/>
          </a:bodyPr>
          <a:lstStyle/>
          <a:p>
            <a:r>
              <a:rPr lang="ru-RU" sz="2400" dirty="0">
                <a:solidFill>
                  <a:srgbClr val="00B050"/>
                </a:solidFill>
              </a:rPr>
              <a:t>8. Сидя, ноги слегка развести в стороны. Повороты ног во внутрь с оттягиванием носков (10 раз).</a:t>
            </a:r>
          </a:p>
          <a:p>
            <a:r>
              <a:rPr lang="ru-RU" sz="2400" dirty="0">
                <a:solidFill>
                  <a:srgbClr val="7030A0"/>
                </a:solidFill>
              </a:rPr>
              <a:t>9. Сидя, ноги согнуты в коленях, стоят на полу. Сгибать и разгибать пальцы, не отрывая пяток от пола (10 раз).</a:t>
            </a:r>
          </a:p>
          <a:p>
            <a:r>
              <a:rPr lang="ru-RU" sz="2400" dirty="0">
                <a:solidFill>
                  <a:srgbClr val="00B050"/>
                </a:solidFill>
              </a:rPr>
              <a:t>10. Лежа на спине. Поднимать прямые ноги до угла в 45° с предметом, зажатым стопами (мячик, мешочек с песком) (10 раз).</a:t>
            </a:r>
          </a:p>
          <a:p>
            <a:r>
              <a:rPr lang="ru-RU" sz="2400" dirty="0">
                <a:solidFill>
                  <a:srgbClr val="7030A0"/>
                </a:solidFill>
              </a:rPr>
              <a:t>11. Лежа на спине. Зажав пальцами ног карандаш, движение как при езде на велосипеде (1 мин).</a:t>
            </a:r>
          </a:p>
          <a:p>
            <a:r>
              <a:rPr lang="ru-RU" sz="2400" dirty="0">
                <a:solidFill>
                  <a:srgbClr val="00B050"/>
                </a:solidFill>
              </a:rPr>
              <a:t>12. Сесть по-турецки. Руки вперед, встать (5 раз).</a:t>
            </a:r>
          </a:p>
          <a:p>
            <a:r>
              <a:rPr lang="ru-RU" sz="2400" dirty="0">
                <a:solidFill>
                  <a:srgbClr val="7030A0"/>
                </a:solidFill>
              </a:rPr>
              <a:t>13. Постелить на пол маленькое махровое полотенце, пятки поставить на пол, прижать к полу, носки - на полотенце. Собирать полотенце носками, не сдвигая пяток с места.</a:t>
            </a:r>
          </a:p>
          <a:p>
            <a:r>
              <a:rPr lang="ru-RU" sz="2400" dirty="0">
                <a:solidFill>
                  <a:srgbClr val="00B050"/>
                </a:solidFill>
              </a:rPr>
              <a:t>14. Растереть полотенцем мышцы ног.</a:t>
            </a:r>
          </a:p>
        </p:txBody>
      </p:sp>
    </p:spTree>
    <p:extLst>
      <p:ext uri="{BB962C8B-B14F-4D97-AF65-F5344CB8AC3E}">
        <p14:creationId xmlns:p14="http://schemas.microsoft.com/office/powerpoint/2010/main" val="41433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067625" y="2564904"/>
            <a:ext cx="2952328" cy="1512168"/>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rPr>
              <a:t>Упражнения для детей с плоскостопием</a:t>
            </a:r>
            <a:endParaRPr lang="ru-RU" sz="2000" b="1" dirty="0">
              <a:solidFill>
                <a:srgbClr val="002060"/>
              </a:solidFill>
            </a:endParaRPr>
          </a:p>
        </p:txBody>
      </p:sp>
      <p:sp>
        <p:nvSpPr>
          <p:cNvPr id="4" name="TextBox 3"/>
          <p:cNvSpPr txBox="1"/>
          <p:nvPr/>
        </p:nvSpPr>
        <p:spPr>
          <a:xfrm>
            <a:off x="3092797" y="0"/>
            <a:ext cx="2952328" cy="1200329"/>
          </a:xfrm>
          <a:prstGeom prst="rect">
            <a:avLst/>
          </a:prstGeom>
          <a:noFill/>
        </p:spPr>
        <p:txBody>
          <a:bodyPr wrap="square" rtlCol="0">
            <a:spAutoFit/>
          </a:bodyPr>
          <a:lstStyle/>
          <a:p>
            <a:pPr algn="ctr"/>
            <a:r>
              <a:rPr lang="ru-RU" b="1" dirty="0" smtClean="0">
                <a:solidFill>
                  <a:srgbClr val="00B050"/>
                </a:solidFill>
              </a:rPr>
              <a:t>Ходьба летом босиком по камешкам, по траве, по ворсистому или массажному коврику</a:t>
            </a:r>
            <a:endParaRPr lang="ru-RU" b="1" dirty="0">
              <a:solidFill>
                <a:srgbClr val="00B050"/>
              </a:solidFill>
            </a:endParaRPr>
          </a:p>
        </p:txBody>
      </p:sp>
      <p:sp>
        <p:nvSpPr>
          <p:cNvPr id="5" name="TextBox 4"/>
          <p:cNvSpPr txBox="1"/>
          <p:nvPr/>
        </p:nvSpPr>
        <p:spPr>
          <a:xfrm>
            <a:off x="6019953" y="908720"/>
            <a:ext cx="2656503" cy="923330"/>
          </a:xfrm>
          <a:prstGeom prst="rect">
            <a:avLst/>
          </a:prstGeom>
          <a:noFill/>
        </p:spPr>
        <p:txBody>
          <a:bodyPr wrap="square" rtlCol="0">
            <a:spAutoFit/>
          </a:bodyPr>
          <a:lstStyle/>
          <a:p>
            <a:pPr algn="ctr"/>
            <a:r>
              <a:rPr lang="ru-RU" b="1" dirty="0" smtClean="0">
                <a:solidFill>
                  <a:schemeClr val="accent5">
                    <a:lumMod val="75000"/>
                  </a:schemeClr>
                </a:solidFill>
              </a:rPr>
              <a:t>Топтание в тазике с раскрывшимися еловыми шишками</a:t>
            </a:r>
            <a:endParaRPr lang="ru-RU" b="1" dirty="0">
              <a:solidFill>
                <a:schemeClr val="accent5">
                  <a:lumMod val="75000"/>
                </a:schemeClr>
              </a:solidFill>
            </a:endParaRPr>
          </a:p>
        </p:txBody>
      </p:sp>
      <p:sp>
        <p:nvSpPr>
          <p:cNvPr id="6" name="TextBox 5"/>
          <p:cNvSpPr txBox="1"/>
          <p:nvPr/>
        </p:nvSpPr>
        <p:spPr>
          <a:xfrm>
            <a:off x="179510" y="921493"/>
            <a:ext cx="2888113" cy="923330"/>
          </a:xfrm>
          <a:prstGeom prst="rect">
            <a:avLst/>
          </a:prstGeom>
          <a:noFill/>
        </p:spPr>
        <p:txBody>
          <a:bodyPr wrap="square" rtlCol="0">
            <a:spAutoFit/>
          </a:bodyPr>
          <a:lstStyle/>
          <a:p>
            <a:pPr algn="ctr"/>
            <a:r>
              <a:rPr lang="ru-RU" b="1" dirty="0" smtClean="0">
                <a:solidFill>
                  <a:schemeClr val="accent5">
                    <a:lumMod val="75000"/>
                  </a:schemeClr>
                </a:solidFill>
              </a:rPr>
              <a:t>Хождение на пятках, не касаясь пола подошвой и пальцами</a:t>
            </a:r>
            <a:endParaRPr lang="ru-RU" b="1" dirty="0">
              <a:solidFill>
                <a:schemeClr val="accent5">
                  <a:lumMod val="75000"/>
                </a:schemeClr>
              </a:solidFill>
            </a:endParaRPr>
          </a:p>
        </p:txBody>
      </p:sp>
      <p:sp>
        <p:nvSpPr>
          <p:cNvPr id="7" name="TextBox 6"/>
          <p:cNvSpPr txBox="1"/>
          <p:nvPr/>
        </p:nvSpPr>
        <p:spPr>
          <a:xfrm>
            <a:off x="7020272" y="2276872"/>
            <a:ext cx="2016224" cy="2031325"/>
          </a:xfrm>
          <a:prstGeom prst="rect">
            <a:avLst/>
          </a:prstGeom>
          <a:noFill/>
        </p:spPr>
        <p:txBody>
          <a:bodyPr wrap="square" rtlCol="0">
            <a:spAutoFit/>
          </a:bodyPr>
          <a:lstStyle/>
          <a:p>
            <a:pPr algn="ctr"/>
            <a:r>
              <a:rPr lang="ru-RU" b="1" dirty="0" smtClean="0">
                <a:solidFill>
                  <a:srgbClr val="0070C0"/>
                </a:solidFill>
              </a:rPr>
              <a:t>Собирание пальцами босых ног с пола или ковра небольших предметов и шариков</a:t>
            </a:r>
            <a:endParaRPr lang="ru-RU" b="1" dirty="0">
              <a:solidFill>
                <a:srgbClr val="0070C0"/>
              </a:solidFill>
            </a:endParaRPr>
          </a:p>
        </p:txBody>
      </p:sp>
      <p:sp>
        <p:nvSpPr>
          <p:cNvPr id="8" name="TextBox 7"/>
          <p:cNvSpPr txBox="1"/>
          <p:nvPr/>
        </p:nvSpPr>
        <p:spPr>
          <a:xfrm>
            <a:off x="17300" y="2279025"/>
            <a:ext cx="1800202" cy="2308324"/>
          </a:xfrm>
          <a:prstGeom prst="rect">
            <a:avLst/>
          </a:prstGeom>
          <a:noFill/>
        </p:spPr>
        <p:txBody>
          <a:bodyPr wrap="square" rtlCol="0">
            <a:spAutoFit/>
          </a:bodyPr>
          <a:lstStyle/>
          <a:p>
            <a:pPr algn="ctr"/>
            <a:r>
              <a:rPr lang="ru-RU" b="1" dirty="0" smtClean="0">
                <a:solidFill>
                  <a:srgbClr val="0070C0"/>
                </a:solidFill>
              </a:rPr>
              <a:t>Из положения сидя на полу придвигать пальцами ног под пятки разложенный на полу платок</a:t>
            </a:r>
            <a:endParaRPr lang="ru-RU" b="1" dirty="0">
              <a:solidFill>
                <a:srgbClr val="0070C0"/>
              </a:solidFill>
            </a:endParaRPr>
          </a:p>
        </p:txBody>
      </p:sp>
      <p:sp>
        <p:nvSpPr>
          <p:cNvPr id="9" name="TextBox 8"/>
          <p:cNvSpPr txBox="1"/>
          <p:nvPr/>
        </p:nvSpPr>
        <p:spPr>
          <a:xfrm>
            <a:off x="1403648" y="5373216"/>
            <a:ext cx="2808312" cy="1200329"/>
          </a:xfrm>
          <a:prstGeom prst="rect">
            <a:avLst/>
          </a:prstGeom>
          <a:noFill/>
        </p:spPr>
        <p:txBody>
          <a:bodyPr wrap="square" rtlCol="0">
            <a:spAutoFit/>
          </a:bodyPr>
          <a:lstStyle/>
          <a:p>
            <a:pPr algn="ctr"/>
            <a:r>
              <a:rPr lang="ru-RU" b="1" dirty="0" smtClean="0">
                <a:solidFill>
                  <a:srgbClr val="FFC000"/>
                </a:solidFill>
              </a:rPr>
              <a:t>Хождение по гимнастической палке боком приставным шагом</a:t>
            </a:r>
            <a:endParaRPr lang="ru-RU" b="1" dirty="0">
              <a:solidFill>
                <a:srgbClr val="FFC000"/>
              </a:solidFill>
            </a:endParaRPr>
          </a:p>
        </p:txBody>
      </p:sp>
      <p:sp>
        <p:nvSpPr>
          <p:cNvPr id="10" name="TextBox 9"/>
          <p:cNvSpPr txBox="1"/>
          <p:nvPr/>
        </p:nvSpPr>
        <p:spPr>
          <a:xfrm>
            <a:off x="5044846" y="5506198"/>
            <a:ext cx="2808312" cy="646331"/>
          </a:xfrm>
          <a:prstGeom prst="rect">
            <a:avLst/>
          </a:prstGeom>
          <a:noFill/>
        </p:spPr>
        <p:txBody>
          <a:bodyPr wrap="square" rtlCol="0">
            <a:spAutoFit/>
          </a:bodyPr>
          <a:lstStyle/>
          <a:p>
            <a:pPr algn="ctr"/>
            <a:r>
              <a:rPr lang="ru-RU" b="1" dirty="0" smtClean="0">
                <a:solidFill>
                  <a:srgbClr val="FFC000"/>
                </a:solidFill>
              </a:rPr>
              <a:t>Хождение на внешней стороне стопы</a:t>
            </a:r>
            <a:endParaRPr lang="ru-RU" b="1" dirty="0">
              <a:solidFill>
                <a:srgbClr val="FFC000"/>
              </a:solidFill>
            </a:endParaRPr>
          </a:p>
        </p:txBody>
      </p:sp>
      <p:sp>
        <p:nvSpPr>
          <p:cNvPr id="11" name="Стрелка вверх 10"/>
          <p:cNvSpPr/>
          <p:nvPr/>
        </p:nvSpPr>
        <p:spPr>
          <a:xfrm>
            <a:off x="4360729" y="1370385"/>
            <a:ext cx="331829" cy="1078696"/>
          </a:xfrm>
          <a:prstGeom prst="up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12" name="Стрелка вверх 11"/>
          <p:cNvSpPr/>
          <p:nvPr/>
        </p:nvSpPr>
        <p:spPr>
          <a:xfrm rot="1800000">
            <a:off x="5683541" y="1568081"/>
            <a:ext cx="331829" cy="1078696"/>
          </a:xfrm>
          <a:prstGeom prst="up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13" name="Стрелка вверх 12"/>
          <p:cNvSpPr/>
          <p:nvPr/>
        </p:nvSpPr>
        <p:spPr>
          <a:xfrm rot="5400000">
            <a:off x="6418558" y="2753186"/>
            <a:ext cx="331829" cy="1078696"/>
          </a:xfrm>
          <a:prstGeom prst="up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14" name="Стрелка вверх 13"/>
          <p:cNvSpPr/>
          <p:nvPr/>
        </p:nvSpPr>
        <p:spPr>
          <a:xfrm rot="16200000">
            <a:off x="2209990" y="2727924"/>
            <a:ext cx="331829" cy="1078696"/>
          </a:xfrm>
          <a:prstGeom prst="up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15" name="Стрелка вверх 14"/>
          <p:cNvSpPr/>
          <p:nvPr/>
        </p:nvSpPr>
        <p:spPr>
          <a:xfrm rot="19800000">
            <a:off x="3033697" y="1578781"/>
            <a:ext cx="331829" cy="1078696"/>
          </a:xfrm>
          <a:prstGeom prst="up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16" name="Стрелка вверх 15"/>
          <p:cNvSpPr/>
          <p:nvPr/>
        </p:nvSpPr>
        <p:spPr>
          <a:xfrm rot="12600000">
            <a:off x="3162699" y="4107418"/>
            <a:ext cx="331829" cy="1078696"/>
          </a:xfrm>
          <a:prstGeom prst="up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
        <p:nvSpPr>
          <p:cNvPr id="17" name="Стрелка вверх 16"/>
          <p:cNvSpPr/>
          <p:nvPr/>
        </p:nvSpPr>
        <p:spPr>
          <a:xfrm rot="9300000">
            <a:off x="5683540" y="4161151"/>
            <a:ext cx="331829" cy="1078696"/>
          </a:xfrm>
          <a:prstGeom prst="up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00"/>
              </a:solidFill>
            </a:endParaRPr>
          </a:p>
        </p:txBody>
      </p:sp>
    </p:spTree>
    <p:extLst>
      <p:ext uri="{BB962C8B-B14F-4D97-AF65-F5344CB8AC3E}">
        <p14:creationId xmlns:p14="http://schemas.microsoft.com/office/powerpoint/2010/main" val="357111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40960" cy="6186309"/>
          </a:xfrm>
          <a:prstGeom prst="rect">
            <a:avLst/>
          </a:prstGeom>
        </p:spPr>
        <p:txBody>
          <a:bodyPr wrap="square">
            <a:spAutoFit/>
          </a:bodyPr>
          <a:lstStyle/>
          <a:p>
            <a:pPr algn="ctr"/>
            <a:r>
              <a:rPr lang="ru-RU" sz="2400" b="1" dirty="0">
                <a:solidFill>
                  <a:schemeClr val="accent5"/>
                </a:solidFill>
              </a:rPr>
              <a:t>Домашние </a:t>
            </a:r>
            <a:r>
              <a:rPr lang="ru-RU" sz="2400" b="1" dirty="0" smtClean="0">
                <a:solidFill>
                  <a:schemeClr val="accent5"/>
                </a:solidFill>
              </a:rPr>
              <a:t>методы</a:t>
            </a:r>
            <a:endParaRPr lang="ru-RU" dirty="0"/>
          </a:p>
          <a:p>
            <a:pPr algn="ctr"/>
            <a:r>
              <a:rPr lang="ru-RU" dirty="0" smtClean="0"/>
              <a:t>	</a:t>
            </a:r>
            <a:r>
              <a:rPr lang="ru-RU" sz="2000" i="1" dirty="0" smtClean="0">
                <a:solidFill>
                  <a:srgbClr val="7030A0"/>
                </a:solidFill>
              </a:rPr>
              <a:t>Как </a:t>
            </a:r>
            <a:r>
              <a:rPr lang="ru-RU" sz="2000" i="1" dirty="0">
                <a:solidFill>
                  <a:srgbClr val="7030A0"/>
                </a:solidFill>
              </a:rPr>
              <a:t>происходит профилактика плоскостопия у детей дошкольного возраста в домашних условиях? </a:t>
            </a:r>
            <a:endParaRPr lang="ru-RU" sz="2000" i="1" dirty="0" smtClean="0">
              <a:solidFill>
                <a:srgbClr val="7030A0"/>
              </a:solidFill>
            </a:endParaRPr>
          </a:p>
          <a:p>
            <a:pPr algn="ctr"/>
            <a:endParaRPr lang="ru-RU" sz="2000" i="1" dirty="0" smtClean="0">
              <a:solidFill>
                <a:srgbClr val="7030A0"/>
              </a:solidFill>
            </a:endParaRPr>
          </a:p>
          <a:p>
            <a:pPr marL="285750" indent="-285750">
              <a:buFont typeface="Arial" pitchFamily="34" charset="0"/>
              <a:buChar char="•"/>
            </a:pPr>
            <a:r>
              <a:rPr lang="ru-RU" dirty="0"/>
              <a:t>	</a:t>
            </a:r>
            <a:r>
              <a:rPr lang="ru-RU" sz="2400" b="1" u="sng" dirty="0" smtClean="0">
                <a:solidFill>
                  <a:srgbClr val="C00000"/>
                </a:solidFill>
              </a:rPr>
              <a:t>Массажные </a:t>
            </a:r>
            <a:r>
              <a:rPr lang="ru-RU" sz="2400" b="1" u="sng" dirty="0">
                <a:solidFill>
                  <a:srgbClr val="C00000"/>
                </a:solidFill>
              </a:rPr>
              <a:t>коврики </a:t>
            </a:r>
            <a:endParaRPr lang="ru-RU" b="1" u="sng" dirty="0" smtClean="0">
              <a:solidFill>
                <a:srgbClr val="C00000"/>
              </a:solidFill>
            </a:endParaRPr>
          </a:p>
          <a:p>
            <a:pPr algn="just"/>
            <a:endParaRPr lang="ru-RU" dirty="0" smtClean="0"/>
          </a:p>
          <a:p>
            <a:pPr algn="just"/>
            <a:endParaRPr lang="ru-RU" dirty="0" smtClean="0"/>
          </a:p>
          <a:p>
            <a:pPr algn="just"/>
            <a:endParaRPr lang="ru-RU" dirty="0"/>
          </a:p>
          <a:p>
            <a:pPr algn="just"/>
            <a:endParaRPr lang="ru-RU" dirty="0" smtClean="0"/>
          </a:p>
          <a:p>
            <a:pPr algn="just"/>
            <a:endParaRPr lang="ru-RU" dirty="0"/>
          </a:p>
          <a:p>
            <a:pPr algn="just"/>
            <a:endParaRPr lang="ru-RU" dirty="0" smtClean="0"/>
          </a:p>
          <a:p>
            <a:pPr algn="just"/>
            <a:endParaRPr lang="ru-RU" dirty="0"/>
          </a:p>
          <a:p>
            <a:pPr algn="just"/>
            <a:endParaRPr lang="ru-RU" dirty="0"/>
          </a:p>
          <a:p>
            <a:pPr algn="just"/>
            <a:endParaRPr lang="ru-RU" dirty="0" smtClean="0"/>
          </a:p>
          <a:p>
            <a:pPr algn="just"/>
            <a:r>
              <a:rPr lang="ru-RU" dirty="0" smtClean="0"/>
              <a:t>Их </a:t>
            </a:r>
            <a:r>
              <a:rPr lang="ru-RU" dirty="0"/>
              <a:t>можно изготовить самостоятельно или приобрести в специализированных магазинах. Массажные коврики выпускают с разнообразной поверхностью. Делают их из натуральных материалов. Использовать такие коврики рекомендуют с того момента, когда ребенок начинает делать первые шаги. Это достаточно эффективная профилактика плоскостопия у детей дошкольного </a:t>
            </a:r>
            <a:r>
              <a:rPr lang="ru-RU" dirty="0" smtClean="0"/>
              <a:t>возраста. </a:t>
            </a:r>
            <a:r>
              <a:rPr lang="ru-RU" dirty="0"/>
              <a:t>Вполне достаточно, чтобы малыш походил по поверхности массажного коврика в течение 5 минут в день. </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27584" y="3406999"/>
            <a:ext cx="1700575" cy="10039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520" y="2186428"/>
            <a:ext cx="1550633" cy="11673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18655" y="2269009"/>
            <a:ext cx="1576440" cy="11833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0249" y="2050585"/>
            <a:ext cx="4588768" cy="23616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50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12968" cy="2954655"/>
          </a:xfrm>
          <a:prstGeom prst="rect">
            <a:avLst/>
          </a:prstGeom>
        </p:spPr>
        <p:txBody>
          <a:bodyPr wrap="square">
            <a:spAutoFit/>
          </a:bodyPr>
          <a:lstStyle/>
          <a:p>
            <a:pPr marL="742950" lvl="1" indent="-285750">
              <a:buFont typeface="Arial" pitchFamily="34" charset="0"/>
              <a:buChar char="•"/>
            </a:pPr>
            <a:r>
              <a:rPr lang="ru-RU" sz="2400" b="1" u="sng" dirty="0">
                <a:solidFill>
                  <a:srgbClr val="C00000"/>
                </a:solidFill>
              </a:rPr>
              <a:t>Массаж стоп </a:t>
            </a:r>
            <a:endParaRPr lang="ru-RU" sz="2400" b="1" u="sng" dirty="0" smtClean="0">
              <a:solidFill>
                <a:srgbClr val="C00000"/>
              </a:solidFill>
            </a:endParaRPr>
          </a:p>
          <a:p>
            <a:endParaRPr lang="ru-RU" dirty="0"/>
          </a:p>
          <a:p>
            <a:pPr algn="just"/>
            <a:r>
              <a:rPr lang="ru-RU" dirty="0" smtClean="0"/>
              <a:t>Очень </a:t>
            </a:r>
            <a:r>
              <a:rPr lang="ru-RU" dirty="0"/>
              <a:t>эффективный метод профилактики плоскостопия. Лучше, если эту процедуру будет выполнять профессиональный массажист. Но если родители хотят сами проводить данное мероприятие, то им следует ознакомиться с </a:t>
            </a:r>
            <a:r>
              <a:rPr lang="ru-RU" b="1" dirty="0">
                <a:solidFill>
                  <a:srgbClr val="0070C0"/>
                </a:solidFill>
              </a:rPr>
              <a:t>методикой проведения</a:t>
            </a:r>
            <a:r>
              <a:rPr lang="ru-RU" dirty="0"/>
              <a:t>: Перед началом процедуры следует разогреть организм </a:t>
            </a:r>
            <a:r>
              <a:rPr lang="ru-RU" i="1" dirty="0"/>
              <a:t>гимнастикой</a:t>
            </a:r>
            <a:r>
              <a:rPr lang="ru-RU" dirty="0"/>
              <a:t> или принять </a:t>
            </a:r>
            <a:r>
              <a:rPr lang="ru-RU" i="1" dirty="0"/>
              <a:t>контрастный душ</a:t>
            </a:r>
            <a:r>
              <a:rPr lang="ru-RU" dirty="0"/>
              <a:t>. Начинать массаж сверху. Размять бедра, затем икры и ахиллово сухожилие. Промассировать внутреннюю и внешнюю стороны стопы. Перейти к обработке подошвы</a:t>
            </a:r>
            <a:r>
              <a:rPr lang="ru-RU" dirty="0" smtClean="0"/>
              <a:t>.                     </a:t>
            </a:r>
            <a:r>
              <a:rPr lang="ru-RU" i="1" dirty="0" smtClean="0"/>
              <a:t>Продолжительность </a:t>
            </a:r>
            <a:r>
              <a:rPr lang="ru-RU" i="1" dirty="0"/>
              <a:t>массажа – около четверти часа.</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7129" y="3235761"/>
            <a:ext cx="6179207" cy="35420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444566"/>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189</TotalTime>
  <Words>410</Words>
  <Application>Microsoft Office PowerPoint</Application>
  <PresentationFormat>Экран (4:3)</PresentationFormat>
  <Paragraphs>107</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Constantia</vt:lpstr>
      <vt:lpstr>Georgia</vt:lpstr>
      <vt:lpstr>Monotype Corsiva</vt:lpstr>
      <vt:lpstr>Trebuchet MS</vt:lpstr>
      <vt:lpstr>Воздушный поток</vt:lpstr>
      <vt:lpstr>Рекомендации для родителей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Екатерина Миниахметова</dc:creator>
  <cp:lastModifiedBy>Agent 007</cp:lastModifiedBy>
  <cp:revision>92</cp:revision>
  <dcterms:created xsi:type="dcterms:W3CDTF">2022-03-13T06:19:29Z</dcterms:created>
  <dcterms:modified xsi:type="dcterms:W3CDTF">2022-08-23T09:11:41Z</dcterms:modified>
</cp:coreProperties>
</file>