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DEDB-393F-4E0E-B823-06F08CF8F641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3ACF-633D-47C1-87B3-AD6DC8D45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702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DEDB-393F-4E0E-B823-06F08CF8F641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3ACF-633D-47C1-87B3-AD6DC8D45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64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DEDB-393F-4E0E-B823-06F08CF8F641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3ACF-633D-47C1-87B3-AD6DC8D45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50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DEDB-393F-4E0E-B823-06F08CF8F641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3ACF-633D-47C1-87B3-AD6DC8D45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219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DEDB-393F-4E0E-B823-06F08CF8F641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3ACF-633D-47C1-87B3-AD6DC8D45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68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DEDB-393F-4E0E-B823-06F08CF8F641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3ACF-633D-47C1-87B3-AD6DC8D45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915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DEDB-393F-4E0E-B823-06F08CF8F641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3ACF-633D-47C1-87B3-AD6DC8D45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98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DEDB-393F-4E0E-B823-06F08CF8F641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3ACF-633D-47C1-87B3-AD6DC8D45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5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DEDB-393F-4E0E-B823-06F08CF8F641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3ACF-633D-47C1-87B3-AD6DC8D45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1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DEDB-393F-4E0E-B823-06F08CF8F641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3ACF-633D-47C1-87B3-AD6DC8D45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08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DEDB-393F-4E0E-B823-06F08CF8F641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33ACF-633D-47C1-87B3-AD6DC8D45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31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4DEDB-393F-4E0E-B823-06F08CF8F641}" type="datetimeFigureOut">
              <a:rPr lang="ru-RU" smtClean="0"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33ACF-633D-47C1-87B3-AD6DC8D453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58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ЗВУК Ш, БУКВА Ш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27" y="1825625"/>
            <a:ext cx="604754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97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Сегодня все ликуют в руках у детворы, от радости танцуют воз душные…..</a:t>
            </a:r>
          </a:p>
          <a:p>
            <a:r>
              <a:rPr lang="ru-RU" dirty="0" smtClean="0"/>
              <a:t>Если мы растем на ели мы на месте, мы при деле. А на лбах у ребятишек никому не нужно….</a:t>
            </a:r>
          </a:p>
          <a:p>
            <a:r>
              <a:rPr lang="ru-RU" dirty="0" smtClean="0"/>
              <a:t>Сижу верхом, не ведаю на ком.</a:t>
            </a:r>
          </a:p>
          <a:p>
            <a:r>
              <a:rPr lang="ru-RU" dirty="0" smtClean="0"/>
              <a:t>Растет на суше голова из плюша.</a:t>
            </a:r>
          </a:p>
          <a:p>
            <a:r>
              <a:rPr lang="ru-RU" dirty="0" smtClean="0"/>
              <a:t>Белые горошки на зеленой ножке.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4196" y="21908"/>
            <a:ext cx="1279208" cy="21954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760" y="4652645"/>
            <a:ext cx="2179320" cy="2179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5605" y="2600768"/>
            <a:ext cx="1596390" cy="15963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929" y="4537933"/>
            <a:ext cx="1644015" cy="18577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3393" y="3459273"/>
            <a:ext cx="1887446" cy="18874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100" y="5196138"/>
            <a:ext cx="2247900" cy="1498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617" y="3122509"/>
            <a:ext cx="1795463" cy="200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90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в этих словах находится звук Ш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" y="2597563"/>
            <a:ext cx="1646063" cy="18594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2961" y="2597563"/>
            <a:ext cx="2182557" cy="21825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997" y="2551838"/>
            <a:ext cx="2274005" cy="22740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481" y="2743878"/>
            <a:ext cx="1889924" cy="18899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9884" y="2597562"/>
            <a:ext cx="1985896" cy="221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79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в этих словах находится звук Ш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4320" y="2699728"/>
            <a:ext cx="2479991" cy="24894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4332" y="2699728"/>
            <a:ext cx="1581967" cy="2724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7505" y="2198780"/>
            <a:ext cx="2096334" cy="37268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133" y="2198780"/>
            <a:ext cx="3905667" cy="345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84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в этих словах находится звук Ш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81664"/>
            <a:ext cx="3974451" cy="33319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8177" y="2761121"/>
            <a:ext cx="3255645" cy="22415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0092" y="2472642"/>
            <a:ext cx="3831908" cy="254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37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Четвертый лишний, почему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28" y="2934413"/>
            <a:ext cx="1646063" cy="18594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192" y="2001642"/>
            <a:ext cx="2097206" cy="37249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757612"/>
            <a:ext cx="1987468" cy="22130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070" y="2611297"/>
            <a:ext cx="2182557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00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0"/>
            <a:ext cx="76200" cy="36512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1" y="310294"/>
            <a:ext cx="8148152" cy="586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28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Прочитай слоги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               </a:t>
            </a:r>
            <a:r>
              <a:rPr lang="ru-RU" sz="8000" dirty="0" smtClean="0">
                <a:solidFill>
                  <a:srgbClr val="FF0000"/>
                </a:solidFill>
              </a:rPr>
              <a:t>А    </a:t>
            </a:r>
            <a:r>
              <a:rPr lang="ru-RU" sz="8000" dirty="0" err="1" smtClean="0">
                <a:solidFill>
                  <a:srgbClr val="FF0000"/>
                </a:solidFill>
              </a:rPr>
              <a:t>А</a:t>
            </a:r>
            <a:r>
              <a:rPr lang="ru-RU" sz="8000" dirty="0" smtClean="0"/>
              <a:t>                     </a:t>
            </a:r>
          </a:p>
          <a:p>
            <a:r>
              <a:rPr lang="ru-RU" sz="8000" dirty="0"/>
              <a:t> </a:t>
            </a:r>
            <a:r>
              <a:rPr lang="ru-RU" sz="8000" dirty="0" smtClean="0"/>
              <a:t>    </a:t>
            </a:r>
            <a:r>
              <a:rPr lang="ru-RU" sz="8000" dirty="0" smtClean="0">
                <a:solidFill>
                  <a:schemeClr val="accent1"/>
                </a:solidFill>
              </a:rPr>
              <a:t>Ш</a:t>
            </a:r>
            <a:r>
              <a:rPr lang="ru-RU" sz="8000" dirty="0" smtClean="0"/>
              <a:t>      </a:t>
            </a:r>
            <a:r>
              <a:rPr lang="ru-RU" sz="8000" dirty="0" smtClean="0">
                <a:solidFill>
                  <a:srgbClr val="FF0000"/>
                </a:solidFill>
              </a:rPr>
              <a:t>О    </a:t>
            </a:r>
            <a:r>
              <a:rPr lang="ru-RU" sz="8000" dirty="0" err="1" smtClean="0">
                <a:solidFill>
                  <a:srgbClr val="FF0000"/>
                </a:solidFill>
              </a:rPr>
              <a:t>О</a:t>
            </a:r>
            <a:r>
              <a:rPr lang="ru-RU" sz="8000" dirty="0" smtClean="0"/>
              <a:t>              </a:t>
            </a:r>
            <a:r>
              <a:rPr lang="ru-RU" sz="8000" dirty="0" smtClean="0">
                <a:solidFill>
                  <a:schemeClr val="accent1"/>
                </a:solidFill>
              </a:rPr>
              <a:t>Ш</a:t>
            </a:r>
          </a:p>
          <a:p>
            <a:r>
              <a:rPr lang="ru-RU" sz="8000" dirty="0"/>
              <a:t> </a:t>
            </a:r>
            <a:r>
              <a:rPr lang="ru-RU" sz="8000" dirty="0" smtClean="0"/>
              <a:t>              </a:t>
            </a:r>
            <a:r>
              <a:rPr lang="ru-RU" sz="8000" dirty="0" smtClean="0">
                <a:solidFill>
                  <a:srgbClr val="FF0000"/>
                </a:solidFill>
              </a:rPr>
              <a:t>У     </a:t>
            </a:r>
            <a:r>
              <a:rPr lang="ru-RU" sz="8000" dirty="0" err="1" smtClean="0">
                <a:solidFill>
                  <a:srgbClr val="FF0000"/>
                </a:solidFill>
              </a:rPr>
              <a:t>У</a:t>
            </a:r>
            <a:endParaRPr lang="ru-RU" sz="8000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489158" y="2502568"/>
            <a:ext cx="1130968" cy="818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489158" y="3585411"/>
            <a:ext cx="1130968" cy="24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489158" y="3874168"/>
            <a:ext cx="1130968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146758" y="2502568"/>
            <a:ext cx="2887579" cy="1082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459579" y="3609474"/>
            <a:ext cx="25747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146758" y="3874168"/>
            <a:ext cx="2695074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55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ПРОЧИТАЙ СЛОВА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8800" dirty="0" smtClean="0">
                <a:solidFill>
                  <a:schemeClr val="accent1"/>
                </a:solidFill>
              </a:rPr>
              <a:t>Ш</a:t>
            </a:r>
            <a:r>
              <a:rPr lang="ru-RU" sz="8800" dirty="0" smtClean="0">
                <a:solidFill>
                  <a:srgbClr val="FF0000"/>
                </a:solidFill>
              </a:rPr>
              <a:t>У</a:t>
            </a:r>
            <a:r>
              <a:rPr lang="ru-RU" sz="8800" dirty="0" smtClean="0">
                <a:solidFill>
                  <a:schemeClr val="accent1"/>
                </a:solidFill>
              </a:rPr>
              <a:t>М</a:t>
            </a:r>
          </a:p>
          <a:p>
            <a:endParaRPr lang="ru-RU" sz="8800" dirty="0" smtClean="0"/>
          </a:p>
          <a:p>
            <a:r>
              <a:rPr lang="ru-RU" sz="8800" dirty="0" smtClean="0">
                <a:solidFill>
                  <a:schemeClr val="accent1"/>
                </a:solidFill>
              </a:rPr>
              <a:t>Ш</a:t>
            </a:r>
            <a:r>
              <a:rPr lang="ru-RU" sz="8800" dirty="0" smtClean="0">
                <a:solidFill>
                  <a:srgbClr val="FF0000"/>
                </a:solidFill>
              </a:rPr>
              <a:t>А</a:t>
            </a:r>
            <a:r>
              <a:rPr lang="ru-RU" sz="8800" dirty="0" smtClean="0">
                <a:solidFill>
                  <a:schemeClr val="accent1"/>
                </a:solidFill>
              </a:rPr>
              <a:t>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0848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ПРОЧИТАЙ СЛОВА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800" dirty="0" smtClean="0">
                <a:solidFill>
                  <a:schemeClr val="accent1"/>
                </a:solidFill>
              </a:rPr>
              <a:t>С</a:t>
            </a:r>
            <a:r>
              <a:rPr lang="ru-RU" sz="8800" dirty="0" smtClean="0">
                <a:solidFill>
                  <a:srgbClr val="FF0000"/>
                </a:solidFill>
              </a:rPr>
              <a:t>А-</a:t>
            </a:r>
            <a:r>
              <a:rPr lang="ru-RU" sz="8800" dirty="0" smtClean="0">
                <a:solidFill>
                  <a:schemeClr val="accent1"/>
                </a:solidFill>
              </a:rPr>
              <a:t>Ш</a:t>
            </a:r>
            <a:r>
              <a:rPr lang="ru-RU" sz="8800" dirty="0" smtClean="0">
                <a:solidFill>
                  <a:srgbClr val="FF0000"/>
                </a:solidFill>
              </a:rPr>
              <a:t>А</a:t>
            </a:r>
          </a:p>
          <a:p>
            <a:endParaRPr lang="ru-RU" sz="8800" dirty="0" smtClean="0">
              <a:solidFill>
                <a:srgbClr val="FF0000"/>
              </a:solidFill>
            </a:endParaRPr>
          </a:p>
          <a:p>
            <a:r>
              <a:rPr lang="ru-RU" sz="8800" dirty="0" smtClean="0">
                <a:solidFill>
                  <a:schemeClr val="accent1"/>
                </a:solidFill>
              </a:rPr>
              <a:t>М</a:t>
            </a:r>
            <a:r>
              <a:rPr lang="ru-RU" sz="8800" dirty="0" smtClean="0">
                <a:solidFill>
                  <a:srgbClr val="FF0000"/>
                </a:solidFill>
              </a:rPr>
              <a:t>А-</a:t>
            </a:r>
            <a:r>
              <a:rPr lang="ru-RU" sz="8800" dirty="0" smtClean="0">
                <a:solidFill>
                  <a:schemeClr val="accent1"/>
                </a:solidFill>
              </a:rPr>
              <a:t>Ш</a:t>
            </a:r>
            <a:r>
              <a:rPr lang="ru-RU" sz="8800" dirty="0" smtClean="0">
                <a:solidFill>
                  <a:srgbClr val="FF0000"/>
                </a:solidFill>
              </a:rPr>
              <a:t>А</a:t>
            </a:r>
          </a:p>
          <a:p>
            <a:endParaRPr lang="ru-RU" sz="8800" dirty="0" smtClean="0"/>
          </a:p>
        </p:txBody>
      </p:sp>
    </p:spTree>
    <p:extLst>
      <p:ext uri="{BB962C8B-B14F-4D97-AF65-F5344CB8AC3E}">
        <p14:creationId xmlns:p14="http://schemas.microsoft.com/office/powerpoint/2010/main" val="3853235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ПРОЧИТАЙ СЛОВА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800" dirty="0" smtClean="0">
                <a:solidFill>
                  <a:schemeClr val="accent1"/>
                </a:solidFill>
              </a:rPr>
              <a:t>Ш</a:t>
            </a:r>
            <a:r>
              <a:rPr lang="ru-RU" sz="8800" dirty="0" smtClean="0">
                <a:solidFill>
                  <a:srgbClr val="FF0000"/>
                </a:solidFill>
              </a:rPr>
              <a:t>О</a:t>
            </a:r>
            <a:r>
              <a:rPr lang="ru-RU" sz="8800" dirty="0" smtClean="0">
                <a:solidFill>
                  <a:schemeClr val="accent1"/>
                </a:solidFill>
              </a:rPr>
              <a:t>-Р</a:t>
            </a:r>
            <a:r>
              <a:rPr lang="ru-RU" sz="8800" dirty="0" smtClean="0">
                <a:solidFill>
                  <a:srgbClr val="FF0000"/>
                </a:solidFill>
              </a:rPr>
              <a:t>О</a:t>
            </a:r>
            <a:r>
              <a:rPr lang="ru-RU" sz="8800" dirty="0" smtClean="0">
                <a:solidFill>
                  <a:schemeClr val="accent1"/>
                </a:solidFill>
              </a:rPr>
              <a:t>Х</a:t>
            </a:r>
          </a:p>
          <a:p>
            <a:endParaRPr lang="ru-RU" sz="8800" dirty="0" smtClean="0">
              <a:solidFill>
                <a:schemeClr val="accent1"/>
              </a:solidFill>
            </a:endParaRPr>
          </a:p>
          <a:p>
            <a:r>
              <a:rPr lang="ru-RU" sz="8800" dirty="0" smtClean="0">
                <a:solidFill>
                  <a:schemeClr val="accent1"/>
                </a:solidFill>
              </a:rPr>
              <a:t>Х</a:t>
            </a:r>
            <a:r>
              <a:rPr lang="ru-RU" sz="8800" dirty="0" smtClean="0">
                <a:solidFill>
                  <a:srgbClr val="FF0000"/>
                </a:solidFill>
              </a:rPr>
              <a:t>О</a:t>
            </a:r>
            <a:r>
              <a:rPr lang="ru-RU" sz="8800" dirty="0" smtClean="0">
                <a:solidFill>
                  <a:schemeClr val="accent1"/>
                </a:solidFill>
              </a:rPr>
              <a:t>-Р</a:t>
            </a:r>
            <a:r>
              <a:rPr lang="ru-RU" sz="8800" dirty="0" smtClean="0">
                <a:solidFill>
                  <a:srgbClr val="FF0000"/>
                </a:solidFill>
              </a:rPr>
              <a:t>О</a:t>
            </a:r>
            <a:r>
              <a:rPr lang="ru-RU" sz="8800" dirty="0" smtClean="0">
                <a:solidFill>
                  <a:schemeClr val="accent1"/>
                </a:solidFill>
              </a:rPr>
              <a:t>Ш</a:t>
            </a:r>
            <a:endParaRPr lang="ru-RU" sz="8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42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Продолжи цепочку слов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ru-RU" sz="4000" dirty="0" smtClean="0"/>
              <a:t>ДОМ                МОХ                  ХОР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06115"/>
            <a:ext cx="4442460" cy="33318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0461" y="3470911"/>
            <a:ext cx="3623298" cy="24145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4205" y="3470911"/>
            <a:ext cx="4379595" cy="24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70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ПРОЧИТАЙ СЛОВОСОЧЕТАНИЯ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solidFill>
                  <a:schemeClr val="accent1"/>
                </a:solidFill>
              </a:rPr>
              <a:t>М</a:t>
            </a:r>
            <a:r>
              <a:rPr lang="ru-RU" sz="8000" dirty="0" smtClean="0">
                <a:solidFill>
                  <a:srgbClr val="FF0000"/>
                </a:solidFill>
              </a:rPr>
              <a:t>А</a:t>
            </a:r>
            <a:r>
              <a:rPr lang="ru-RU" sz="8000" dirty="0" smtClean="0">
                <a:solidFill>
                  <a:schemeClr val="accent1"/>
                </a:solidFill>
              </a:rPr>
              <a:t>-Ш</a:t>
            </a:r>
            <a:r>
              <a:rPr lang="ru-RU" sz="8000" dirty="0" smtClean="0">
                <a:solidFill>
                  <a:srgbClr val="FF0000"/>
                </a:solidFill>
              </a:rPr>
              <a:t>А</a:t>
            </a:r>
            <a:r>
              <a:rPr lang="ru-RU" sz="8000" dirty="0" smtClean="0">
                <a:solidFill>
                  <a:schemeClr val="accent1"/>
                </a:solidFill>
              </a:rPr>
              <a:t>      Х</a:t>
            </a:r>
            <a:r>
              <a:rPr lang="ru-RU" sz="8000" dirty="0" smtClean="0">
                <a:solidFill>
                  <a:srgbClr val="FF0000"/>
                </a:solidFill>
              </a:rPr>
              <a:t>О</a:t>
            </a:r>
            <a:r>
              <a:rPr lang="ru-RU" sz="8000" dirty="0" smtClean="0">
                <a:solidFill>
                  <a:schemeClr val="accent1"/>
                </a:solidFill>
              </a:rPr>
              <a:t>-Р</a:t>
            </a:r>
            <a:r>
              <a:rPr lang="ru-RU" sz="8000" dirty="0" smtClean="0">
                <a:solidFill>
                  <a:srgbClr val="FF0000"/>
                </a:solidFill>
              </a:rPr>
              <a:t>О</a:t>
            </a:r>
            <a:r>
              <a:rPr lang="ru-RU" sz="8000" dirty="0" smtClean="0">
                <a:solidFill>
                  <a:schemeClr val="accent1"/>
                </a:solidFill>
              </a:rPr>
              <a:t>-Ш</a:t>
            </a:r>
            <a:r>
              <a:rPr lang="ru-RU" sz="8000" dirty="0" smtClean="0">
                <a:solidFill>
                  <a:srgbClr val="FF0000"/>
                </a:solidFill>
              </a:rPr>
              <a:t>А</a:t>
            </a:r>
          </a:p>
          <a:p>
            <a:endParaRPr lang="ru-RU" sz="8000" dirty="0">
              <a:solidFill>
                <a:schemeClr val="accent1"/>
              </a:solidFill>
            </a:endParaRPr>
          </a:p>
          <a:p>
            <a:r>
              <a:rPr lang="ru-RU" sz="8000" dirty="0" smtClean="0">
                <a:solidFill>
                  <a:schemeClr val="accent1"/>
                </a:solidFill>
              </a:rPr>
              <a:t>С</a:t>
            </a:r>
            <a:r>
              <a:rPr lang="ru-RU" sz="8000" dirty="0" smtClean="0">
                <a:solidFill>
                  <a:srgbClr val="FF0000"/>
                </a:solidFill>
              </a:rPr>
              <a:t>А</a:t>
            </a:r>
            <a:r>
              <a:rPr lang="ru-RU" sz="8000" dirty="0" smtClean="0">
                <a:solidFill>
                  <a:schemeClr val="accent1"/>
                </a:solidFill>
              </a:rPr>
              <a:t>-Ш</a:t>
            </a:r>
            <a:r>
              <a:rPr lang="ru-RU" sz="8000" dirty="0" smtClean="0">
                <a:solidFill>
                  <a:srgbClr val="FF0000"/>
                </a:solidFill>
              </a:rPr>
              <a:t>А</a:t>
            </a:r>
            <a:r>
              <a:rPr lang="ru-RU" sz="8000" dirty="0" smtClean="0">
                <a:solidFill>
                  <a:schemeClr val="accent1"/>
                </a:solidFill>
              </a:rPr>
              <a:t>        Х</a:t>
            </a:r>
            <a:r>
              <a:rPr lang="ru-RU" sz="8000" dirty="0" smtClean="0">
                <a:solidFill>
                  <a:srgbClr val="FF0000"/>
                </a:solidFill>
              </a:rPr>
              <a:t>О</a:t>
            </a:r>
            <a:r>
              <a:rPr lang="ru-RU" sz="8000" dirty="0" smtClean="0">
                <a:solidFill>
                  <a:schemeClr val="accent1"/>
                </a:solidFill>
              </a:rPr>
              <a:t>-Р</a:t>
            </a:r>
            <a:r>
              <a:rPr lang="ru-RU" sz="8000" dirty="0" smtClean="0">
                <a:solidFill>
                  <a:srgbClr val="FF0000"/>
                </a:solidFill>
              </a:rPr>
              <a:t>О</a:t>
            </a:r>
            <a:r>
              <a:rPr lang="ru-RU" sz="8000" dirty="0" smtClean="0">
                <a:solidFill>
                  <a:schemeClr val="accent1"/>
                </a:solidFill>
              </a:rPr>
              <a:t>Ш</a:t>
            </a:r>
            <a:endParaRPr lang="ru-RU" sz="8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578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777240" y="297180"/>
            <a:ext cx="60960" cy="6794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3140" y="297974"/>
            <a:ext cx="8663940" cy="649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70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Послушай скороговорку, какой звук в ней больше всего слышится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5840" y="1690688"/>
            <a:ext cx="8801100" cy="515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92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ШШШШШШШШШШШШШШШШШШШ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311434"/>
            <a:ext cx="9715500" cy="550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1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Звук Ш всегда твердый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240" y="1361166"/>
            <a:ext cx="6743700" cy="525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77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Накачаем колесо произнесем звук Ш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1560" y="1373644"/>
            <a:ext cx="10302240" cy="536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30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Договори последний звук в слове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КАРАНДА</a:t>
            </a:r>
          </a:p>
          <a:p>
            <a:r>
              <a:rPr lang="ru-RU" sz="5400" dirty="0" smtClean="0"/>
              <a:t>МАЛЫ</a:t>
            </a:r>
          </a:p>
          <a:p>
            <a:r>
              <a:rPr lang="ru-RU" sz="5400" dirty="0" smtClean="0"/>
              <a:t>ЛАНДЫ</a:t>
            </a:r>
          </a:p>
          <a:p>
            <a:r>
              <a:rPr lang="ru-RU" sz="5400" dirty="0" smtClean="0"/>
              <a:t>КАМЫ</a:t>
            </a:r>
          </a:p>
          <a:p>
            <a:r>
              <a:rPr lang="ru-RU" dirty="0" smtClean="0"/>
              <a:t>Придумай свои слова, где звук ш в конце слова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907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Вспомни слова, начинающиеся на слоги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ША</a:t>
            </a:r>
          </a:p>
          <a:p>
            <a:r>
              <a:rPr lang="ru-RU" sz="5400" dirty="0" smtClean="0"/>
              <a:t>ШИ</a:t>
            </a:r>
          </a:p>
          <a:p>
            <a:r>
              <a:rPr lang="ru-RU" sz="5400" dirty="0" smtClean="0"/>
              <a:t>ШУ</a:t>
            </a:r>
          </a:p>
          <a:p>
            <a:r>
              <a:rPr lang="ru-RU" sz="5400" dirty="0" smtClean="0"/>
              <a:t>ШО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352" y="4397374"/>
            <a:ext cx="2035175" cy="2035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269" y="3022736"/>
            <a:ext cx="2227898" cy="15913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8746" y="4156074"/>
            <a:ext cx="2276475" cy="22764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9968" y="1495971"/>
            <a:ext cx="2082301" cy="20823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651" y="1570039"/>
            <a:ext cx="3012349" cy="200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19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Закончи слово слогом ША или ШИ, что меняется в разных вариантах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Ка</a:t>
            </a:r>
          </a:p>
          <a:p>
            <a:r>
              <a:rPr lang="ru-RU" sz="5400" dirty="0" err="1" smtClean="0"/>
              <a:t>Кры</a:t>
            </a:r>
            <a:endParaRPr lang="ru-RU" sz="5400" dirty="0" smtClean="0"/>
          </a:p>
          <a:p>
            <a:r>
              <a:rPr lang="ru-RU" sz="5400" dirty="0" err="1" smtClean="0"/>
              <a:t>Гру</a:t>
            </a:r>
            <a:endParaRPr lang="ru-RU" sz="5400" dirty="0" smtClean="0"/>
          </a:p>
          <a:p>
            <a:r>
              <a:rPr lang="ru-RU" sz="5400" dirty="0" err="1" smtClean="0"/>
              <a:t>Ча</a:t>
            </a:r>
            <a:endParaRPr lang="ru-RU" sz="5400" dirty="0" smtClean="0"/>
          </a:p>
          <a:p>
            <a:r>
              <a:rPr lang="ru-RU" sz="5400" dirty="0" err="1" smtClean="0"/>
              <a:t>Афи</a:t>
            </a:r>
            <a:endParaRPr lang="ru-RU" sz="5400" dirty="0" smtClean="0"/>
          </a:p>
          <a:p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3465625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191</Words>
  <Application>Microsoft Office PowerPoint</Application>
  <PresentationFormat>Широкоэкранный</PresentationFormat>
  <Paragraphs>54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ЗВУК Ш, БУКВА Ш</vt:lpstr>
      <vt:lpstr>Продолжи цепочку слов</vt:lpstr>
      <vt:lpstr>Послушай скороговорку, какой звук в ней больше всего слышится</vt:lpstr>
      <vt:lpstr>ШШШШШШШШШШШШШШШШШШШ</vt:lpstr>
      <vt:lpstr>Звук Ш всегда твердый</vt:lpstr>
      <vt:lpstr>Накачаем колесо произнесем звук Ш</vt:lpstr>
      <vt:lpstr>Договори последний звук в слове</vt:lpstr>
      <vt:lpstr>Вспомни слова, начинающиеся на слоги </vt:lpstr>
      <vt:lpstr>Закончи слово слогом ША или ШИ, что меняется в разных вариантах</vt:lpstr>
      <vt:lpstr>ЗАГАДКИ</vt:lpstr>
      <vt:lpstr>Где в этих словах находится звук Ш</vt:lpstr>
      <vt:lpstr>Где в этих словах находится звук Ш</vt:lpstr>
      <vt:lpstr>Где в этих словах находится звук Ш</vt:lpstr>
      <vt:lpstr>Четвертый лишний, почему</vt:lpstr>
      <vt:lpstr>Презентация PowerPoint</vt:lpstr>
      <vt:lpstr>Прочитай слоги</vt:lpstr>
      <vt:lpstr>ПРОЧИТАЙ СЛОВА</vt:lpstr>
      <vt:lpstr>ПРОЧИТАЙ СЛОВА</vt:lpstr>
      <vt:lpstr>ПРОЧИТАЙ СЛОВА</vt:lpstr>
      <vt:lpstr>ПРОЧИТАЙ СЛОВОСОЧЕТАНИЯ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Продолжи цепочку слов</dc:title>
  <dc:creator>RePack by Diakov</dc:creator>
  <cp:lastModifiedBy>Agent 007</cp:lastModifiedBy>
  <cp:revision>7</cp:revision>
  <dcterms:created xsi:type="dcterms:W3CDTF">2021-11-21T12:56:13Z</dcterms:created>
  <dcterms:modified xsi:type="dcterms:W3CDTF">2022-01-11T19:48:04Z</dcterms:modified>
</cp:coreProperties>
</file>