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6" r:id="rId17"/>
    <p:sldId id="278" r:id="rId18"/>
    <p:sldId id="279" r:id="rId19"/>
    <p:sldId id="280" r:id="rId20"/>
    <p:sldId id="283" r:id="rId21"/>
    <p:sldId id="285" r:id="rId2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0" d="100"/>
          <a:sy n="80" d="100"/>
        </p:scale>
        <p:origin x="153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8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23800" y="380880"/>
            <a:ext cx="8095680" cy="5855760"/>
          </a:xfrm>
          <a:prstGeom prst="rect">
            <a:avLst/>
          </a:prstGeom>
          <a:ln>
            <a:noFill/>
          </a:ln>
        </p:spPr>
      </p:pic>
      <p:pic>
        <p:nvPicPr>
          <p:cNvPr id="79" name="Picture 2"/>
          <p:cNvPicPr/>
          <p:nvPr/>
        </p:nvPicPr>
        <p:blipFill>
          <a:blip r:embed="rId3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80" name="Picture 3"/>
          <p:cNvPicPr/>
          <p:nvPr/>
        </p:nvPicPr>
        <p:blipFill>
          <a:blip r:embed="rId3" cstate="print"/>
          <a:stretch/>
        </p:blipFill>
        <p:spPr>
          <a:xfrm>
            <a:off x="0" y="36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1028" name="Picture 4" descr="C:\Users\Админ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"/>
            <a:ext cx="9144000" cy="68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CustomShape 3"/>
          <p:cNvSpPr/>
          <p:nvPr/>
        </p:nvSpPr>
        <p:spPr>
          <a:xfrm>
            <a:off x="2774160" y="1368000"/>
            <a:ext cx="5649480" cy="4509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i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«Экологическая </a:t>
            </a:r>
            <a:r>
              <a:rPr lang="ru-RU" sz="32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Развивающая предметно – пространственная среда во 2 </a:t>
            </a:r>
            <a:r>
              <a:rPr lang="ru-RU" sz="3200" b="1" i="1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мл.гр</a:t>
            </a:r>
            <a:r>
              <a:rPr lang="ru-RU" sz="32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.»</a:t>
            </a:r>
          </a:p>
          <a:p>
            <a:pPr>
              <a:lnSpc>
                <a:spcPct val="100000"/>
              </a:lnSpc>
            </a:pPr>
            <a:endParaRPr lang="ru-RU" sz="3200" b="1" i="1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 smtClean="0">
              <a:latin typeface="Arial"/>
            </a:endParaRPr>
          </a:p>
          <a:p>
            <a:pPr algn="r"/>
            <a:r>
              <a:rPr lang="ru-RU" sz="1400" spc="-1" dirty="0"/>
              <a:t>Выполнила </a:t>
            </a:r>
            <a:r>
              <a:rPr lang="ru-RU" sz="1400" spc="-1" dirty="0" smtClean="0"/>
              <a:t>воспитатель</a:t>
            </a:r>
            <a:endParaRPr lang="ru-RU" sz="1400" spc="-1" dirty="0"/>
          </a:p>
          <a:p>
            <a:pPr algn="r">
              <a:lnSpc>
                <a:spcPct val="100000"/>
              </a:lnSpc>
            </a:pPr>
            <a:r>
              <a:rPr lang="ru-RU" sz="1400" b="0" strike="noStrike" spc="-1" dirty="0" err="1" smtClean="0">
                <a:latin typeface="Arial"/>
              </a:rPr>
              <a:t>Суртаева</a:t>
            </a:r>
            <a:r>
              <a:rPr lang="ru-RU" sz="1400" b="0" strike="noStrike" spc="-1" dirty="0" smtClean="0">
                <a:latin typeface="Arial"/>
              </a:rPr>
              <a:t> Т.В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7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9218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"/>
            <a:ext cx="9125640" cy="68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CustomShape 3"/>
          <p:cNvSpPr/>
          <p:nvPr/>
        </p:nvSpPr>
        <p:spPr>
          <a:xfrm>
            <a:off x="3132000" y="476640"/>
            <a:ext cx="5112360" cy="530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Растения уголка природы в младшей группе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уголок природы младших групп помещают растения, имеющие: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-четко выраженные основные части (стебель, листья) и ярко, обильно и долго цветущие: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Обыкновенная (или зональная) герань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Фуксия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Вечноцветущая бегония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Бальзамин («огонек»)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Азалия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Китайский розан</a:t>
            </a:r>
            <a:endParaRPr lang="ru-RU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растения с пестроокрашенными листьями –колеус.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lang="ru-RU" sz="1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Из предложенных воспитатель подбирает 3-4 вида растений. Малыши должны научиться узнавать и называть 2-3 растения, их основные части (лист, стебель, цветок)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-13240"/>
            <a:ext cx="9252520" cy="696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3"/>
          <p:cNvSpPr/>
          <p:nvPr/>
        </p:nvSpPr>
        <p:spPr>
          <a:xfrm>
            <a:off x="2339640" y="404640"/>
            <a:ext cx="6408824" cy="52566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Временные обитатели уголка природы- это объекты, которые вносятся для наблюдений на непродолжительный отрезок времени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4390200" y="1427760"/>
            <a:ext cx="3900960" cy="914040"/>
          </a:xfrm>
          <a:custGeom>
            <a:avLst/>
            <a:gdLst/>
            <a:ahLst/>
            <a:cxnLst/>
            <a:rect l="l" t="t" r="r" b="b"/>
            <a:pathLst>
              <a:path w="914400" h="3901440">
                <a:moveTo>
                  <a:pt x="914400" y="650253"/>
                </a:moveTo>
                <a:lnTo>
                  <a:pt x="914400" y="3251187"/>
                </a:lnTo>
                <a:cubicBezTo>
                  <a:pt x="914400" y="3610313"/>
                  <a:pt x="898408" y="3901440"/>
                  <a:pt x="878681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878681" y="0"/>
                </a:lnTo>
                <a:cubicBezTo>
                  <a:pt x="898408" y="0"/>
                  <a:pt x="914400" y="291127"/>
                  <a:pt x="914400" y="650253"/>
                </a:cubicBezTo>
                <a:close/>
              </a:path>
            </a:pathLst>
          </a:custGeom>
          <a:solidFill>
            <a:srgbClr val="D0D8E7"/>
          </a:solidFill>
          <a:ln w="25560">
            <a:solidFill>
              <a:srgbClr val="D0D8E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9680" tIns="69480" rIns="94320" bIns="69480" anchor="ctr"/>
          <a:lstStyle/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Ящики с посадками(лук, овес,бобы и т.д.)</a:t>
            </a:r>
            <a:endParaRPr lang="ru-RU" sz="1300" b="0" strike="noStrike" spc="-1">
              <a:latin typeface="Arial"/>
            </a:endParaRP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Ветки деревьев и кустов в вазах</a:t>
            </a:r>
            <a:endParaRPr lang="ru-RU" sz="1300" b="0" strike="noStrike" spc="-1">
              <a:latin typeface="Arial"/>
            </a:endParaRP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Экибаны, поделки детей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196"/>
              </a:spcAft>
            </a:pPr>
            <a:endParaRPr lang="ru-RU" sz="1300" b="0" strike="noStrike" spc="-1"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2219400" y="1412776"/>
            <a:ext cx="2194200" cy="936104"/>
          </a:xfrm>
          <a:custGeom>
            <a:avLst/>
            <a:gdLst/>
            <a:ahLst/>
            <a:cxnLst/>
            <a:rect l="l" t="t" r="r" b="b"/>
            <a:pathLst>
              <a:path w="2194560" h="747179">
                <a:moveTo>
                  <a:pt x="0" y="124532"/>
                </a:moveTo>
                <a:cubicBezTo>
                  <a:pt x="0" y="55755"/>
                  <a:pt x="55755" y="0"/>
                  <a:pt x="124532" y="0"/>
                </a:cubicBezTo>
                <a:lnTo>
                  <a:pt x="2070028" y="0"/>
                </a:lnTo>
                <a:cubicBezTo>
                  <a:pt x="2138805" y="0"/>
                  <a:pt x="2194560" y="55755"/>
                  <a:pt x="2194560" y="124532"/>
                </a:cubicBezTo>
                <a:lnTo>
                  <a:pt x="2194560" y="622647"/>
                </a:lnTo>
                <a:cubicBezTo>
                  <a:pt x="2194560" y="691424"/>
                  <a:pt x="2138805" y="747179"/>
                  <a:pt x="2070028" y="747179"/>
                </a:cubicBezTo>
                <a:lnTo>
                  <a:pt x="124532" y="747179"/>
                </a:lnTo>
                <a:cubicBezTo>
                  <a:pt x="55755" y="747179"/>
                  <a:pt x="0" y="691424"/>
                  <a:pt x="0" y="622647"/>
                </a:cubicBezTo>
                <a:lnTo>
                  <a:pt x="0" y="124532"/>
                </a:lnTo>
                <a:close/>
              </a:path>
            </a:pathLst>
          </a:cu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0840" tIns="93600" rIns="150840" bIns="93600" anchor="ctr"/>
          <a:lstStyle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lang="ru-RU" sz="3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ЗИМА</a:t>
            </a:r>
            <a:endParaRPr lang="ru-RU" sz="3000" b="0" strike="noStrike" spc="-1" dirty="0"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4390200" y="2399400"/>
            <a:ext cx="3900960" cy="914040"/>
          </a:xfrm>
          <a:custGeom>
            <a:avLst/>
            <a:gdLst/>
            <a:ahLst/>
            <a:cxnLst/>
            <a:rect l="l" t="t" r="r" b="b"/>
            <a:pathLst>
              <a:path w="914400" h="3901440">
                <a:moveTo>
                  <a:pt x="914400" y="650253"/>
                </a:moveTo>
                <a:lnTo>
                  <a:pt x="914400" y="3251187"/>
                </a:lnTo>
                <a:cubicBezTo>
                  <a:pt x="914400" y="3610313"/>
                  <a:pt x="898408" y="3901440"/>
                  <a:pt x="878681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878681" y="0"/>
                </a:lnTo>
                <a:cubicBezTo>
                  <a:pt x="898408" y="0"/>
                  <a:pt x="914400" y="291127"/>
                  <a:pt x="914400" y="650253"/>
                </a:cubicBezTo>
                <a:close/>
              </a:path>
            </a:pathLst>
          </a:custGeom>
          <a:solidFill>
            <a:srgbClr val="D0D8E7"/>
          </a:solidFill>
          <a:ln w="25560">
            <a:solidFill>
              <a:srgbClr val="D0D8E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9680" tIns="69480" rIns="94320" bIns="69480" anchor="ctr"/>
          <a:lstStyle/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Ветки деревьев и кустарников в вазах</a:t>
            </a:r>
            <a:endParaRPr lang="ru-RU" sz="1300" b="0" strike="noStrike" spc="-1">
              <a:latin typeface="Arial"/>
            </a:endParaRP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Ящики с рассадой</a:t>
            </a:r>
            <a:endParaRPr lang="ru-RU" sz="1300" b="0" strike="noStrike" spc="-1">
              <a:latin typeface="Arial"/>
            </a:endParaRP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Букеты разноцветущих растений(верба,цветы)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196"/>
              </a:spcAft>
            </a:pPr>
            <a:endParaRPr lang="ru-RU" sz="1300" b="0" strike="noStrike" spc="-1"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2195640" y="2420888"/>
            <a:ext cx="2194200" cy="864096"/>
          </a:xfrm>
          <a:custGeom>
            <a:avLst/>
            <a:gdLst/>
            <a:ahLst/>
            <a:cxnLst/>
            <a:rect l="l" t="t" r="r" b="b"/>
            <a:pathLst>
              <a:path w="2194560" h="571637">
                <a:moveTo>
                  <a:pt x="0" y="95275"/>
                </a:moveTo>
                <a:cubicBezTo>
                  <a:pt x="0" y="42656"/>
                  <a:pt x="42656" y="0"/>
                  <a:pt x="95275" y="0"/>
                </a:cubicBezTo>
                <a:lnTo>
                  <a:pt x="2099285" y="0"/>
                </a:lnTo>
                <a:cubicBezTo>
                  <a:pt x="2151904" y="0"/>
                  <a:pt x="2194560" y="42656"/>
                  <a:pt x="2194560" y="95275"/>
                </a:cubicBezTo>
                <a:lnTo>
                  <a:pt x="2194560" y="476362"/>
                </a:lnTo>
                <a:cubicBezTo>
                  <a:pt x="2194560" y="528981"/>
                  <a:pt x="2151904" y="571637"/>
                  <a:pt x="2099285" y="571637"/>
                </a:cubicBezTo>
                <a:lnTo>
                  <a:pt x="95275" y="571637"/>
                </a:lnTo>
                <a:cubicBezTo>
                  <a:pt x="42656" y="571637"/>
                  <a:pt x="0" y="528981"/>
                  <a:pt x="0" y="476362"/>
                </a:cubicBezTo>
                <a:lnTo>
                  <a:pt x="0" y="95275"/>
                </a:lnTo>
                <a:close/>
              </a:path>
            </a:pathLst>
          </a:cu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84960" rIns="142200" bIns="84960" anchor="ctr"/>
          <a:lstStyle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lang="ru-RU" sz="3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ВЕСНА</a:t>
            </a:r>
            <a:endParaRPr lang="ru-RU" sz="3000" b="0" strike="noStrike" spc="-1" dirty="0">
              <a:latin typeface="Arial"/>
            </a:endParaRPr>
          </a:p>
        </p:txBody>
      </p:sp>
      <p:sp>
        <p:nvSpPr>
          <p:cNvPr id="139" name="CustomShape 8"/>
          <p:cNvSpPr/>
          <p:nvPr/>
        </p:nvSpPr>
        <p:spPr>
          <a:xfrm>
            <a:off x="4390200" y="3370680"/>
            <a:ext cx="3900960" cy="914040"/>
          </a:xfrm>
          <a:custGeom>
            <a:avLst/>
            <a:gdLst/>
            <a:ahLst/>
            <a:cxnLst/>
            <a:rect l="l" t="t" r="r" b="b"/>
            <a:pathLst>
              <a:path w="914400" h="3901440">
                <a:moveTo>
                  <a:pt x="914400" y="650253"/>
                </a:moveTo>
                <a:lnTo>
                  <a:pt x="914400" y="3251187"/>
                </a:lnTo>
                <a:cubicBezTo>
                  <a:pt x="914400" y="3610313"/>
                  <a:pt x="898408" y="3901440"/>
                  <a:pt x="878681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878681" y="0"/>
                </a:lnTo>
                <a:cubicBezTo>
                  <a:pt x="898408" y="0"/>
                  <a:pt x="914400" y="291127"/>
                  <a:pt x="914400" y="650253"/>
                </a:cubicBezTo>
                <a:close/>
              </a:path>
            </a:pathLst>
          </a:custGeom>
          <a:solidFill>
            <a:srgbClr val="D0D8E7"/>
          </a:solidFill>
          <a:ln w="25560">
            <a:solidFill>
              <a:srgbClr val="D0D8E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9680" tIns="69480" rIns="94320" bIns="69480" anchor="ctr"/>
          <a:lstStyle/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Букеты цветов (садовых, полевых) в вазах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196"/>
              </a:spcAft>
            </a:pPr>
            <a:endParaRPr lang="ru-RU" sz="13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196"/>
              </a:spcAft>
            </a:pPr>
            <a:endParaRPr lang="ru-RU" sz="1300" b="0" strike="noStrike" spc="-1">
              <a:latin typeface="Arial"/>
            </a:endParaRPr>
          </a:p>
        </p:txBody>
      </p:sp>
      <p:sp>
        <p:nvSpPr>
          <p:cNvPr id="140" name="CustomShape 9"/>
          <p:cNvSpPr/>
          <p:nvPr/>
        </p:nvSpPr>
        <p:spPr>
          <a:xfrm>
            <a:off x="2195640" y="3356992"/>
            <a:ext cx="2194200" cy="844928"/>
          </a:xfrm>
          <a:custGeom>
            <a:avLst/>
            <a:gdLst/>
            <a:ahLst/>
            <a:cxnLst/>
            <a:rect l="l" t="t" r="r" b="b"/>
            <a:pathLst>
              <a:path w="2194560" h="748905">
                <a:moveTo>
                  <a:pt x="0" y="124820"/>
                </a:moveTo>
                <a:cubicBezTo>
                  <a:pt x="0" y="55884"/>
                  <a:pt x="55884" y="0"/>
                  <a:pt x="124820" y="0"/>
                </a:cubicBezTo>
                <a:lnTo>
                  <a:pt x="2069740" y="0"/>
                </a:lnTo>
                <a:cubicBezTo>
                  <a:pt x="2138676" y="0"/>
                  <a:pt x="2194560" y="55884"/>
                  <a:pt x="2194560" y="124820"/>
                </a:cubicBezTo>
                <a:lnTo>
                  <a:pt x="2194560" y="624085"/>
                </a:lnTo>
                <a:cubicBezTo>
                  <a:pt x="2194560" y="693021"/>
                  <a:pt x="2138676" y="748905"/>
                  <a:pt x="2069740" y="748905"/>
                </a:cubicBezTo>
                <a:lnTo>
                  <a:pt x="124820" y="748905"/>
                </a:lnTo>
                <a:cubicBezTo>
                  <a:pt x="55884" y="748905"/>
                  <a:pt x="0" y="693021"/>
                  <a:pt x="0" y="624085"/>
                </a:cubicBezTo>
                <a:lnTo>
                  <a:pt x="0" y="124820"/>
                </a:lnTo>
                <a:close/>
              </a:path>
            </a:pathLst>
          </a:cu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0840" tIns="93600" rIns="150840" bIns="93600" anchor="ctr"/>
          <a:lstStyle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lang="ru-RU" sz="3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ЛЕТО</a:t>
            </a:r>
            <a:endParaRPr lang="ru-RU" sz="3000" b="0" strike="noStrike" spc="-1" dirty="0">
              <a:latin typeface="Arial"/>
            </a:endParaRPr>
          </a:p>
        </p:txBody>
      </p:sp>
      <p:sp>
        <p:nvSpPr>
          <p:cNvPr id="141" name="CustomShape 10"/>
          <p:cNvSpPr/>
          <p:nvPr/>
        </p:nvSpPr>
        <p:spPr>
          <a:xfrm>
            <a:off x="2195736" y="4365104"/>
            <a:ext cx="2194200" cy="1152128"/>
          </a:xfrm>
          <a:custGeom>
            <a:avLst/>
            <a:gdLst/>
            <a:ahLst/>
            <a:cxnLst/>
            <a:rect l="l" t="t" r="r" b="b"/>
            <a:pathLst>
              <a:path w="2194560" h="1143000">
                <a:moveTo>
                  <a:pt x="0" y="190504"/>
                </a:moveTo>
                <a:cubicBezTo>
                  <a:pt x="0" y="85292"/>
                  <a:pt x="85292" y="0"/>
                  <a:pt x="190504" y="0"/>
                </a:cubicBezTo>
                <a:lnTo>
                  <a:pt x="2004056" y="0"/>
                </a:lnTo>
                <a:cubicBezTo>
                  <a:pt x="2109268" y="0"/>
                  <a:pt x="2194560" y="85292"/>
                  <a:pt x="2194560" y="190504"/>
                </a:cubicBezTo>
                <a:lnTo>
                  <a:pt x="2194560" y="952496"/>
                </a:lnTo>
                <a:cubicBezTo>
                  <a:pt x="2194560" y="1057708"/>
                  <a:pt x="2109268" y="1143000"/>
                  <a:pt x="2004056" y="1143000"/>
                </a:cubicBezTo>
                <a:lnTo>
                  <a:pt x="190504" y="1143000"/>
                </a:lnTo>
                <a:cubicBezTo>
                  <a:pt x="85292" y="1143000"/>
                  <a:pt x="0" y="1057708"/>
                  <a:pt x="0" y="952496"/>
                </a:cubicBezTo>
                <a:lnTo>
                  <a:pt x="0" y="190504"/>
                </a:lnTo>
                <a:close/>
              </a:path>
            </a:pathLst>
          </a:cu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69920" tIns="113040" rIns="169920" bIns="113040" anchor="ctr"/>
          <a:lstStyle/>
          <a:p>
            <a:pPr algn="ctr">
              <a:lnSpc>
                <a:spcPct val="90000"/>
              </a:lnSpc>
              <a:spcAft>
                <a:spcPts val="1049"/>
              </a:spcAft>
            </a:pPr>
            <a:r>
              <a:rPr lang="ru-RU" sz="3000" b="0" strike="noStrike" spc="-1">
                <a:solidFill>
                  <a:srgbClr val="FFFFFF"/>
                </a:solidFill>
                <a:latin typeface="Arial"/>
                <a:ea typeface="DejaVu Sans"/>
              </a:rPr>
              <a:t>Осень</a:t>
            </a:r>
            <a:endParaRPr lang="ru-RU" sz="3000" b="0" strike="noStrike" spc="-1">
              <a:latin typeface="Arial"/>
            </a:endParaRPr>
          </a:p>
        </p:txBody>
      </p:sp>
      <p:sp>
        <p:nvSpPr>
          <p:cNvPr id="142" name="TextShape 11"/>
          <p:cNvSpPr txBox="1"/>
          <p:nvPr/>
        </p:nvSpPr>
        <p:spPr>
          <a:xfrm>
            <a:off x="4536000" y="4104000"/>
            <a:ext cx="396720" cy="855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1800" b="0" strike="noStrike" spc="-1">
              <a:latin typeface="Arial"/>
            </a:endParaRPr>
          </a:p>
          <a:p>
            <a:endParaRPr lang="ru-RU" sz="1800" b="0" strike="noStrike" spc="-1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Times New Roman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3" name="TextShape 12"/>
          <p:cNvSpPr txBox="1"/>
          <p:nvPr/>
        </p:nvSpPr>
        <p:spPr>
          <a:xfrm>
            <a:off x="8280000" y="4896000"/>
            <a:ext cx="180720" cy="346320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CustomShape 8"/>
          <p:cNvSpPr/>
          <p:nvPr/>
        </p:nvSpPr>
        <p:spPr>
          <a:xfrm>
            <a:off x="4427984" y="4437112"/>
            <a:ext cx="3900960" cy="1130064"/>
          </a:xfrm>
          <a:custGeom>
            <a:avLst/>
            <a:gdLst/>
            <a:ahLst/>
            <a:cxnLst/>
            <a:rect l="l" t="t" r="r" b="b"/>
            <a:pathLst>
              <a:path w="914400" h="3901440">
                <a:moveTo>
                  <a:pt x="914400" y="650253"/>
                </a:moveTo>
                <a:lnTo>
                  <a:pt x="914400" y="3251187"/>
                </a:lnTo>
                <a:cubicBezTo>
                  <a:pt x="914400" y="3610313"/>
                  <a:pt x="898408" y="3901440"/>
                  <a:pt x="878681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878681" y="0"/>
                </a:lnTo>
                <a:cubicBezTo>
                  <a:pt x="898408" y="0"/>
                  <a:pt x="914400" y="291127"/>
                  <a:pt x="914400" y="650253"/>
                </a:cubicBezTo>
                <a:close/>
              </a:path>
            </a:pathLst>
          </a:custGeom>
          <a:solidFill>
            <a:srgbClr val="D0D8E7"/>
          </a:solidFill>
          <a:ln w="25560">
            <a:solidFill>
              <a:srgbClr val="D0D8E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9680" tIns="69480" rIns="94320" bIns="69480" anchor="ctr"/>
          <a:lstStyle/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endParaRPr lang="ru-RU" sz="13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endParaRPr lang="ru-RU" sz="1300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Букеты осенних цветов </a:t>
            </a:r>
            <a:r>
              <a:rPr lang="ru-RU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в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вазах</a:t>
            </a: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spc="-1" dirty="0" smtClean="0">
                <a:solidFill>
                  <a:srgbClr val="000000"/>
                </a:solidFill>
                <a:latin typeface="Arial"/>
              </a:rPr>
              <a:t>Цветущие растения цветника(астры, хризантемы)</a:t>
            </a:r>
          </a:p>
          <a:p>
            <a:pPr marL="114480" lvl="1" indent="-114120">
              <a:lnSpc>
                <a:spcPct val="90000"/>
              </a:lnSpc>
              <a:spcAft>
                <a:spcPts val="196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ru-RU" sz="1300" b="0" strike="noStrike" spc="-1" dirty="0" smtClean="0">
                <a:solidFill>
                  <a:srgbClr val="000000"/>
                </a:solidFill>
                <a:latin typeface="Arial"/>
              </a:rPr>
              <a:t>Поделки детей из природного материала (старшая и подготовительная группы)</a:t>
            </a:r>
            <a:endParaRPr lang="ru-RU" sz="13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196"/>
              </a:spcAft>
            </a:pPr>
            <a:endParaRPr lang="ru-RU" sz="13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196"/>
              </a:spcAft>
            </a:pP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266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28" y="584"/>
            <a:ext cx="9240068" cy="695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CustomShape 3"/>
          <p:cNvSpPr/>
          <p:nvPr/>
        </p:nvSpPr>
        <p:spPr>
          <a:xfrm>
            <a:off x="2699640" y="980640"/>
            <a:ext cx="561636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каждой возрастной группе обязательно должен быть календарь природы, где дети после наблюдения на прогулке заполняют календарь наблюдения.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Заполнение календаря природы-дело повседневной жизни. Воспитатель с детьми регулярно фиксирует погоду и состояние живой природы.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0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12290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30" y="-13240"/>
            <a:ext cx="9258430" cy="697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Рисунок 150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699792" y="692696"/>
            <a:ext cx="4824536" cy="4134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528" y="-13240"/>
            <a:ext cx="9324528" cy="702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3"/>
          <p:cNvSpPr/>
          <p:nvPr/>
        </p:nvSpPr>
        <p:spPr>
          <a:xfrm>
            <a:off x="2699640" y="764640"/>
            <a:ext cx="5616360" cy="51126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 младшей группе </a:t>
            </a:r>
            <a:r>
              <a:rPr lang="ru-RU" sz="20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дети вместе </a:t>
            </a: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одевают картонную куклу, так же как дети сами были одеты, «выпускают» ее погулять.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Рассматривают волшебный круг и закрепляют время года, называя его отличительные черты (ветер, снег, дождь, солнышко</a:t>
            </a:r>
            <a:r>
              <a:rPr lang="ru-RU" sz="20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347864" y="2636912"/>
            <a:ext cx="4320480" cy="3441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38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28" y="584"/>
            <a:ext cx="9240068" cy="695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CustomShape 3"/>
          <p:cNvSpPr/>
          <p:nvPr/>
        </p:nvSpPr>
        <p:spPr>
          <a:xfrm>
            <a:off x="2627640" y="476640"/>
            <a:ext cx="6058440" cy="547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 разгар зимней подкормки воспитатель использует календарь наблюдений за птицами: малыши находят картинки с изображением птиц, которых видели на участке, а старшие дети обозначают их значками –галочками соответствующего </a:t>
            </a:r>
            <a:r>
              <a:rPr lang="ru-RU" sz="18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цвета.</a:t>
            </a:r>
          </a:p>
          <a:p>
            <a:pPr>
              <a:lnSpc>
                <a:spcPct val="100000"/>
              </a:lnSpc>
            </a:pPr>
            <a:endParaRPr lang="ru-RU" sz="1800" b="1" i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6" name="Picture 2" descr="C:\Users\User\Desktop\корм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3240360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комр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3284984"/>
            <a:ext cx="3491700" cy="28633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8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16386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3240"/>
            <a:ext cx="9144000" cy="688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CustomShape 3"/>
          <p:cNvSpPr/>
          <p:nvPr/>
        </p:nvSpPr>
        <p:spPr>
          <a:xfrm>
            <a:off x="2195640" y="404640"/>
            <a:ext cx="6624360" cy="518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Дневники наблюдений за ростом и развитием </a:t>
            </a:r>
            <a:r>
              <a:rPr lang="ru-RU" sz="18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растений</a:t>
            </a:r>
          </a:p>
          <a:p>
            <a:pPr>
              <a:lnSpc>
                <a:spcPct val="100000"/>
              </a:lnSpc>
            </a:pPr>
            <a:endParaRPr lang="ru-RU" sz="1800" b="1" i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1027" name="Picture 3" descr="F:\Transcend\Природа\д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3456384" cy="3528392"/>
          </a:xfrm>
          <a:prstGeom prst="rect">
            <a:avLst/>
          </a:prstGeom>
          <a:noFill/>
        </p:spPr>
      </p:pic>
      <p:pic>
        <p:nvPicPr>
          <p:cNvPr id="1029" name="Picture 5" descr="F:\Transcend\Природа\дневник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140968"/>
            <a:ext cx="3117304" cy="2490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410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30" y="-13240"/>
            <a:ext cx="9258430" cy="697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" name="CustomShape 3"/>
          <p:cNvSpPr/>
          <p:nvPr/>
        </p:nvSpPr>
        <p:spPr>
          <a:xfrm>
            <a:off x="2483768" y="260648"/>
            <a:ext cx="5940360" cy="4968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«Огород на окне»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i="1" u="sng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Младшая группа            </a:t>
            </a:r>
            <a:endParaRPr lang="ru-RU" sz="2000" b="0" u="sng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Лук;                                          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Бобы(горох);                  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Овес;                                     </a:t>
            </a:r>
            <a:endParaRPr lang="ru-RU" sz="1800" b="1" i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pic>
        <p:nvPicPr>
          <p:cNvPr id="12292" name="Picture 4" descr="http://900igr.net/up/datai/119494/0013-022-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417646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6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18434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28" y="584"/>
            <a:ext cx="9240068" cy="695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" name="TextShape 3"/>
          <p:cNvSpPr txBox="1"/>
          <p:nvPr/>
        </p:nvSpPr>
        <p:spPr>
          <a:xfrm>
            <a:off x="2952000" y="542520"/>
            <a:ext cx="5734080" cy="5721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000" b="1" i="1" strike="noStrike" spc="-1" dirty="0">
                <a:latin typeface="Arial"/>
              </a:rPr>
              <a:t>В уголке природы в каждой группе необходимо иметь:</a:t>
            </a:r>
          </a:p>
          <a:p>
            <a:r>
              <a:rPr lang="ru-RU" sz="1800" i="1" strike="noStrike" spc="-1" dirty="0">
                <a:latin typeface="Arial"/>
              </a:rPr>
              <a:t>-натуральные овощи и фрукты, либо муляжи</a:t>
            </a:r>
          </a:p>
          <a:p>
            <a:r>
              <a:rPr lang="ru-RU" sz="1800" i="1" strike="noStrike" spc="-1" dirty="0">
                <a:latin typeface="Arial"/>
              </a:rPr>
              <a:t>-наборы картинок с изображением животных, птиц, насекомых, и прочее</a:t>
            </a:r>
          </a:p>
          <a:p>
            <a:r>
              <a:rPr lang="ru-RU" sz="1800" i="1" strike="noStrike" spc="-1" dirty="0">
                <a:latin typeface="Arial"/>
              </a:rPr>
              <a:t>-альбомы «Времена года»</a:t>
            </a:r>
          </a:p>
          <a:p>
            <a:r>
              <a:rPr lang="ru-RU" sz="1800" i="1" strike="noStrike" spc="-1" dirty="0">
                <a:latin typeface="Arial"/>
              </a:rPr>
              <a:t>-книжки с иллюстрациями, на которых изображены животные</a:t>
            </a:r>
          </a:p>
          <a:p>
            <a:r>
              <a:rPr lang="ru-RU" sz="1800" i="1" strike="noStrike" spc="-1" dirty="0">
                <a:latin typeface="Arial"/>
              </a:rPr>
              <a:t>-рисунки детей о природе и поделки из природного материала</a:t>
            </a:r>
          </a:p>
          <a:p>
            <a:r>
              <a:rPr lang="ru-RU" sz="1800" i="1" strike="noStrike" spc="-1" dirty="0">
                <a:latin typeface="Arial"/>
              </a:rPr>
              <a:t>-материал для труда</a:t>
            </a:r>
          </a:p>
          <a:p>
            <a:r>
              <a:rPr lang="ru-RU" sz="1800" i="1" strike="noStrike" spc="-1" dirty="0">
                <a:latin typeface="Arial"/>
              </a:rPr>
              <a:t>-оборудование для экспериментирования</a:t>
            </a:r>
          </a:p>
          <a:p>
            <a:r>
              <a:rPr lang="ru-RU" sz="1800" i="1" strike="noStrike" spc="-1" dirty="0">
                <a:latin typeface="Arial"/>
              </a:rPr>
              <a:t>-для изготовления поделок необходимый материал природный и бросовый</a:t>
            </a:r>
          </a:p>
          <a:p>
            <a:r>
              <a:rPr lang="ru-RU" sz="1800" i="1" strike="noStrike" spc="-1" dirty="0">
                <a:latin typeface="Arial"/>
              </a:rPr>
              <a:t>-для детей подготовительной группы будет интересна работа с лупой, микроскопом, весами</a:t>
            </a:r>
          </a:p>
          <a:p>
            <a:r>
              <a:rPr lang="ru-RU" sz="1800" i="1" strike="noStrike" spc="-1" dirty="0">
                <a:latin typeface="Arial"/>
              </a:rPr>
              <a:t>-дидактические игры природного </a:t>
            </a:r>
            <a:r>
              <a:rPr lang="ru-RU" sz="1800" i="1" strike="noStrike" spc="-1" dirty="0" smtClean="0">
                <a:latin typeface="Arial"/>
              </a:rPr>
              <a:t>содержания.</a:t>
            </a:r>
            <a:endParaRPr lang="ru-RU" sz="1800" i="1" strike="noStrike" spc="-1" dirty="0">
              <a:latin typeface="Arial"/>
            </a:endParaRPr>
          </a:p>
          <a:p>
            <a:endParaRPr lang="ru-RU" sz="1800" b="1" i="1" strike="noStrike" spc="-1" dirty="0">
              <a:latin typeface="Arial"/>
            </a:endParaRPr>
          </a:p>
          <a:p>
            <a:endParaRPr lang="ru-RU" sz="1800" b="1" i="1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458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-13240"/>
            <a:ext cx="9252520" cy="696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TextShape 3"/>
          <p:cNvSpPr txBox="1"/>
          <p:nvPr/>
        </p:nvSpPr>
        <p:spPr>
          <a:xfrm>
            <a:off x="3096000" y="476672"/>
            <a:ext cx="5328000" cy="27734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1" i="1" strike="noStrike" spc="-1" dirty="0">
                <a:latin typeface="Times New Roman" pitchFamily="18" charset="0"/>
                <a:cs typeface="Times New Roman" pitchFamily="18" charset="0"/>
              </a:rPr>
              <a:t>Уголок природы необходим не только для наблюдений. Еще он способствует формированию трудовых навыков. Уже с младшей группы детей привлекают к выполнению отдельных трудовых поручений. А со старшей группы вводятся дежурства по уголку природы.</a:t>
            </a:r>
          </a:p>
        </p:txBody>
      </p:sp>
      <p:pic>
        <p:nvPicPr>
          <p:cNvPr id="6" name="Picture 8" descr="http://xreferat.com/image/71/1306545898_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3692" y="3518326"/>
            <a:ext cx="3312368" cy="2960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"/>
            <a:ext cx="9144000" cy="68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3"/>
          <p:cNvSpPr/>
          <p:nvPr/>
        </p:nvSpPr>
        <p:spPr>
          <a:xfrm>
            <a:off x="1907704" y="1121741"/>
            <a:ext cx="5976000" cy="320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1" i="1" spc="-1" dirty="0">
                <a:solidFill>
                  <a:srgbClr val="000000"/>
                </a:solidFill>
                <a:latin typeface="Times New Roman"/>
              </a:rPr>
              <a:t>Одним из важных условий реализации системы экологического образования в дошкольном учреждении является правильная организация и </a:t>
            </a:r>
            <a:r>
              <a:rPr lang="ru-RU" sz="2400" b="1" i="1" spc="-1" dirty="0" err="1">
                <a:solidFill>
                  <a:srgbClr val="000000"/>
                </a:solidFill>
                <a:latin typeface="Times New Roman"/>
              </a:rPr>
              <a:t>экологизация</a:t>
            </a:r>
            <a:r>
              <a:rPr lang="ru-RU" sz="2400" b="1" i="1" spc="-1" dirty="0">
                <a:solidFill>
                  <a:srgbClr val="000000"/>
                </a:solidFill>
                <a:latin typeface="Times New Roman"/>
              </a:rPr>
              <a:t> развивающей </a:t>
            </a:r>
            <a:r>
              <a:rPr lang="ru-RU" sz="2400" b="1" i="1" spc="-1" dirty="0" smtClean="0">
                <a:solidFill>
                  <a:srgbClr val="000000"/>
                </a:solidFill>
                <a:latin typeface="Times New Roman"/>
              </a:rPr>
              <a:t>среды. 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8" name="Picture 2" descr="F:\экология мет.совет\экол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293094"/>
            <a:ext cx="3225495" cy="2332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F:\экология мет.совет\экол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3506406"/>
            <a:ext cx="2593998" cy="2096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482" name="Picture 2" descr="C:\Users\Админ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28" y="584"/>
            <a:ext cx="9240068" cy="695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" name="TextShape 3"/>
          <p:cNvSpPr txBox="1"/>
          <p:nvPr/>
        </p:nvSpPr>
        <p:spPr>
          <a:xfrm>
            <a:off x="2304000" y="1080000"/>
            <a:ext cx="6120000" cy="2786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1" i="1" strike="noStrike" spc="-1">
                <a:latin typeface="Times New Roman"/>
              </a:rPr>
              <a:t>«Умейте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ребенку захотелось еще и еще раз возвратиться к тому, что он узнал» Сухомлинский В.А.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8" name="Picture 2"/>
          <p:cNvPicPr/>
          <p:nvPr/>
        </p:nvPicPr>
        <p:blipFill>
          <a:blip r:embed="rId2" cstate="print"/>
          <a:stretch/>
        </p:blipFill>
        <p:spPr>
          <a:xfrm>
            <a:off x="3636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2050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30" y="-13240"/>
            <a:ext cx="9258430" cy="697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CustomShape 3"/>
          <p:cNvSpPr/>
          <p:nvPr/>
        </p:nvSpPr>
        <p:spPr>
          <a:xfrm>
            <a:off x="2627784" y="692696"/>
            <a:ext cx="511236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 оформлении уголков природы воспитателю важно учитывать: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Санитарно-эпидемиологические правила и нормативы </a:t>
            </a:r>
            <a:r>
              <a:rPr lang="ru-RU" sz="2400" b="1" i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СанПиН</a:t>
            </a: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2.4.1.3049-13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П.6.11. не допускают размещения аквариумов, животных, птиц в групповых помещениях, здесь помещают только растения.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П.7.5.не рекомендуется размещать цветы в горшках на подоконниках в групповых и спальных помещениях.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2" name="Picture 2"/>
          <p:cNvPicPr/>
          <p:nvPr/>
        </p:nvPicPr>
        <p:blipFill>
          <a:blip r:embed="rId2" cstate="print"/>
          <a:stretch/>
        </p:blipFill>
        <p:spPr>
          <a:xfrm>
            <a:off x="0" y="17212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3074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0071" y="-13240"/>
            <a:ext cx="9354071" cy="704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CustomShape 3"/>
          <p:cNvSpPr/>
          <p:nvPr/>
        </p:nvSpPr>
        <p:spPr>
          <a:xfrm>
            <a:off x="2625120" y="620640"/>
            <a:ext cx="5688360" cy="56166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Оформление уголка природы в групповой комнате требует от воспитателя знаний программы и методики ознакомления детей с природой, а также эстетического вкуса.</a:t>
            </a:r>
            <a:endParaRPr lang="ru-RU" sz="24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Кроме того, он должен сам любить природу, бережно относиться к комнатным растениям.</a:t>
            </a:r>
            <a:endParaRPr lang="ru-RU" sz="24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</a:t>
            </a:r>
            <a:r>
              <a:rPr lang="ru-RU" sz="24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аличие уголка в группе сделает процесс ознакомления воспитанников с природой эффективным, а организация деятельности по его наполнению и использованию в ходе </a:t>
            </a:r>
            <a:r>
              <a:rPr lang="ru-RU" sz="2400" b="1" i="1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воспитательно</a:t>
            </a:r>
            <a:r>
              <a:rPr lang="ru-RU" sz="24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- образовательной работы, более интересным.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4098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"/>
            <a:ext cx="9125640" cy="68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CustomShape 3"/>
          <p:cNvSpPr/>
          <p:nvPr/>
        </p:nvSpPr>
        <p:spPr>
          <a:xfrm>
            <a:off x="3060000" y="1052640"/>
            <a:ext cx="5472360" cy="438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Требования при организации в ДОУ уголков природы</a:t>
            </a:r>
            <a:endParaRPr lang="ru-R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Уголок природы должен быть ярким и красочным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Стеллажи, полки обязательно закреплены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Календарь природы в каждой возрастной группе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Недопустимы ядовитые растения, они должны быть безопасны для детей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Цветы располагаются на уровне глаз детей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Оборудование для ухода за растениями(палочки для рыхления, губки, тряпочки) располагаются в контейнерах с закрывающими крышками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Природный материал должен размещаться в контейнерах в достаточном количестве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Оборудование для опытов, исследований должно быть безопасным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0" name="Picture 2"/>
          <p:cNvPicPr/>
          <p:nvPr/>
        </p:nvPicPr>
        <p:blipFill>
          <a:blip r:embed="rId2" cstate="print"/>
          <a:stretch/>
        </p:blipFill>
        <p:spPr>
          <a:xfrm>
            <a:off x="18000" y="28104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5122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"/>
            <a:ext cx="9125640" cy="68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CustomShape 3"/>
          <p:cNvSpPr/>
          <p:nvPr/>
        </p:nvSpPr>
        <p:spPr>
          <a:xfrm>
            <a:off x="2843640" y="980640"/>
            <a:ext cx="48240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Требования к отбору обитателей уголка природы:</a:t>
            </a:r>
            <a:endParaRPr lang="ru-RU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Растения должны быть типичными для той или иной систематической или экологической группы. При этом становиться возможным познакомить детей с основными условиями, характерными для большой группы растений.</a:t>
            </a:r>
            <a:endParaRPr lang="ru-RU" sz="180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Уход за обитателями уголка по качеству, характеру </a:t>
            </a:r>
            <a:r>
              <a:rPr lang="ru-RU" sz="1800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труда</a:t>
            </a: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по затрачиваемым силам и времени должен быть доступен детям дошкольного возраста (при участии и руководстве со стороны воспитателя). Поэтому отбирают растения, неприхотливые к уходу за ними.</a:t>
            </a:r>
            <a:endParaRPr lang="ru-RU" sz="180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6146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4428" y="584"/>
            <a:ext cx="9240068" cy="695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CustomShape 3"/>
          <p:cNvSpPr/>
          <p:nvPr/>
        </p:nvSpPr>
        <p:spPr>
          <a:xfrm>
            <a:off x="2771640" y="980640"/>
            <a:ext cx="554436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3. Растения в уголке природы должны быть внешне привлекательными, способными вызвать и удержать еще не очень устойчивое внимание дошкольника.</a:t>
            </a:r>
            <a:endParaRPr lang="ru-RU" sz="18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4. Необходимо иметь несколько экземпляров одного вида растений, дети увидят в объектах наблюдения не только общие, но индивидуальные признаки, это подведет их к пониманию разнообразия и неповторимости живых организмов.</a:t>
            </a:r>
            <a:endParaRPr lang="ru-RU" sz="18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5. Растения должны быть абсолютно безопасны, не приносить ни малейшего вреда здоровью детей.</a:t>
            </a:r>
            <a:endParaRPr lang="ru-RU" sz="180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6. Необходимо учитывать возможность нормальной жизнедеятельности, роста и развития растений в условиях помещения детского учреждения</a:t>
            </a:r>
            <a:endParaRPr lang="ru-RU" sz="180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Picture 2"/>
          <p:cNvPicPr/>
          <p:nvPr/>
        </p:nvPicPr>
        <p:blipFill>
          <a:blip r:embed="rId2" cstate="print"/>
          <a:stretch/>
        </p:blipFill>
        <p:spPr>
          <a:xfrm>
            <a:off x="0" y="0"/>
            <a:ext cx="9107640" cy="6857280"/>
          </a:xfrm>
          <a:prstGeom prst="rect">
            <a:avLst/>
          </a:prstGeom>
          <a:ln>
            <a:noFill/>
          </a:ln>
        </p:spPr>
      </p:pic>
      <p:pic>
        <p:nvPicPr>
          <p:cNvPr id="7170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3240"/>
            <a:ext cx="9144000" cy="688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CustomShape 3"/>
          <p:cNvSpPr/>
          <p:nvPr/>
        </p:nvSpPr>
        <p:spPr>
          <a:xfrm>
            <a:off x="2915640" y="692640"/>
            <a:ext cx="5544360" cy="48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Значение уголка природы в ДОУ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Познавательное развитие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: расширяются знания детей о природе, возникает интерес к ее познанию, стремление узнать новое, развивается любознательность, логическое мышление, внимание, наблюдательность.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Эколого-эстетическое значение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: формируется видение красоты природы, развивается творческое воображение.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Воспитательное значение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: формируются нравственные качества и эмоционально-позитивное отношение к природе(бережное отношение, забота о живом, уважение к труду, чувства патриотизма, любовь к природе)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Практическое значение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: приобретение трудовых навыков по уходу за обитателями уголка природы и таких качеств, как трудолюбие, ответственность за порученное дело, инициативность.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Оздоровительное значение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: растения оздоравливают  микроклимат помещения, увлажняют воздух, очищают и обогащают его кислород, лечебные растения используются в лечебных целях.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2" name="Picture 2"/>
          <p:cNvPicPr/>
          <p:nvPr/>
        </p:nvPicPr>
        <p:blipFill>
          <a:blip r:embed="rId2" cstate="print"/>
          <a:stretch/>
        </p:blipFill>
        <p:spPr>
          <a:xfrm>
            <a:off x="18000" y="0"/>
            <a:ext cx="9107640" cy="6857280"/>
          </a:xfrm>
          <a:prstGeom prst="rect">
            <a:avLst/>
          </a:prstGeom>
          <a:ln>
            <a:noFill/>
          </a:ln>
        </p:spPr>
      </p:pic>
      <p:sp>
        <p:nvSpPr>
          <p:cNvPr id="113" name="CustomShape 3"/>
          <p:cNvSpPr/>
          <p:nvPr/>
        </p:nvSpPr>
        <p:spPr>
          <a:xfrm>
            <a:off x="2555640" y="1418400"/>
            <a:ext cx="5904360" cy="3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194" name="Picture 2" descr="C:\Users\Адми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"/>
            <a:ext cx="9125640" cy="687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CustomShape 4"/>
          <p:cNvSpPr/>
          <p:nvPr/>
        </p:nvSpPr>
        <p:spPr>
          <a:xfrm>
            <a:off x="2771640" y="1124640"/>
            <a:ext cx="547236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Всех обитателей уголка природы в детском саду подразделяют: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lang="ru-RU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постоянные</a:t>
            </a: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(комнатные растения) живут круглый год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lang="ru-RU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временные</a:t>
            </a:r>
            <a:r>
              <a:rPr lang="ru-RU" sz="24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вносятся на короткое время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1019</Words>
  <Application>Microsoft Office PowerPoint</Application>
  <PresentationFormat>Экран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Agent 007</cp:lastModifiedBy>
  <cp:revision>56</cp:revision>
  <dcterms:created xsi:type="dcterms:W3CDTF">2018-03-28T06:50:30Z</dcterms:created>
  <dcterms:modified xsi:type="dcterms:W3CDTF">2021-12-15T16:24:09Z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33</vt:i4>
  </property>
</Properties>
</file>