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56" r:id="rId3"/>
    <p:sldId id="266" r:id="rId4"/>
    <p:sldId id="267" r:id="rId5"/>
    <p:sldId id="257" r:id="rId6"/>
    <p:sldId id="259" r:id="rId7"/>
    <p:sldId id="260" r:id="rId8"/>
    <p:sldId id="263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35899-0CFC-4AC4-95BB-4D9D497A658F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E1E24-F13A-4152-B39C-BC19869B0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30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E1E24-F13A-4152-B39C-BC19869B06D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21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63F6BA-492C-4D5E-A17F-27A5869C4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A0B41E-835A-45F8-A733-79B859E26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BE7B6C-2C06-455F-B447-8236A758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A297D3-4579-4247-B613-28727CB4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FC4D2F-E12C-4D6A-A787-B7861D5D6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7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A8F67-060C-4E66-A5D8-84EBC243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EFD43C-1A7B-4509-8118-991889857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5CE4BD-0691-4A1D-9219-B3F2D173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0753B0-1DDF-4C45-B883-77D79D25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47982E-CC88-4041-B1A2-64D6A8E5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6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A96B23-8586-4C0E-B187-FB38D10DF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D81AE5-4B68-42BB-8943-5BB5E16AA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81842F-FF7A-4918-8A96-810493A9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354F4D-4F93-4E7D-B5E1-3212535B8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3E10BA-3604-4D69-BD0C-596406AC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7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90CC5-41A6-4AC1-BCC2-CD851ABF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8DDD2A-B2A5-4131-8ABD-7CC595D3B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DF4F43-0EFC-4E7E-9B27-18E3EE892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202579-D086-4681-A91A-87B992E7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ECCBB0-A9B2-4AF0-A898-241D4446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02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1A65A-318A-4DE7-8D3A-6CF1BCB3D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106AB7-946C-45DE-BC82-8F97DDDC3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EE4777-BBD5-4E9C-9E5D-4959D013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390A6C-BA99-436C-B68D-275A3560C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FAE7F6-944E-42B1-8D2B-A3CF02CF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2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354DC-F85B-4A44-BFF3-DA430A3CE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7A44BF-406B-4F1D-950D-E0116F3DE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17C23C-0964-412E-B691-DFE272ED9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398A73-564F-423D-864D-C081936D7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47AAD6-FDB9-4BD6-84B0-58D80FCF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2D0515-D528-4220-A419-F74198F91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43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24CD7-1084-4B5D-8F00-19DBB349A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25D29A-698C-444C-80B5-DF77AB009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903B75-7E0A-4E6B-AC9D-F1142DA68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8E5CF7-6B5D-45C0-AF53-D6871C789B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126C5A-769C-4DCF-A12E-6933EC52F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9474C1-2E03-4418-A796-7C7746C1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64C241E-BE7D-488A-9A6A-082D5427E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76F5461-1327-4B86-AE4D-BB74117F9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1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96233-5A4B-4FEA-94C7-CB38058D4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809E845-2C9E-45FC-BBD7-DD77670F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9B6DE3-80C7-4682-8B54-528BCCF4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60329B-5B2E-482D-8BEC-D4AB1890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0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59444D9-4492-4461-9622-58B401FF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86E567-3FDB-47E7-B620-E58D504D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016E49-31FD-4FF2-A241-E43F59AE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36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F040E8-BCE9-41EC-98A1-C6E2B572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683D00-90FE-4BD0-B8F3-78E6CA436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113758-3980-44E9-8610-FB3AE3039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E8C172-E45F-4745-B8EA-65A1FDF77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D2E54C-5673-4095-B113-7E477CD9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289A41-C516-4F36-B947-1AB82D2F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06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DBB99-1850-4FBF-B802-EA565959F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CE781B4-1316-4C61-B530-931026D731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AA0771-7AA3-47BF-AC99-A3EBB4B6B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3F75EA-583E-4257-88E0-A2E361BC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7D0EA5-E220-4995-A911-A3C16FD6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44D4F9-D0B7-4112-B66B-B2113FF8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18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027F4-65A2-4267-A276-C863AD67A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163F5E-86CE-459B-A63E-FAF008882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13CC0E-8517-4FBD-B305-459A31367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5E0D4-8382-426E-921E-740271730594}" type="datetimeFigureOut">
              <a:rPr lang="ru-RU" smtClean="0"/>
              <a:t>10.10.2021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BB907B-D28C-4511-A209-B37A13E230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E89FCB-B352-494B-980F-9171BC077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01B3B-E2DF-4BD3-9B29-E241E6F536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17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vitebsk.biz/news/23183/" TargetMode="External"/><Relationship Id="rId3" Type="http://schemas.openxmlformats.org/officeDocument/2006/relationships/hyperlink" Target="https://kak2z.ru/index.php?topic=488864.0" TargetMode="External"/><Relationship Id="rId7" Type="http://schemas.openxmlformats.org/officeDocument/2006/relationships/hyperlink" Target="https://dostupnaya-strana.ru/products/sensorno-taktilnyi-nabo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ucationaltoysonline.com.au/shop/type-of-play/blocks/melissa-and-doug-stacking-train/" TargetMode="External"/><Relationship Id="rId5" Type="http://schemas.openxmlformats.org/officeDocument/2006/relationships/hyperlink" Target="https://club.foto.ru/gallery/photos/photo.php?photo_id=1996742" TargetMode="External"/><Relationship Id="rId10" Type="http://schemas.openxmlformats.org/officeDocument/2006/relationships/hyperlink" Target="https://m.yandex.com.tr/collections/card/5a0951a7c75bad0032cd4743/" TargetMode="External"/><Relationship Id="rId4" Type="http://schemas.openxmlformats.org/officeDocument/2006/relationships/hyperlink" Target="https://yandex.ua/collections/card/5bd2891bcd749600c4307da4/" TargetMode="External"/><Relationship Id="rId9" Type="http://schemas.openxmlformats.org/officeDocument/2006/relationships/hyperlink" Target="https://yellmed.ru/novosti/deti/gotovimsya-k-detskomu-sadu-bez-uscherba-dlya-zdorovya-mamy-i-malysh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im0-tub-ru.yandex.net/i?id=9bdc75034a07d43b4c8113b05c84d719-l&amp;n=13">
            <a:extLst>
              <a:ext uri="{FF2B5EF4-FFF2-40B4-BE49-F238E27FC236}">
                <a16:creationId xmlns:a16="http://schemas.microsoft.com/office/drawing/2014/main" id="{D8B56BE8-F4FB-4F2F-B11F-5421A586E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25E3C27-5301-46A7-B041-3E54745FA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1678" y="4954134"/>
            <a:ext cx="1371172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74FCDF2-EB23-4A83-978B-E9CE4266567C}"/>
              </a:ext>
            </a:extLst>
          </p:cNvPr>
          <p:cNvSpPr txBox="1">
            <a:spLocks/>
          </p:cNvSpPr>
          <p:nvPr/>
        </p:nvSpPr>
        <p:spPr>
          <a:xfrm>
            <a:off x="909094" y="1532709"/>
            <a:ext cx="10824754" cy="21276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dirty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r>
              <a:rPr lang="ru-RU" sz="5700" dirty="0">
                <a:solidFill>
                  <a:srgbClr val="800080"/>
                </a:solidFill>
                <a:latin typeface="Comic Sans MS" panose="030F0702030302020204" pitchFamily="66" charset="0"/>
              </a:rPr>
              <a:t>Копилка для родителей</a:t>
            </a:r>
          </a:p>
          <a:p>
            <a:r>
              <a:rPr lang="ru-RU" sz="5700" dirty="0">
                <a:solidFill>
                  <a:srgbClr val="800080"/>
                </a:solidFill>
                <a:latin typeface="Comic Sans MS" panose="030F0702030302020204" pitchFamily="66" charset="0"/>
              </a:rPr>
              <a:t>«Особенности интеллектуального развития ребенка в один год»</a:t>
            </a:r>
            <a:endParaRPr lang="ru-RU" sz="5700" dirty="0">
              <a:solidFill>
                <a:srgbClr val="800080"/>
              </a:solidFill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8E6DE5A1-0E2A-4926-AAA3-42B0171253FC}"/>
              </a:ext>
            </a:extLst>
          </p:cNvPr>
          <p:cNvSpPr txBox="1">
            <a:spLocks/>
          </p:cNvSpPr>
          <p:nvPr/>
        </p:nvSpPr>
        <p:spPr>
          <a:xfrm>
            <a:off x="7240224" y="4240212"/>
            <a:ext cx="438041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CC00CC"/>
                </a:solidFill>
              </a:rPr>
              <a:t>Подготовила: Балакина А.В.,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CC00CC"/>
                </a:solidFill>
              </a:rPr>
              <a:t>воспитатель МБДОУ «Крепыш», ЯНАО, г. Ноябрьск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00B54E-A2C1-477E-BEE9-197291A45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364" y="3442379"/>
            <a:ext cx="4025900" cy="325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9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im0-tub-ru.yandex.net/i?id=9bdc75034a07d43b4c8113b05c84d719-l&amp;n=13">
            <a:extLst>
              <a:ext uri="{FF2B5EF4-FFF2-40B4-BE49-F238E27FC236}">
                <a16:creationId xmlns:a16="http://schemas.microsoft.com/office/drawing/2014/main" id="{0FF89D9E-3435-464E-BBE8-35E78F748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ya-webdesign.com/images/baby-cartoon-png-8.png">
            <a:extLst>
              <a:ext uri="{FF2B5EF4-FFF2-40B4-BE49-F238E27FC236}">
                <a16:creationId xmlns:a16="http://schemas.microsoft.com/office/drawing/2014/main" id="{75D05C82-A854-4037-801F-6A4432F4E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66413" y="3065963"/>
            <a:ext cx="3133997" cy="313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clipart-library.com/image_gallery/258466.png">
            <a:extLst>
              <a:ext uri="{FF2B5EF4-FFF2-40B4-BE49-F238E27FC236}">
                <a16:creationId xmlns:a16="http://schemas.microsoft.com/office/drawing/2014/main" id="{ECCF4FEE-0B97-43C8-BEFC-1A7C2D568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8676" y="2932609"/>
            <a:ext cx="3692435" cy="369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2AEBA-4DD0-4A5F-AEB2-08737AF2C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713" y="400595"/>
            <a:ext cx="11782697" cy="60089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>
                <a:latin typeface="Comic Sans MS" panose="030F0702030302020204" pitchFamily="66" charset="0"/>
              </a:rPr>
              <a:t>Особенности интеллектуального развития ребенка в 1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1D6BC9-281D-4FA8-B780-751E36324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143" y="1495695"/>
            <a:ext cx="9361713" cy="3283131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Вашему малышу уже исполнился годик, и не только вы, конечно, заметили, как вырос ваш карапуз: он уже начинает ходить и разговаривать и умеет гораздо больше по сравнению с новорожденным малышом. </a:t>
            </a: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Интеллектуальное развитие ребенка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до года очень важно для становления всех его способностей, но период от года и до двух лет тоже очень значимый этап интеллектуального развития способностей детей, так как именно этот возрастной промежуток является периодом развития устной речи ребенка и интеллектуального развития в целом.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Давайте вместе рассмотрим все стороны 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интеллектуального развития ребенка в 1 год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и определим, чему учится годовалый малыш, и что он может уметь к двум годам.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70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im0-tub-ru.yandex.net/i?id=9bdc75034a07d43b4c8113b05c84d719-l&amp;n=13">
            <a:extLst>
              <a:ext uri="{FF2B5EF4-FFF2-40B4-BE49-F238E27FC236}">
                <a16:creationId xmlns:a16="http://schemas.microsoft.com/office/drawing/2014/main" id="{6D6531CC-ABB0-4D5D-875B-54FE48DEC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get-pdb/225396/9598b136-1319-4ec1-a7ad-6af56f75751e/s1200?webp=false">
            <a:extLst>
              <a:ext uri="{FF2B5EF4-FFF2-40B4-BE49-F238E27FC236}">
                <a16:creationId xmlns:a16="http://schemas.microsoft.com/office/drawing/2014/main" id="{03626D58-53E3-4E29-8D36-0F457C157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0867" y="3981056"/>
            <a:ext cx="3674857" cy="27376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yellmed.ru/static/yellmed_news/upload/6bedfe80b1043638c4a792a77cb98a60.jpg">
            <a:extLst>
              <a:ext uri="{FF2B5EF4-FFF2-40B4-BE49-F238E27FC236}">
                <a16:creationId xmlns:a16="http://schemas.microsoft.com/office/drawing/2014/main" id="{331327DD-6772-48DF-AFCB-80946FF1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2845" y="4120393"/>
            <a:ext cx="3894999" cy="25982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E98F933-D0B9-4545-878C-DA1770F01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611" y="1045030"/>
            <a:ext cx="11647715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b="1" i="1" dirty="0">
                <a:solidFill>
                  <a:srgbClr val="002060"/>
                </a:solidFill>
              </a:rPr>
              <a:t>Малыш в 1 год с удовольствием выполняет следующие действия: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манипулирует предметами;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складывает различные предметы, бросает или стучит ими, а также их толкает или тащит;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забирается вверх на небольшие ступени или другие возвышенности (кресло, диван, стул);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бросает и ловит большой мяч;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проявляет заинтересованность различными объектами небольшого размера;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открывает ручки дверей, завинчивает крышечки и выполняет другие действия с помощью пальчиков.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	Годовалый малыш отличается любопытством и высокой познавательной активностью. Он стремится экспериментировать со всеми предметами, которые находятся рядом с ним. Кроме этого, крохе интересны все движущиеся механизмы и объекты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0761975-29DB-4AE3-9E5B-96B16943E2D7}"/>
              </a:ext>
            </a:extLst>
          </p:cNvPr>
          <p:cNvSpPr txBox="1">
            <a:spLocks/>
          </p:cNvSpPr>
          <p:nvPr/>
        </p:nvSpPr>
        <p:spPr>
          <a:xfrm>
            <a:off x="265611" y="139337"/>
            <a:ext cx="11782697" cy="600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2800" dirty="0">
                <a:latin typeface="Comic Sans MS" panose="030F0702030302020204" pitchFamily="66" charset="0"/>
              </a:rPr>
              <a:t>Особенности интеллектуального развития ребенка в 1 год</a:t>
            </a:r>
          </a:p>
        </p:txBody>
      </p:sp>
    </p:spTree>
    <p:extLst>
      <p:ext uri="{BB962C8B-B14F-4D97-AF65-F5344CB8AC3E}">
        <p14:creationId xmlns:p14="http://schemas.microsoft.com/office/powerpoint/2010/main" val="222991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im0-tub-ru.yandex.net/i?id=9bdc75034a07d43b4c8113b05c84d719-l&amp;n=13">
            <a:extLst>
              <a:ext uri="{FF2B5EF4-FFF2-40B4-BE49-F238E27FC236}">
                <a16:creationId xmlns:a16="http://schemas.microsoft.com/office/drawing/2014/main" id="{9F1E5C06-5C54-41EA-961F-0ABFF1FEC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D780F30-BE34-4BBB-AD72-DBE4C19EF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51" y="1001486"/>
            <a:ext cx="7306492" cy="3666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Развитие мелкой моторики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</a:rPr>
              <a:t>	Все игрушки и занятия направленные на развитие мелкой моторики рук способствуют активному развитию речи у малыша. Для этого используются </a:t>
            </a:r>
            <a:r>
              <a:rPr lang="ru-RU" sz="2400" b="1" i="1" dirty="0">
                <a:solidFill>
                  <a:srgbClr val="002060"/>
                </a:solidFill>
              </a:rPr>
              <a:t>пальчиковые игры, игрушки сенсорной направленности, игрушки-вкладыши, логический куб, крупные </a:t>
            </a:r>
            <a:r>
              <a:rPr lang="ru-RU" sz="2400" b="1" i="1" dirty="0" err="1">
                <a:solidFill>
                  <a:srgbClr val="002060"/>
                </a:solidFill>
              </a:rPr>
              <a:t>пазлы</a:t>
            </a:r>
            <a:r>
              <a:rPr lang="ru-RU" sz="2400" b="1" i="1" dirty="0">
                <a:solidFill>
                  <a:srgbClr val="002060"/>
                </a:solidFill>
              </a:rPr>
              <a:t> и другой дидактический материал</a:t>
            </a:r>
            <a:r>
              <a:rPr lang="ru-RU" sz="2400" dirty="0">
                <a:solidFill>
                  <a:srgbClr val="002060"/>
                </a:solidFill>
              </a:rPr>
              <a:t>. 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7E40408-C889-462B-87BD-51847DAE6440}"/>
              </a:ext>
            </a:extLst>
          </p:cNvPr>
          <p:cNvSpPr txBox="1">
            <a:spLocks/>
          </p:cNvSpPr>
          <p:nvPr/>
        </p:nvSpPr>
        <p:spPr>
          <a:xfrm>
            <a:off x="265611" y="139337"/>
            <a:ext cx="11782697" cy="600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2800" dirty="0">
                <a:latin typeface="Comic Sans MS" panose="030F0702030302020204" pitchFamily="66" charset="0"/>
              </a:rPr>
              <a:t>Особенности интеллектуального развития ребенка в 1 год</a:t>
            </a:r>
          </a:p>
        </p:txBody>
      </p:sp>
      <p:pic>
        <p:nvPicPr>
          <p:cNvPr id="2054" name="Picture 6" descr="http://1armdetsad.ru/wp-content/uploads/2015/01/1_33.jpg">
            <a:extLst>
              <a:ext uri="{FF2B5EF4-FFF2-40B4-BE49-F238E27FC236}">
                <a16:creationId xmlns:a16="http://schemas.microsoft.com/office/drawing/2014/main" id="{5629C8DD-B9F8-4029-8CAC-AA8C163BE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5790" y="1165282"/>
            <a:ext cx="3943962" cy="2628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ae01.alicdn.com/kf/HTB14KZQKf9TBuNjy0Fcq6zeiFXas/2018-New-Baby-Ball-Colorful-Sensory-Ball-Toy-Soft-Bumpy-Ball-Early-Educational-Toy-Ball-For.jpg">
            <a:extLst>
              <a:ext uri="{FF2B5EF4-FFF2-40B4-BE49-F238E27FC236}">
                <a16:creationId xmlns:a16="http://schemas.microsoft.com/office/drawing/2014/main" id="{61247BAE-0C4E-4199-BEC5-8BA136C89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6150" y="4101736"/>
            <a:ext cx="2448307" cy="2448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Ð¡ÐµÐ½ÑÐ¾ÑÐ½Ð¾Ðµ ÑÐ°Ð·Ð²Ð¸ÑÐ¸Ðµ Ð´ÐµÑÐµÐ¹ Ð´Ð¾ÑÐºÐ¾Ð»ÑÐ½Ð¾Ð³Ð¾ Ð²Ð¾Ð·ÑÐ°ÑÑÐ°">
            <a:extLst>
              <a:ext uri="{FF2B5EF4-FFF2-40B4-BE49-F238E27FC236}">
                <a16:creationId xmlns:a16="http://schemas.microsoft.com/office/drawing/2014/main" id="{C9497D2C-C47C-4885-9925-587AEC8711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31117" y="3752811"/>
            <a:ext cx="2063931" cy="2352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2.bp.blogspot.com/-6hnqQY0321o/V3KCdS2B7vI/AAAAAAAAMcU/molOUKaM1Ug82cdB-RRuESBP3KM0aksZQCLcB/s1600/046.jpg">
            <a:extLst>
              <a:ext uri="{FF2B5EF4-FFF2-40B4-BE49-F238E27FC236}">
                <a16:creationId xmlns:a16="http://schemas.microsoft.com/office/drawing/2014/main" id="{42CF9251-5943-499C-9EBE-31DA4FF4D2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03492" y="3953692"/>
            <a:ext cx="2743200" cy="2469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12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im0-tub-ru.yandex.net/i?id=9bdc75034a07d43b4c8113b05c84d719-l&amp;n=13">
            <a:extLst>
              <a:ext uri="{FF2B5EF4-FFF2-40B4-BE49-F238E27FC236}">
                <a16:creationId xmlns:a16="http://schemas.microsoft.com/office/drawing/2014/main" id="{FCCA77F7-6394-4AE3-BE9C-0C0D01545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m0-tub-ru.yandex.net/i?id=b98cfb28e54ed64a6e4c2c3fe4836fd2-l&amp;n=13">
            <a:extLst>
              <a:ext uri="{FF2B5EF4-FFF2-40B4-BE49-F238E27FC236}">
                <a16:creationId xmlns:a16="http://schemas.microsoft.com/office/drawing/2014/main" id="{3E72556E-EE7F-4CA5-9E12-9244340FA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9596" y="4080292"/>
            <a:ext cx="4613501" cy="24641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m0-tub-ru.yandex.net/i?id=a4ab009a3af234ae34a1f02553029d9a-l&amp;n=13">
            <a:extLst>
              <a:ext uri="{FF2B5EF4-FFF2-40B4-BE49-F238E27FC236}">
                <a16:creationId xmlns:a16="http://schemas.microsoft.com/office/drawing/2014/main" id="{5080C2CE-5878-4987-AFB0-E639E2DE0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8962" y="3794760"/>
            <a:ext cx="3793882" cy="2892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9">
            <a:extLst>
              <a:ext uri="{FF2B5EF4-FFF2-40B4-BE49-F238E27FC236}">
                <a16:creationId xmlns:a16="http://schemas.microsoft.com/office/drawing/2014/main" id="{C1C1607B-D4D2-4178-B9A8-B26A3DCEC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0" y="1050563"/>
            <a:ext cx="1178269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</a:rPr>
              <a:t>Развитие речи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</a:rPr>
              <a:t>	Обычно в годик ребенок произносит 5-10 простых слов, таких как «мама», «дай» и т.п., и много болтает на своем «марсианском». И часто бывает ситуация, когда родители бьют тревогу, что развитие речи малыша останавливается, и он не произносит новых слов. На самом деле, зачастую причина в том, что малыш просто ленится говорить, так как мама и папа его и так понимают. Поэтому очень важно в этом возрасте часто и помногу разговаривать с малышом, петь ему песенки, читать книжки, чтобы у ребенка накапливался пассивный речевой словарь и стимулировать его на речь, тогда пассивный запас перейдет в дальнейшем в активный.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D087CFA-360A-4E69-ACE4-1E18D5BFC96B}"/>
              </a:ext>
            </a:extLst>
          </p:cNvPr>
          <p:cNvSpPr txBox="1">
            <a:spLocks/>
          </p:cNvSpPr>
          <p:nvPr/>
        </p:nvSpPr>
        <p:spPr>
          <a:xfrm>
            <a:off x="204651" y="313509"/>
            <a:ext cx="11782697" cy="600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2800" dirty="0">
                <a:latin typeface="Comic Sans MS" panose="030F0702030302020204" pitchFamily="66" charset="0"/>
              </a:rPr>
              <a:t>Особенности интеллектуального развития ребенка в 1 год</a:t>
            </a:r>
          </a:p>
        </p:txBody>
      </p:sp>
    </p:spTree>
    <p:extLst>
      <p:ext uri="{BB962C8B-B14F-4D97-AF65-F5344CB8AC3E}">
        <p14:creationId xmlns:p14="http://schemas.microsoft.com/office/powerpoint/2010/main" val="189468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https://im0-tub-ru.yandex.net/i?id=9bdc75034a07d43b4c8113b05c84d719-l&amp;n=13">
            <a:extLst>
              <a:ext uri="{FF2B5EF4-FFF2-40B4-BE49-F238E27FC236}">
                <a16:creationId xmlns:a16="http://schemas.microsoft.com/office/drawing/2014/main" id="{4DE9ED76-5138-4AF1-B93F-43EE4DC1C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www.educationaltoysonline.com.au/wp-content/uploads/2016/08/Melissa-and-Doug-Stacking-Train-1-600x599.jpg">
            <a:extLst>
              <a:ext uri="{FF2B5EF4-FFF2-40B4-BE49-F238E27FC236}">
                <a16:creationId xmlns:a16="http://schemas.microsoft.com/office/drawing/2014/main" id="{E155C611-EF27-4508-93DF-B99976FDF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331" y="3264156"/>
            <a:ext cx="3475234" cy="34694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8F1ABBE-FB14-4CC8-B2C9-64C786342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51" y="1253331"/>
            <a:ext cx="11517086" cy="2639399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ru-RU" sz="2400" b="1" dirty="0">
                <a:solidFill>
                  <a:srgbClr val="002060"/>
                </a:solidFill>
              </a:rPr>
              <a:t>Логико-математическое развитие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</a:rPr>
              <a:t>	Основы логико-математического мышления у детей начинают закладываться как раз в период от года. Для развития логико-математических представлений у малыша от года должны быть игрушки, отличающиеся по форме, величине и количеству деталей, например, </a:t>
            </a:r>
            <a:r>
              <a:rPr lang="ru-RU" sz="2400" b="1" i="1" dirty="0">
                <a:solidFill>
                  <a:srgbClr val="002060"/>
                </a:solidFill>
              </a:rPr>
              <a:t>несколько мячиков разных размеров, конструкторы, сортировки</a:t>
            </a:r>
            <a:r>
              <a:rPr lang="ru-RU" sz="2400" dirty="0">
                <a:solidFill>
                  <a:srgbClr val="002060"/>
                </a:solidFill>
              </a:rPr>
              <a:t>. Также все игрушки должны находиться в зоне доступа детей, чтобы в любое время они могли исследовать их.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/>
              <a:t>	</a:t>
            </a: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7A355FB-EC51-40F6-8106-7D8EAF4E57D9}"/>
              </a:ext>
            </a:extLst>
          </p:cNvPr>
          <p:cNvSpPr txBox="1">
            <a:spLocks/>
          </p:cNvSpPr>
          <p:nvPr/>
        </p:nvSpPr>
        <p:spPr>
          <a:xfrm>
            <a:off x="204651" y="313509"/>
            <a:ext cx="11782697" cy="600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2800" dirty="0">
                <a:latin typeface="Comic Sans MS" panose="030F0702030302020204" pitchFamily="66" charset="0"/>
              </a:rPr>
              <a:t>Особенности интеллектуального развития ребенка в 1 год</a:t>
            </a:r>
          </a:p>
        </p:txBody>
      </p:sp>
      <p:pic>
        <p:nvPicPr>
          <p:cNvPr id="3074" name="Picture 2" descr="ÐÐ³ÑÐ° Ñ Ð¼ÑÑÐ¾Ð¼">
            <a:extLst>
              <a:ext uri="{FF2B5EF4-FFF2-40B4-BE49-F238E27FC236}">
                <a16:creationId xmlns:a16="http://schemas.microsoft.com/office/drawing/2014/main" id="{68EF8B5C-7E7A-4CE5-9157-DDC6B1701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2268" y="3212412"/>
            <a:ext cx="2829469" cy="22783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3D3A09E-2CC9-4780-8A57-203C56601E10}"/>
              </a:ext>
            </a:extLst>
          </p:cNvPr>
          <p:cNvSpPr/>
          <p:nvPr/>
        </p:nvSpPr>
        <p:spPr>
          <a:xfrm>
            <a:off x="3039291" y="3648658"/>
            <a:ext cx="5643155" cy="2167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ts val="600"/>
              </a:spcBef>
            </a:pPr>
            <a:r>
              <a:rPr lang="ru-RU" sz="2400" dirty="0">
                <a:solidFill>
                  <a:srgbClr val="002060"/>
                </a:solidFill>
              </a:rPr>
              <a:t>Еще для развития логико-математических способностей у детей полезны </a:t>
            </a:r>
            <a:r>
              <a:rPr lang="ru-RU" sz="2400" b="1" i="1" dirty="0">
                <a:solidFill>
                  <a:srgbClr val="002060"/>
                </a:solidFill>
              </a:rPr>
              <a:t>игры с различными наборами карточек</a:t>
            </a:r>
            <a:r>
              <a:rPr lang="ru-RU" sz="2400" dirty="0">
                <a:solidFill>
                  <a:srgbClr val="002060"/>
                </a:solidFill>
              </a:rPr>
              <a:t>: картинки мам-зверей и малышей, картинки животных и их домов, где ребенок подбирает подходящие друг другу пары карточек.</a:t>
            </a:r>
          </a:p>
        </p:txBody>
      </p:sp>
    </p:spTree>
    <p:extLst>
      <p:ext uri="{BB962C8B-B14F-4D97-AF65-F5344CB8AC3E}">
        <p14:creationId xmlns:p14="http://schemas.microsoft.com/office/powerpoint/2010/main" val="180853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im0-tub-ru.yandex.net/i?id=9bdc75034a07d43b4c8113b05c84d719-l&amp;n=13">
            <a:extLst>
              <a:ext uri="{FF2B5EF4-FFF2-40B4-BE49-F238E27FC236}">
                <a16:creationId xmlns:a16="http://schemas.microsoft.com/office/drawing/2014/main" id="{4CF16703-A4B4-424C-A8A8-6DE17FC1A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https://im0-tub-ru.yandex.net/i?id=5ccb84d954b266663c820df0a7cde847-l&amp;n=13">
            <a:extLst>
              <a:ext uri="{FF2B5EF4-FFF2-40B4-BE49-F238E27FC236}">
                <a16:creationId xmlns:a16="http://schemas.microsoft.com/office/drawing/2014/main" id="{FC721A78-C83C-46DD-BEAE-EF6E06570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4028" y="3900384"/>
            <a:ext cx="2747554" cy="27475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im0-tub-ru.yandex.net/i?id=ab4bd4b01a762e67b35497baa010e619-l&amp;n=13">
            <a:extLst>
              <a:ext uri="{FF2B5EF4-FFF2-40B4-BE49-F238E27FC236}">
                <a16:creationId xmlns:a16="http://schemas.microsoft.com/office/drawing/2014/main" id="{FD7CB33B-6952-4307-BEDC-34FE9C6DB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611" y="4497942"/>
            <a:ext cx="3215640" cy="21416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2F2A376-00FD-49AD-BA72-0E14B89FA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11" y="1094105"/>
            <a:ext cx="7104018" cy="34364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002060"/>
                </a:solidFill>
              </a:rPr>
              <a:t>Сенсорное развитие</a:t>
            </a:r>
          </a:p>
          <a:p>
            <a:pPr marL="0" indent="0" algn="just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</a:rPr>
              <a:t>Очень важно в период от года и до двух лет обеспечить малышу возможности для сенсорного развития. Полезны для развития способностей у детей будут различные </a:t>
            </a:r>
            <a:r>
              <a:rPr lang="ru-RU" sz="2400" b="1" i="1" dirty="0">
                <a:solidFill>
                  <a:srgbClr val="002060"/>
                </a:solidFill>
              </a:rPr>
              <a:t>пирамидки и рамки-вкладыши</a:t>
            </a:r>
            <a:r>
              <a:rPr lang="ru-RU" sz="2400" dirty="0">
                <a:solidFill>
                  <a:srgbClr val="002060"/>
                </a:solidFill>
              </a:rPr>
              <a:t>, благодаря которым ребенок учится видеть разницу в величине предметов. Также пригодятся в этот период </a:t>
            </a:r>
            <a:r>
              <a:rPr lang="ru-RU" sz="2400" b="1" i="1" dirty="0">
                <a:solidFill>
                  <a:srgbClr val="002060"/>
                </a:solidFill>
              </a:rPr>
              <a:t>кубики</a:t>
            </a:r>
            <a:r>
              <a:rPr lang="ru-RU" sz="2400" dirty="0">
                <a:solidFill>
                  <a:srgbClr val="002060"/>
                </a:solidFill>
              </a:rPr>
              <a:t> разных цветов и из разнообразных материалов и </a:t>
            </a:r>
            <a:r>
              <a:rPr lang="ru-RU" sz="2400" b="1" i="1" dirty="0">
                <a:solidFill>
                  <a:srgbClr val="002060"/>
                </a:solidFill>
              </a:rPr>
              <a:t>наборы продуктов</a:t>
            </a:r>
            <a:r>
              <a:rPr lang="ru-RU" sz="2400" dirty="0">
                <a:solidFill>
                  <a:srgbClr val="002060"/>
                </a:solidFill>
              </a:rPr>
              <a:t> (только не маленькие, чтобы малыш не мог их проглотить).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A3833AC-7B72-4153-BEE8-48F3677DAB7A}"/>
              </a:ext>
            </a:extLst>
          </p:cNvPr>
          <p:cNvSpPr txBox="1">
            <a:spLocks/>
          </p:cNvSpPr>
          <p:nvPr/>
        </p:nvSpPr>
        <p:spPr>
          <a:xfrm>
            <a:off x="204651" y="313509"/>
            <a:ext cx="11782697" cy="600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2800" dirty="0">
                <a:latin typeface="Comic Sans MS" panose="030F0702030302020204" pitchFamily="66" charset="0"/>
              </a:rPr>
              <a:t>Особенности интеллектуального развития ребенка в 1 год</a:t>
            </a:r>
          </a:p>
        </p:txBody>
      </p:sp>
      <p:pic>
        <p:nvPicPr>
          <p:cNvPr id="5126" name="Picture 6" descr="https://im0-tub-ru.yandex.net/i?id=5d6472173ead92b8cb05758e1083210b-l&amp;n=13">
            <a:extLst>
              <a:ext uri="{FF2B5EF4-FFF2-40B4-BE49-F238E27FC236}">
                <a16:creationId xmlns:a16="http://schemas.microsoft.com/office/drawing/2014/main" id="{030EAE8E-DB7F-41F7-BA94-56C7DC00F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3889" y="1180669"/>
            <a:ext cx="3954850" cy="26378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06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im0-tub-ru.yandex.net/i?id=9bdc75034a07d43b4c8113b05c84d719-l&amp;n=13">
            <a:extLst>
              <a:ext uri="{FF2B5EF4-FFF2-40B4-BE49-F238E27FC236}">
                <a16:creationId xmlns:a16="http://schemas.microsoft.com/office/drawing/2014/main" id="{6E2D42AD-F3C1-4D18-8565-243E45D63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7C8CE35-CF21-472B-960F-486C74547F97}"/>
              </a:ext>
            </a:extLst>
          </p:cNvPr>
          <p:cNvSpPr txBox="1">
            <a:spLocks/>
          </p:cNvSpPr>
          <p:nvPr/>
        </p:nvSpPr>
        <p:spPr>
          <a:xfrm>
            <a:off x="204651" y="313509"/>
            <a:ext cx="11782697" cy="600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2800" dirty="0">
                <a:latin typeface="Comic Sans MS" panose="030F0702030302020204" pitchFamily="66" charset="0"/>
              </a:rPr>
              <a:t>Особенности интеллектуального развития ребенка в 1 год</a:t>
            </a:r>
          </a:p>
        </p:txBody>
      </p:sp>
      <p:pic>
        <p:nvPicPr>
          <p:cNvPr id="3080" name="Picture 8" descr="https://c.pxhere.com/photos/0c/7e/baby_caucasian_child_dad_daughter_family_father_fun-1358696.jpg!d">
            <a:extLst>
              <a:ext uri="{FF2B5EF4-FFF2-40B4-BE49-F238E27FC236}">
                <a16:creationId xmlns:a16="http://schemas.microsoft.com/office/drawing/2014/main" id="{308659A4-6460-42B2-9879-262F016A6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24394" y="1214878"/>
            <a:ext cx="3071663" cy="2047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jizooaupairs.com.au/wp-content/uploads/2018/06/benefitsregister-1.jpg">
            <a:extLst>
              <a:ext uri="{FF2B5EF4-FFF2-40B4-BE49-F238E27FC236}">
                <a16:creationId xmlns:a16="http://schemas.microsoft.com/office/drawing/2014/main" id="{821406A6-6DA0-4666-84C4-8F3D9E6156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50287" y="4501317"/>
            <a:ext cx="3528759" cy="21606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psychologies.today/wp-content/uploads/2016/10/igraem-s-malyutkoj-2-e1540314650673.jpg">
            <a:extLst>
              <a:ext uri="{FF2B5EF4-FFF2-40B4-BE49-F238E27FC236}">
                <a16:creationId xmlns:a16="http://schemas.microsoft.com/office/drawing/2014/main" id="{EE1FC12E-3641-4510-A135-6958B9C7CE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33600" y="4811434"/>
            <a:ext cx="3183087" cy="19397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51DBAD5-1CCB-47F7-808E-E68E8F255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" y="1076687"/>
            <a:ext cx="9231086" cy="44358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Что полезно для развития интеллекта малыша?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Показывать пример на кукле или игрушке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Как умывать, расчесывать, танцевать, петь и так далее. Малыш сначала подражает Вам, проделывает это с игрушками, но позже может начать делать сам. Это весело и полезно для восприятия.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Общайтесь с малышом.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Даже если вы думаете, что в данный момент малыш не сможет понять того, что вы говорите, всё равно общайтесь с ним, объясняйте малышу все об окружающих вещах, называйте всё вслух, охарактеризуйте предметы, и чем чаще вы это делаете, тем больше запоминает ребенок.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Делать все вместе, объясняя каждое действие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Вы убираете, говорите – зачем это делаете, что будет после. Попробуйте развить интерес у крохи – и в дальнейшем у Вас готов помощник!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38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s://im0-tub-ru.yandex.net/i?id=9bdc75034a07d43b4c8113b05c84d719-l&amp;n=13">
            <a:extLst>
              <a:ext uri="{FF2B5EF4-FFF2-40B4-BE49-F238E27FC236}">
                <a16:creationId xmlns:a16="http://schemas.microsoft.com/office/drawing/2014/main" id="{5AA6002A-5ABE-4791-A0FE-066DC3DA8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C330A-110A-4EFD-B25A-30607258C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Интернет-ресурсы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E85BB4-1208-443A-8C6B-E8F9D0EBC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67" y="1825625"/>
            <a:ext cx="117914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Папа  и сын читают - </a:t>
            </a:r>
            <a:r>
              <a:rPr lang="en-US" sz="2000" dirty="0">
                <a:hlinkClick r:id="rId3"/>
              </a:rPr>
              <a:t>https://kak2z.ru/index.php?topic=488864.0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Мама и малыш - </a:t>
            </a:r>
            <a:r>
              <a:rPr lang="en-US" sz="2000" dirty="0">
                <a:hlinkClick r:id="rId4"/>
              </a:rPr>
              <a:t>https://yandex.ua/collections/card/5bd2891bcd749600c4307da4/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Малыш с мячом - </a:t>
            </a:r>
            <a:r>
              <a:rPr lang="en-US" sz="2000" dirty="0">
                <a:hlinkClick r:id="rId5"/>
              </a:rPr>
              <a:t>https://club.foto.ru/gallery/photos/photo.php?photo_id=1996742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Малыш с сортировщиком - </a:t>
            </a:r>
            <a:r>
              <a:rPr lang="en-US" sz="2000" dirty="0">
                <a:hlinkClick r:id="rId6"/>
              </a:rPr>
              <a:t>https://www.educationaltoysonline.com.au/shop/type-of-play/blocks/melissa-and-doug-stacking-train/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Малыш с кубиками - </a:t>
            </a:r>
            <a:r>
              <a:rPr lang="en-US" sz="2000" dirty="0">
                <a:hlinkClick r:id="rId7"/>
              </a:rPr>
              <a:t>https://dostupnaya-strana.ru/products/sensorno-taktilnyi-nabor</a:t>
            </a:r>
            <a:r>
              <a:rPr lang="ru-RU" sz="2000" dirty="0"/>
              <a:t>   </a:t>
            </a:r>
          </a:p>
          <a:p>
            <a:pPr marL="0" indent="0">
              <a:buNone/>
            </a:pPr>
            <a:r>
              <a:rPr lang="ru-RU" sz="2000" dirty="0"/>
              <a:t>Малыш и мама с кубиками - </a:t>
            </a:r>
            <a:r>
              <a:rPr lang="en-US" sz="2000" dirty="0">
                <a:hlinkClick r:id="rId8"/>
              </a:rPr>
              <a:t>https://vitebsk.biz/news/23183/</a:t>
            </a:r>
            <a:r>
              <a:rPr lang="ru-RU" sz="2000" dirty="0"/>
              <a:t>   </a:t>
            </a:r>
          </a:p>
          <a:p>
            <a:pPr marL="0" indent="0">
              <a:buNone/>
            </a:pPr>
            <a:r>
              <a:rPr lang="ru-RU" sz="2000" dirty="0"/>
              <a:t>Малыши играют - </a:t>
            </a:r>
            <a:r>
              <a:rPr lang="en-US" sz="2000" dirty="0">
                <a:hlinkClick r:id="rId9"/>
              </a:rPr>
              <a:t>https://yellmed.ru/novosti/deti/gotovimsya-k-detskomu-sadu-bez-uscherba-dlya-zdorovya-mamy-i-malysha</a:t>
            </a:r>
            <a:r>
              <a:rPr lang="ru-RU" sz="2000" dirty="0"/>
              <a:t> </a:t>
            </a:r>
          </a:p>
          <a:p>
            <a:pPr marL="0" indent="0">
              <a:buNone/>
            </a:pPr>
            <a:r>
              <a:rPr lang="ru-RU" sz="2000" dirty="0"/>
              <a:t>Малыш с игрушками - </a:t>
            </a:r>
            <a:r>
              <a:rPr lang="en-US" sz="2000" dirty="0">
                <a:hlinkClick r:id="rId10"/>
              </a:rPr>
              <a:t>https://m.yandex.com.tr/collections/card/5a0951a7c75bad0032cd4743/</a:t>
            </a: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816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256</Words>
  <Application>Microsoft Office PowerPoint</Application>
  <PresentationFormat>Широкоэкранный</PresentationFormat>
  <Paragraphs>50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Wingdings</vt:lpstr>
      <vt:lpstr>Тема Office</vt:lpstr>
      <vt:lpstr>Презентация PowerPoint</vt:lpstr>
      <vt:lpstr>   Особенности интеллектуального развития ребенка в 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Интернет-ресурсы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интеллектуального развития ребенка в 1 год</dc:title>
  <dc:creator>ПК</dc:creator>
  <cp:lastModifiedBy>Agent 007</cp:lastModifiedBy>
  <cp:revision>20</cp:revision>
  <dcterms:created xsi:type="dcterms:W3CDTF">2019-04-16T15:27:19Z</dcterms:created>
  <dcterms:modified xsi:type="dcterms:W3CDTF">2021-10-10T13:36:06Z</dcterms:modified>
</cp:coreProperties>
</file>