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80" r:id="rId17"/>
    <p:sldId id="281" r:id="rId18"/>
    <p:sldId id="283" r:id="rId19"/>
    <p:sldId id="270" r:id="rId20"/>
    <p:sldId id="272" r:id="rId21"/>
    <p:sldId id="285" r:id="rId22"/>
    <p:sldId id="286" r:id="rId23"/>
    <p:sldId id="273" r:id="rId24"/>
    <p:sldId id="276" r:id="rId25"/>
    <p:sldId id="277" r:id="rId26"/>
    <p:sldId id="278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>
      <p:cViewPr varScale="1">
        <p:scale>
          <a:sx n="77" d="100"/>
          <a:sy n="77" d="100"/>
        </p:scale>
        <p:origin x="161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представления о животных</c:v>
                </c:pt>
                <c:pt idx="1">
                  <c:v>представления о растениях</c:v>
                </c:pt>
                <c:pt idx="2">
                  <c:v>представления о живом и неживом мире</c:v>
                </c:pt>
                <c:pt idx="3">
                  <c:v>отношение ребенка к природе</c:v>
                </c:pt>
                <c:pt idx="4">
                  <c:v>освоение трудовых навыков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C-4F3B-ACB1-C2AF9B4F1F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представления о животных</c:v>
                </c:pt>
                <c:pt idx="1">
                  <c:v>представления о растениях</c:v>
                </c:pt>
                <c:pt idx="2">
                  <c:v>представления о живом и неживом мире</c:v>
                </c:pt>
                <c:pt idx="3">
                  <c:v>отношение ребенка к природе</c:v>
                </c:pt>
                <c:pt idx="4">
                  <c:v>освоение трудовых навыков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C-4F3B-ACB1-C2AF9B4F1F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представления о животных</c:v>
                </c:pt>
                <c:pt idx="1">
                  <c:v>представления о растениях</c:v>
                </c:pt>
                <c:pt idx="2">
                  <c:v>представления о живом и неживом мире</c:v>
                </c:pt>
                <c:pt idx="3">
                  <c:v>отношение ребенка к природе</c:v>
                </c:pt>
                <c:pt idx="4">
                  <c:v>освоение трудовых навыков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6C-4F3B-ACB1-C2AF9B4F1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37760"/>
        <c:axId val="67239296"/>
        <c:axId val="0"/>
      </c:bar3DChart>
      <c:catAx>
        <c:axId val="6723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239296"/>
        <c:crosses val="autoZero"/>
        <c:auto val="1"/>
        <c:lblAlgn val="ctr"/>
        <c:lblOffset val="100"/>
        <c:noMultiLvlLbl val="0"/>
      </c:catAx>
      <c:valAx>
        <c:axId val="6723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37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представления о животных</c:v>
                </c:pt>
                <c:pt idx="1">
                  <c:v>представления о растениях</c:v>
                </c:pt>
                <c:pt idx="2">
                  <c:v>представления о живом и неживом мире</c:v>
                </c:pt>
                <c:pt idx="3">
                  <c:v>отношение ребенка к природе</c:v>
                </c:pt>
                <c:pt idx="4">
                  <c:v>освоение трудовых навыков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0-403F-A294-71B6F39EB8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представления о животных</c:v>
                </c:pt>
                <c:pt idx="1">
                  <c:v>представления о растениях</c:v>
                </c:pt>
                <c:pt idx="2">
                  <c:v>представления о живом и неживом мире</c:v>
                </c:pt>
                <c:pt idx="3">
                  <c:v>отношение ребенка к природе</c:v>
                </c:pt>
                <c:pt idx="4">
                  <c:v>освоение трудовых навыков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0-403F-A294-71B6F39EB8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представления о животных</c:v>
                </c:pt>
                <c:pt idx="1">
                  <c:v>представления о растениях</c:v>
                </c:pt>
                <c:pt idx="2">
                  <c:v>представления о живом и неживом мире</c:v>
                </c:pt>
                <c:pt idx="3">
                  <c:v>отношение ребенка к природе</c:v>
                </c:pt>
                <c:pt idx="4">
                  <c:v>освоение трудовых навыков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0-403F-A294-71B6F39EB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785344"/>
        <c:axId val="99803520"/>
        <c:axId val="0"/>
      </c:bar3DChart>
      <c:catAx>
        <c:axId val="9978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803520"/>
        <c:crosses val="autoZero"/>
        <c:auto val="1"/>
        <c:lblAlgn val="ctr"/>
        <c:lblOffset val="100"/>
        <c:noMultiLvlLbl val="0"/>
      </c:catAx>
      <c:valAx>
        <c:axId val="9980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85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76864" cy="5245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города Новосибирска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466 комбинированного вида»</a:t>
            </a:r>
          </a:p>
          <a:p>
            <a:pPr algn="ctr">
              <a:spcAft>
                <a:spcPts val="0"/>
              </a:spcAft>
            </a:pPr>
            <a:endParaRPr lang="en-US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i="1" dirty="0"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Программа дополнительного образования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по формированию основ экологической культуры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 детей старшего дошкольного возраста (5 - 7 лет)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«Экология в детском саду»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 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Составитель</a:t>
            </a: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Заречная Ольга Сергеевна</a:t>
            </a:r>
            <a:endParaRPr lang="ru-RU" sz="20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61" y="1484784"/>
            <a:ext cx="28804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254" y="1988840"/>
            <a:ext cx="284790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33" y="2132856"/>
            <a:ext cx="27125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433" y="4351224"/>
            <a:ext cx="2532439" cy="18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27625"/>
            <a:ext cx="28083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144" y="260648"/>
            <a:ext cx="24347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204" y="4377403"/>
            <a:ext cx="2655955" cy="20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925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родителей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к образовательному процессу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588" y="260648"/>
            <a:ext cx="5631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много  узнавали,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проекты  создавали!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88" y="1413916"/>
            <a:ext cx="2468099" cy="1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455" y="1484784"/>
            <a:ext cx="1715545" cy="22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216" y="2764212"/>
            <a:ext cx="2246603" cy="163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53" y="3832843"/>
            <a:ext cx="1843965" cy="22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820" y="4797152"/>
            <a:ext cx="2185956" cy="15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037" y="3645024"/>
            <a:ext cx="2006776" cy="150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50" y="487372"/>
            <a:ext cx="2389037" cy="18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2252774" cy="15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924" y="1413916"/>
            <a:ext cx="2299648" cy="176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08304" y="1916832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latin typeface="Arial Black" pitchFamily="34" charset="0"/>
              </a:rPr>
              <a:t>ДЕТСКИЙ ЭКОЛОГИЧЕСКИЙ ПРОЕКТ</a:t>
            </a:r>
          </a:p>
          <a:p>
            <a:pPr algn="ctr"/>
            <a:r>
              <a:rPr lang="ru-RU" sz="1000" b="1" i="1" dirty="0">
                <a:latin typeface="Arial Black" pitchFamily="34" charset="0"/>
              </a:rPr>
              <a:t>«ЛЕС – ЭТО ПРИРОДНОЕ СООБЩЕСТВО»</a:t>
            </a:r>
          </a:p>
        </p:txBody>
      </p:sp>
    </p:spTree>
    <p:extLst>
      <p:ext uri="{BB962C8B-B14F-4D97-AF65-F5344CB8AC3E}">
        <p14:creationId xmlns:p14="http://schemas.microsoft.com/office/powerpoint/2010/main" val="1540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природой наблюдали</a:t>
            </a:r>
          </a:p>
          <a:p>
            <a:pPr lvl="0"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макеты  создавали!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41" y="1398855"/>
            <a:ext cx="1917501" cy="27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286763"/>
            <a:ext cx="2016224" cy="27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82462"/>
            <a:ext cx="34563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637" y="4166517"/>
            <a:ext cx="3528392" cy="228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024336" cy="19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00_05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37166"/>
            <a:ext cx="3662746" cy="2544966"/>
          </a:xfrm>
          <a:prstGeom prst="rect">
            <a:avLst/>
          </a:prstGeom>
        </p:spPr>
      </p:pic>
      <p:pic>
        <p:nvPicPr>
          <p:cNvPr id="6" name="Picture 9" descr="100_05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2420888"/>
            <a:ext cx="2592289" cy="3528392"/>
          </a:xfrm>
          <a:prstGeom prst="rect">
            <a:avLst/>
          </a:prstGeom>
        </p:spPr>
      </p:pic>
      <p:pic>
        <p:nvPicPr>
          <p:cNvPr id="7" name="Picture 7" descr="100_05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259" y="3406915"/>
            <a:ext cx="3960440" cy="25361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33265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разные деревья!</a:t>
            </a:r>
          </a:p>
          <a:p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коры, разных видов деревьев с помощью детской научной лаборатории.</a:t>
            </a:r>
          </a:p>
        </p:txBody>
      </p:sp>
    </p:spTree>
    <p:extLst>
      <p:ext uri="{BB962C8B-B14F-4D97-AF65-F5344CB8AC3E}">
        <p14:creationId xmlns:p14="http://schemas.microsoft.com/office/powerpoint/2010/main" val="18783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630" y="4149080"/>
            <a:ext cx="3515490" cy="239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926" y="332656"/>
            <a:ext cx="8459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Экспериментирование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прогулке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«Солнечная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батарея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               « Ветромер»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16" y="226792"/>
            <a:ext cx="1359748" cy="11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6" y="1683643"/>
            <a:ext cx="3717142" cy="26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619" y="1683643"/>
            <a:ext cx="3576845" cy="268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0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64" y="3666061"/>
            <a:ext cx="1858380" cy="22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32366"/>
            <a:ext cx="101547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солнца  и солнечной системы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10109"/>
            <a:ext cx="3094521" cy="241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491" y="3573016"/>
            <a:ext cx="1789493" cy="24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532" y="3573016"/>
            <a:ext cx="1803692" cy="24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864071"/>
            <a:ext cx="3456384" cy="24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643" y="3558069"/>
            <a:ext cx="1847195" cy="24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5202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465004"/>
            <a:ext cx="20162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090464"/>
            <a:ext cx="23374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982" y="3915104"/>
            <a:ext cx="19442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888" y="3915104"/>
            <a:ext cx="2337424" cy="20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20882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332656"/>
            <a:ext cx="490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Планета Марс и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марсиани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21402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1708247" cy="23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41766"/>
            <a:ext cx="2160240" cy="25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19" y="3541766"/>
            <a:ext cx="2227513" cy="25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738" y="980728"/>
            <a:ext cx="18722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3591363"/>
            <a:ext cx="2376264" cy="252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730379" cy="233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Жители планеты Сатурн!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3364653"/>
            <a:ext cx="1881782" cy="251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5184576" cy="244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5817"/>
            <a:ext cx="2304256" cy="271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877448"/>
            <a:ext cx="1728192" cy="24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840715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Заселили и планету Юпитер!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09582"/>
            <a:ext cx="3424312" cy="463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896" y="1129201"/>
            <a:ext cx="3423209" cy="45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15616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«Песок и камни»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2068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воспитание гуманной, социально-активной личности, способной понимать и любить окружающий мир, бережно относиться к природе; умения экологически грамотного и безопасного поведения в природе и в быту.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35" y="260648"/>
            <a:ext cx="2638513" cy="160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97700"/>
            <a:ext cx="2736304" cy="17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64" y="4221088"/>
            <a:ext cx="2735086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781" y="1863939"/>
            <a:ext cx="2502864" cy="19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294" y="1525986"/>
            <a:ext cx="2495315" cy="192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924" y="3807995"/>
            <a:ext cx="2462382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970" y="4221088"/>
            <a:ext cx="2502864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9924" y="260648"/>
            <a:ext cx="4103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 и экспериментов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972" y="188640"/>
            <a:ext cx="4138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 дети уже достаточно подготовлены для самостоятельного проведения несложных опытов.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41" y="476672"/>
            <a:ext cx="4083918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7433" y="4797152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опыты ребятам помогают карты – схемы, на которых зарисован алгоритм проведения эксперимента.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5" y="162880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711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камнями и минералами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55" y="3445351"/>
            <a:ext cx="2751341" cy="206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28841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052736"/>
            <a:ext cx="2880320" cy="19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94642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689112"/>
            <a:ext cx="2807207" cy="201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84" y="3884403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875" y="1044479"/>
            <a:ext cx="367240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55731"/>
            <a:ext cx="3736975" cy="25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44" y="1044479"/>
            <a:ext cx="3573832" cy="251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Вода- добрый друг и помощник человека!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9550"/>
            <a:ext cx="403542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3240088"/>
            <a:ext cx="44323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69269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Работа в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дневниках экспериментирования </a:t>
            </a:r>
            <a:r>
              <a:rPr lang="ru-RU" dirty="0">
                <a:latin typeface="Times New Roman" pitchFamily="18" charset="0"/>
              </a:rPr>
              <a:t>позволяет систематизировать полученные </a:t>
            </a:r>
            <a:r>
              <a:rPr lang="ru-RU" dirty="0" smtClean="0">
                <a:latin typeface="Times New Roman" pitchFamily="18" charset="0"/>
              </a:rPr>
              <a:t>представления.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861047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так же, дневники постепенно превращаются в собственную книгу опытов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наблюдений за природными явлениями.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на начало года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65457040"/>
              </p:ext>
            </p:extLst>
          </p:nvPr>
        </p:nvGraphicFramePr>
        <p:xfrm>
          <a:off x="755576" y="105273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6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02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на конец года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2522688"/>
              </p:ext>
            </p:extLst>
          </p:nvPr>
        </p:nvGraphicFramePr>
        <p:xfrm>
          <a:off x="755576" y="1196752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36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5"/>
            <a:ext cx="68407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 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показала, что за учебный год произошли положительные изменения, увеличилось количество детей определяющий высокий показательный уровень,  уменьшился средний и низкий  показательный уровень, следовательно, работу по экологическому воспитанию необходимо продолжать.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74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412776"/>
            <a:ext cx="7632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16632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повествовательной речи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составление диалога);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уточнить представления ребенка об окружающем мире;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запас элементарных и вполне научных представлений о существующих в природе взаимосвязях, первоначальных сведений о природе;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приобретённые первоначальные умения, позволяющие участвовать в посильной практической деятельности по охране природы родного края.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1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творческие способности, умение думать самостоятельно, логично и последовательно;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познавательный интерес и стремление к самостоятельным повторам;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сравнивать и обобщать собственные наблюдения.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ребенка эмоции, умение сочувствовать, удивляться, переживать;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желание заботиться о живых организмах, воспринимать их как собратьев по природе;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видеть красоту окружающего мира и бережно относиться к ней.</a:t>
            </a:r>
          </a:p>
        </p:txBody>
      </p:sp>
    </p:spTree>
    <p:extLst>
      <p:ext uri="{BB962C8B-B14F-4D97-AF65-F5344CB8AC3E}">
        <p14:creationId xmlns:p14="http://schemas.microsoft.com/office/powerpoint/2010/main" val="7232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будет понимать ценность природных объектов;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условия существования живого организма и зависимости пребывания его в разных условиях.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по отношению к окружающим объектам и нести ответственность за свои поступки, и понимать их последствия;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и самостоятельно реализовывать элементарные навыки рационального природопользования;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природные объекты и воспроизводить их по предложению взрослого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проводится 1 раз в неделю по 30 минут.</a:t>
            </a:r>
            <a:endParaRPr lang="ru-RU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371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60648"/>
            <a:ext cx="505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в группе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32" y="980728"/>
            <a:ext cx="27877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636" y="980728"/>
            <a:ext cx="2756491" cy="24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32" y="3717032"/>
            <a:ext cx="2793538" cy="25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1872208" cy="32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808" y="4005064"/>
            <a:ext cx="251614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261" y="4198370"/>
            <a:ext cx="2400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400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341" y="2112783"/>
            <a:ext cx="2400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73" y="2112783"/>
            <a:ext cx="2400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498" y="3912783"/>
            <a:ext cx="192255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499" y="1595847"/>
            <a:ext cx="230425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343" y="155847"/>
            <a:ext cx="223845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5" y="155848"/>
            <a:ext cx="3660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насекомыми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09" y="155847"/>
            <a:ext cx="208255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301" y="1804552"/>
            <a:ext cx="192008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528" y="1426488"/>
            <a:ext cx="2301268" cy="18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067" y="3861306"/>
            <a:ext cx="240319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344" y="249634"/>
            <a:ext cx="1078566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760" y="3573016"/>
            <a:ext cx="1584176" cy="24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54" y="4005024"/>
            <a:ext cx="288111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9000"/>
            <a:ext cx="148429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01306"/>
            <a:ext cx="146278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354" y="249634"/>
            <a:ext cx="6642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огород,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посмотрите , что растёт!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9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kolnye-prezentacii.ru/wp-content/uploads/2016/08/leto-006-768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188967"/>
            <a:ext cx="2677825" cy="190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451248"/>
            <a:ext cx="2400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273" y="4179260"/>
            <a:ext cx="1458847" cy="20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967" y="4492707"/>
            <a:ext cx="1517861" cy="131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08" y="254126"/>
            <a:ext cx="1341588" cy="15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245" y="254126"/>
            <a:ext cx="135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62" y="2188967"/>
            <a:ext cx="24001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266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674" y="4179260"/>
            <a:ext cx="1519493" cy="210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9695" y="254127"/>
            <a:ext cx="5647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про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  говорили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мастерили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499" y="1844824"/>
            <a:ext cx="2163713" cy="187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6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382</Words>
  <Application>Microsoft Office PowerPoint</Application>
  <PresentationFormat>Экран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Agent 007</cp:lastModifiedBy>
  <cp:revision>58</cp:revision>
  <dcterms:created xsi:type="dcterms:W3CDTF">2019-04-08T02:48:27Z</dcterms:created>
  <dcterms:modified xsi:type="dcterms:W3CDTF">2021-09-06T17:52:48Z</dcterms:modified>
</cp:coreProperties>
</file>