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  <p:sldId id="263" r:id="rId9"/>
    <p:sldId id="268" r:id="rId10"/>
    <p:sldId id="267" r:id="rId11"/>
    <p:sldId id="264" r:id="rId12"/>
    <p:sldId id="269" r:id="rId13"/>
    <p:sldId id="265" r:id="rId14"/>
    <p:sldId id="272" r:id="rId15"/>
    <p:sldId id="271" r:id="rId16"/>
    <p:sldId id="270" r:id="rId17"/>
    <p:sldId id="273" r:id="rId18"/>
    <p:sldId id="274" r:id="rId19"/>
    <p:sldId id="276" r:id="rId20"/>
    <p:sldId id="275" r:id="rId21"/>
    <p:sldId id="277" r:id="rId22"/>
    <p:sldId id="278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622A2-AF8E-4167-A911-EE38344BF78F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11F3A64-C048-4AFE-BFAA-E0E3AC242F3D}">
      <dgm:prSet custT="1"/>
      <dgm:spPr>
        <a:xfrm rot="5400000">
          <a:off x="-239649" y="247450"/>
          <a:ext cx="1597662" cy="1118363"/>
        </a:xfrm>
        <a:prstGeom prst="chevron">
          <a:avLst/>
        </a:prstGeom>
      </dgm:spPr>
      <dgm:t>
        <a:bodyPr/>
        <a:lstStyle/>
        <a:p>
          <a:pPr rtl="0"/>
          <a:r>
            <a:rPr lang="ru-RU" sz="15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</a:t>
          </a:r>
          <a:endParaRPr lang="ru-RU" sz="1500" b="1" i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91A7214-30DC-4641-B455-89BCCFFFC16E}" type="parTrans" cxnId="{F0A884F0-9F2A-41E6-9FCE-0B126F55367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83B1C-7E9A-4315-9FA7-096682374C02}" type="sibTrans" cxnId="{F0A884F0-9F2A-41E6-9FCE-0B126F55367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B334C-2BE0-4D3D-8B92-3190C75A061E}">
      <dgm:prSet custT="1"/>
      <dgm:spPr>
        <a:xfrm rot="5400000">
          <a:off x="-239649" y="3156383"/>
          <a:ext cx="1597662" cy="1118363"/>
        </a:xfrm>
        <a:prstGeom prst="chevron">
          <a:avLst/>
        </a:prstGeom>
      </dgm:spPr>
      <dgm:t>
        <a:bodyPr/>
        <a:lstStyle/>
        <a:p>
          <a:pPr rtl="0"/>
          <a:r>
            <a:rPr lang="ru-RU" sz="16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Родители</a:t>
          </a:r>
          <a:endParaRPr lang="ru-RU" sz="1600" b="1" i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11608FB-4223-4F77-B255-222ECA9E8807}" type="parTrans" cxnId="{D5A43A7D-04A9-4343-9994-BAB8FB3EFD5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3B9DA-ADF4-4FC0-BF49-5233E2594EB6}" type="sibTrans" cxnId="{D5A43A7D-04A9-4343-9994-BAB8FB3EFD5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0462E5-8E05-4494-86D5-76A38356D8D7}">
      <dgm:prSet custT="1"/>
      <dgm:spPr>
        <a:xfrm rot="5400000">
          <a:off x="-239649" y="4610849"/>
          <a:ext cx="1597662" cy="1118363"/>
        </a:xfrm>
        <a:prstGeom prst="chevron">
          <a:avLst/>
        </a:prstGeom>
      </dgm:spPr>
      <dgm:t>
        <a:bodyPr/>
        <a:lstStyle/>
        <a:p>
          <a:pPr rtl="0"/>
          <a:r>
            <a:rPr lang="ru-RU" sz="1600" b="1" i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</a:t>
          </a:r>
          <a:endParaRPr lang="ru-RU" sz="1600" b="1" i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60E2A7F-0F28-401F-BF80-7C1AEAC21270}" type="parTrans" cxnId="{9F46EF4C-4B21-4BC4-B25E-D7696F95BDE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91E51-ABAC-409A-BB31-D8C4F20E7DE8}" type="sibTrans" cxnId="{9F46EF4C-4B21-4BC4-B25E-D7696F95BDE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709E0-4502-48FA-B937-349039B39FBD}">
      <dgm:prSet custT="1"/>
      <dgm:spPr>
        <a:xfrm rot="5400000">
          <a:off x="4383341" y="-348243"/>
          <a:ext cx="1038480" cy="7568436"/>
        </a:xfrm>
        <a:prstGeom prst="round2SameRect">
          <a:avLst/>
        </a:prstGeom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Взаимодействие воспитателей и родителей по ознакомлению детей окружающим миром;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CBAA410-F031-4E58-906A-FC42CF8333FD}" type="parTrans" cxnId="{0473CB34-68A1-4C00-90DB-F9A0B5233EF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32A42F-4D0F-4C47-A339-51793DD70A0E}" type="sibTrans" cxnId="{0473CB34-68A1-4C00-90DB-F9A0B5233EF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56022-94F9-4452-B4B0-33EA0B355770}">
      <dgm:prSet custT="1"/>
      <dgm:spPr>
        <a:xfrm rot="5400000">
          <a:off x="4383341" y="1106222"/>
          <a:ext cx="1038480" cy="7568436"/>
        </a:xfrm>
        <a:prstGeom prst="round2SameRect">
          <a:avLst/>
        </a:prstGeom>
      </dgm:spPr>
      <dgm:t>
        <a:bodyPr/>
        <a:lstStyle/>
        <a:p>
          <a:r>
            <a:rPr lang="ru-RU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Обобщение опыта работы по теме проекта на педсоветах;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40AA800-5E12-4D03-BC8A-1F2A88558FAB}" type="parTrans" cxnId="{DAC8237E-7C9C-41A7-B9C5-053455E0778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19C9D-1747-4F5C-A3A0-8C95E1483A08}" type="sibTrans" cxnId="{DAC8237E-7C9C-41A7-B9C5-053455E0778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95D7E0-3D6F-45C9-B0CE-634946DE2988}">
      <dgm:prSet custT="1"/>
      <dgm:spPr>
        <a:xfrm rot="5400000">
          <a:off x="-239649" y="1701916"/>
          <a:ext cx="1597662" cy="1118363"/>
        </a:xfrm>
        <a:prstGeom prst="chevron">
          <a:avLst/>
        </a:prstGeom>
      </dgm:spPr>
      <dgm:t>
        <a:bodyPr/>
        <a:lstStyle/>
        <a:p>
          <a:r>
            <a:rPr lang="ru-RU" sz="13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Воспитатели</a:t>
          </a:r>
          <a:r>
            <a:rPr lang="ru-RU" sz="15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  <a:p>
          <a:r>
            <a:rPr lang="ru-RU" sz="15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группы</a:t>
          </a:r>
          <a:endParaRPr lang="ru-RU" sz="1500" b="1" i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54BF565-1394-4DDF-ADFE-F29C4F49B92C}" type="parTrans" cxnId="{0067F949-E760-4113-B54D-C2EA5224BE8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29BEA-EC8F-40A0-BB6C-2539418E9DA0}" type="sibTrans" cxnId="{0067F949-E760-4113-B54D-C2EA5224BE8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6D894-C415-4FB9-9E74-8EAB2A7575DD}">
      <dgm:prSet custT="1"/>
      <dgm:spPr>
        <a:xfrm rot="5400000">
          <a:off x="4383341" y="-3257176"/>
          <a:ext cx="1038480" cy="7568436"/>
        </a:xfrm>
        <a:prstGeom prst="round2SameRect">
          <a:avLst/>
        </a:prstGeom>
      </dgm:spPr>
      <dgm:t>
        <a:bodyPr/>
        <a:lstStyle/>
        <a:p>
          <a:r>
            <a:rPr lang="ru-RU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Расширение активного и пассивного словаря;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1DEACD6-8F93-46E1-A4A9-776D3A27B095}" type="sibTrans" cxnId="{E9396AF9-BA49-493E-BDB5-664796C47D1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8CF74-BF48-45C1-8FBC-66C1F519CFE9}" type="parTrans" cxnId="{E9396AF9-BA49-493E-BDB5-664796C47D1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29928-4908-42F9-86DC-98E0835FD851}">
      <dgm:prSet custT="1"/>
      <dgm:spPr>
        <a:xfrm rot="5400000">
          <a:off x="4383341" y="-3257176"/>
          <a:ext cx="1038480" cy="7568436"/>
        </a:xfrm>
        <a:prstGeom prst="round2SameRect">
          <a:avLst/>
        </a:prstGeom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Элементарные понятия и представления об окружающем мире;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BB6D933-9E6D-43FC-BA7B-9C1239D20F4C}" type="parTrans" cxnId="{50E2C603-C714-474D-8ECE-4D1A93E3F2B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5ADAB-668D-4ABE-B029-224BC33AFE88}" type="sibTrans" cxnId="{50E2C603-C714-474D-8ECE-4D1A93E3F2B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39175-331F-402F-A6F3-2AA6E83C62FA}">
      <dgm:prSet custT="1"/>
      <dgm:spPr>
        <a:xfrm rot="5400000">
          <a:off x="4383341" y="-3257176"/>
          <a:ext cx="1038480" cy="7568436"/>
        </a:xfrm>
        <a:prstGeom prst="round2SameRect">
          <a:avLst/>
        </a:prstGeom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Развитие мелкой моторики (пальчиковые игры, методы и приёмы ИЗО).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D39F345-C9A4-49EC-B041-187C62203DE9}" type="parTrans" cxnId="{BBD3E432-64FE-4BD8-9587-0F7377D720A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A7ABD-E3C9-403C-8518-581B0B493721}" type="sibTrans" cxnId="{BBD3E432-64FE-4BD8-9587-0F7377D720A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36B05-136A-447B-BBDE-E8F79BB49C0B}">
      <dgm:prSet custT="1"/>
      <dgm:spPr>
        <a:xfrm rot="5400000">
          <a:off x="4383068" y="-1802437"/>
          <a:ext cx="1039026" cy="7568436"/>
        </a:xfrm>
        <a:prstGeom prst="round2SameRect">
          <a:avLst/>
        </a:prstGeom>
      </dgm:spPr>
      <dgm:t>
        <a:bodyPr/>
        <a:lstStyle/>
        <a:p>
          <a:r>
            <a:rPr lang="ru-RU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Расширение знаний и опыта работы по формированию элементарных экологических представлений у детей группы;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4997E9D-6E7D-40BE-AEF8-854762A750E8}" type="parTrans" cxnId="{9D3BC0A0-9816-4D01-BB46-3BD21A01FE4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08D38-EBB3-4FAA-AB86-2A176C4417A6}" type="sibTrans" cxnId="{9D3BC0A0-9816-4D01-BB46-3BD21A01FE4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C7C0A-FBA9-4713-A150-4FB9EAF39C85}">
      <dgm:prSet custT="1"/>
      <dgm:spPr>
        <a:xfrm rot="5400000">
          <a:off x="4383068" y="-1802437"/>
          <a:ext cx="1039026" cy="7568436"/>
        </a:xfrm>
        <a:prstGeom prst="round2SameRect">
          <a:avLst/>
        </a:prstGeom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Использование методов и приёмов по развитию у детей способностей к продуктивной деятельности.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60F55C9-E9A8-42BB-B922-F9D455840F01}" type="parTrans" cxnId="{CBC905D1-B987-458C-96FA-37299D5DE38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F66C1-946D-4F57-907D-41A290480AFE}" type="sibTrans" cxnId="{CBC905D1-B987-458C-96FA-37299D5DE38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E8B61-5B7F-42CF-AC3F-35656A92083A}">
      <dgm:prSet custT="1"/>
      <dgm:spPr>
        <a:xfrm rot="5400000">
          <a:off x="4383341" y="-348243"/>
          <a:ext cx="1038480" cy="7568436"/>
        </a:xfrm>
        <a:prstGeom prst="round2SameRect">
          <a:avLst/>
        </a:prstGeom>
      </dgm:spPr>
      <dgm:t>
        <a:bodyPr/>
        <a:lstStyle/>
        <a:p>
          <a:r>
            <a:rPr lang="ru-RU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консультаций, бесед, совместных мероприятий по теме проекта.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8AAC4ED-CEAB-4015-AB08-16F62210381F}" type="parTrans" cxnId="{CD770BFB-D4B3-4848-88A1-A6AFB2C3148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13277-3D99-4C9D-BB04-0428730865B8}" type="sibTrans" cxnId="{CD770BFB-D4B3-4848-88A1-A6AFB2C3148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8C325-C38E-4E42-880E-DC2ACF43834A}">
      <dgm:prSet custT="1"/>
      <dgm:spPr>
        <a:xfrm rot="5400000">
          <a:off x="4383341" y="1106222"/>
          <a:ext cx="1038480" cy="7568436"/>
        </a:xfrm>
        <a:prstGeom prst="round2SameRect">
          <a:avLst/>
        </a:prstGeom>
      </dgm:spPr>
      <dgm:t>
        <a:bodyPr/>
        <a:lstStyle/>
        <a:p>
          <a:endParaRPr lang="ru-RU" sz="1600" dirty="0">
            <a:solidFill>
              <a:srgbClr val="7030A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CD8275D-8057-43F5-A7E1-E6F480B99BA7}" type="parTrans" cxnId="{9F395385-FBEC-42F5-B2F9-C3EAEDA56D7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F3C5B-A451-472D-9A41-EC8011D965AC}" type="sibTrans" cxnId="{9F395385-FBEC-42F5-B2F9-C3EAEDA56D7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CF674-3463-4F34-B83E-CC3B118132FA}">
      <dgm:prSet custT="1"/>
      <dgm:spPr>
        <a:xfrm rot="5400000">
          <a:off x="4383341" y="1106222"/>
          <a:ext cx="1038480" cy="7568436"/>
        </a:xfrm>
        <a:prstGeom prst="round2SameRect">
          <a:avLst/>
        </a:prstGeom>
      </dgm:spPr>
      <dgm:t>
        <a:bodyPr/>
        <a:lstStyle/>
        <a:p>
          <a:r>
            <a:rPr lang="ru-RU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Обмен педагогическими идеями и наработками.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BB699C2-4523-4AEB-97A4-A6B473C93FFB}" type="parTrans" cxnId="{EEFB4798-B2FA-4A00-BB7D-2399EC860D6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4F39D-48F0-41DE-A5A0-699943ACEA38}" type="sibTrans" cxnId="{EEFB4798-B2FA-4A00-BB7D-2399EC860D6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E786E-4F00-4D44-947B-18F7F09FF323}" type="pres">
      <dgm:prSet presAssocID="{B63622A2-AF8E-4167-A911-EE38344BF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B89A73-9182-4B2F-8321-C7293DB4F12D}" type="pres">
      <dgm:prSet presAssocID="{511F3A64-C048-4AFE-BFAA-E0E3AC242F3D}" presName="composite" presStyleCnt="0"/>
      <dgm:spPr/>
      <dgm:t>
        <a:bodyPr/>
        <a:lstStyle/>
        <a:p>
          <a:endParaRPr lang="ru-RU"/>
        </a:p>
      </dgm:t>
    </dgm:pt>
    <dgm:pt modelId="{0DBDEB3C-CED5-42BD-A4D2-8A980C323FCE}" type="pres">
      <dgm:prSet presAssocID="{511F3A64-C048-4AFE-BFAA-E0E3AC242F3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1F45A-41AE-410E-B510-652512095D27}" type="pres">
      <dgm:prSet presAssocID="{511F3A64-C048-4AFE-BFAA-E0E3AC242F3D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0301A929-10C1-4ABB-A005-FD17B7C4F138}" type="pres">
      <dgm:prSet presAssocID="{ECF83B1C-7E9A-4315-9FA7-096682374C02}" presName="sp" presStyleCnt="0"/>
      <dgm:spPr/>
      <dgm:t>
        <a:bodyPr/>
        <a:lstStyle/>
        <a:p>
          <a:endParaRPr lang="ru-RU"/>
        </a:p>
      </dgm:t>
    </dgm:pt>
    <dgm:pt modelId="{C41291CC-7796-464B-A491-A6B27992E272}" type="pres">
      <dgm:prSet presAssocID="{0A95D7E0-3D6F-45C9-B0CE-634946DE2988}" presName="composite" presStyleCnt="0"/>
      <dgm:spPr/>
      <dgm:t>
        <a:bodyPr/>
        <a:lstStyle/>
        <a:p>
          <a:endParaRPr lang="ru-RU"/>
        </a:p>
      </dgm:t>
    </dgm:pt>
    <dgm:pt modelId="{1CB8156C-8FEF-4B55-9904-7485F9569F16}" type="pres">
      <dgm:prSet presAssocID="{0A95D7E0-3D6F-45C9-B0CE-634946DE298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9BB35-FC34-4F18-9C9E-B79EC7BBD981}" type="pres">
      <dgm:prSet presAssocID="{0A95D7E0-3D6F-45C9-B0CE-634946DE298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E929B-9F61-4CCF-9153-5B7B089FC899}" type="pres">
      <dgm:prSet presAssocID="{88229BEA-EC8F-40A0-BB6C-2539418E9DA0}" presName="sp" presStyleCnt="0"/>
      <dgm:spPr/>
      <dgm:t>
        <a:bodyPr/>
        <a:lstStyle/>
        <a:p>
          <a:endParaRPr lang="ru-RU"/>
        </a:p>
      </dgm:t>
    </dgm:pt>
    <dgm:pt modelId="{82293B7E-51AE-4B30-BA70-1E0F15205113}" type="pres">
      <dgm:prSet presAssocID="{32FB334C-2BE0-4D3D-8B92-3190C75A061E}" presName="composite" presStyleCnt="0"/>
      <dgm:spPr/>
      <dgm:t>
        <a:bodyPr/>
        <a:lstStyle/>
        <a:p>
          <a:endParaRPr lang="ru-RU"/>
        </a:p>
      </dgm:t>
    </dgm:pt>
    <dgm:pt modelId="{77A1D60C-7454-4E0A-AFAF-1CB4A31308BD}" type="pres">
      <dgm:prSet presAssocID="{32FB334C-2BE0-4D3D-8B92-3190C75A061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62972-0C30-4DCA-A4E1-C32BFF3F27E5}" type="pres">
      <dgm:prSet presAssocID="{32FB334C-2BE0-4D3D-8B92-3190C75A061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55E58-594F-40DC-B7C6-7C7677860554}" type="pres">
      <dgm:prSet presAssocID="{A0C3B9DA-ADF4-4FC0-BF49-5233E2594EB6}" presName="sp" presStyleCnt="0"/>
      <dgm:spPr/>
      <dgm:t>
        <a:bodyPr/>
        <a:lstStyle/>
        <a:p>
          <a:endParaRPr lang="ru-RU"/>
        </a:p>
      </dgm:t>
    </dgm:pt>
    <dgm:pt modelId="{3520F336-5843-45BB-BD2A-11530EBF7F55}" type="pres">
      <dgm:prSet presAssocID="{770462E5-8E05-4494-86D5-76A38356D8D7}" presName="composite" presStyleCnt="0"/>
      <dgm:spPr/>
      <dgm:t>
        <a:bodyPr/>
        <a:lstStyle/>
        <a:p>
          <a:endParaRPr lang="ru-RU"/>
        </a:p>
      </dgm:t>
    </dgm:pt>
    <dgm:pt modelId="{C5E9D99F-E3BC-4F27-893D-EBC1EB1A2496}" type="pres">
      <dgm:prSet presAssocID="{770462E5-8E05-4494-86D5-76A38356D8D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8D2A1-2DF2-46B3-82B1-8CCE66624232}" type="pres">
      <dgm:prSet presAssocID="{770462E5-8E05-4494-86D5-76A38356D8D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2C603-C714-474D-8ECE-4D1A93E3F2BC}" srcId="{511F3A64-C048-4AFE-BFAA-E0E3AC242F3D}" destId="{A1929928-4908-42F9-86DC-98E0835FD851}" srcOrd="1" destOrd="0" parTransId="{ABB6D933-9E6D-43FC-BA7B-9C1239D20F4C}" sibTransId="{49E5ADAB-668D-4ABE-B029-224BC33AFE88}"/>
    <dgm:cxn modelId="{9D3BC0A0-9816-4D01-BB46-3BD21A01FE45}" srcId="{0A95D7E0-3D6F-45C9-B0CE-634946DE2988}" destId="{DA236B05-136A-447B-BBDE-E8F79BB49C0B}" srcOrd="0" destOrd="0" parTransId="{F4997E9D-6E7D-40BE-AEF8-854762A750E8}" sibTransId="{52E08D38-EBB3-4FAA-AB86-2A176C4417A6}"/>
    <dgm:cxn modelId="{6AAF1AF8-131B-46F0-A242-907D1EAE202E}" type="presOf" srcId="{DA236B05-136A-447B-BBDE-E8F79BB49C0B}" destId="{AF79BB35-FC34-4F18-9C9E-B79EC7BBD981}" srcOrd="0" destOrd="0" presId="urn:microsoft.com/office/officeart/2005/8/layout/chevron2"/>
    <dgm:cxn modelId="{021C55FB-8F31-49DD-B0FF-FBD23D3182BC}" type="presOf" srcId="{32FB334C-2BE0-4D3D-8B92-3190C75A061E}" destId="{77A1D60C-7454-4E0A-AFAF-1CB4A31308BD}" srcOrd="0" destOrd="0" presId="urn:microsoft.com/office/officeart/2005/8/layout/chevron2"/>
    <dgm:cxn modelId="{CD770BFB-D4B3-4848-88A1-A6AFB2C31483}" srcId="{32FB334C-2BE0-4D3D-8B92-3190C75A061E}" destId="{0DCE8B61-5B7F-42CF-AC3F-35656A92083A}" srcOrd="1" destOrd="0" parTransId="{18AAC4ED-CEAB-4015-AB08-16F62210381F}" sibTransId="{AF313277-3D99-4C9D-BB04-0428730865B8}"/>
    <dgm:cxn modelId="{6BB0BF4A-DA9E-4835-AB72-74589A9548E5}" type="presOf" srcId="{0CC6D894-C415-4FB9-9E74-8EAB2A7575DD}" destId="{8F81F45A-41AE-410E-B510-652512095D27}" srcOrd="0" destOrd="0" presId="urn:microsoft.com/office/officeart/2005/8/layout/chevron2"/>
    <dgm:cxn modelId="{EEFB4798-B2FA-4A00-BB7D-2399EC860D6F}" srcId="{770462E5-8E05-4494-86D5-76A38356D8D7}" destId="{8BECF674-3463-4F34-B83E-CC3B118132FA}" srcOrd="1" destOrd="0" parTransId="{4BB699C2-4523-4AEB-97A4-A6B473C93FFB}" sibTransId="{9F54F39D-48F0-41DE-A5A0-699943ACEA38}"/>
    <dgm:cxn modelId="{529FD74D-E612-46D1-9E00-BBD986DA1CDA}" type="presOf" srcId="{706709E0-4502-48FA-B937-349039B39FBD}" destId="{FC962972-0C30-4DCA-A4E1-C32BFF3F27E5}" srcOrd="0" destOrd="0" presId="urn:microsoft.com/office/officeart/2005/8/layout/chevron2"/>
    <dgm:cxn modelId="{DAC8237E-7C9C-41A7-B9C5-053455E07787}" srcId="{770462E5-8E05-4494-86D5-76A38356D8D7}" destId="{8E756022-94F9-4452-B4B0-33EA0B355770}" srcOrd="0" destOrd="0" parTransId="{640AA800-5E12-4D03-BC8A-1F2A88558FAB}" sibTransId="{08C19C9D-1747-4F5C-A3A0-8C95E1483A08}"/>
    <dgm:cxn modelId="{BBD3E432-64FE-4BD8-9587-0F7377D720A3}" srcId="{511F3A64-C048-4AFE-BFAA-E0E3AC242F3D}" destId="{A9439175-331F-402F-A6F3-2AA6E83C62FA}" srcOrd="2" destOrd="0" parTransId="{2D39F345-C9A4-49EC-B041-187C62203DE9}" sibTransId="{4AAA7ABD-E3C9-403C-8518-581B0B493721}"/>
    <dgm:cxn modelId="{F0A884F0-9F2A-41E6-9FCE-0B126F553673}" srcId="{B63622A2-AF8E-4167-A911-EE38344BF78F}" destId="{511F3A64-C048-4AFE-BFAA-E0E3AC242F3D}" srcOrd="0" destOrd="0" parTransId="{291A7214-30DC-4641-B455-89BCCFFFC16E}" sibTransId="{ECF83B1C-7E9A-4315-9FA7-096682374C02}"/>
    <dgm:cxn modelId="{32765F34-8D50-4121-B178-F1FB95D27274}" type="presOf" srcId="{C7A8C325-C38E-4E42-880E-DC2ACF43834A}" destId="{39A8D2A1-2DF2-46B3-82B1-8CCE66624232}" srcOrd="0" destOrd="2" presId="urn:microsoft.com/office/officeart/2005/8/layout/chevron2"/>
    <dgm:cxn modelId="{437D73F4-CB6E-4ED0-9064-0E6DB7FE8663}" type="presOf" srcId="{0DCE8B61-5B7F-42CF-AC3F-35656A92083A}" destId="{FC962972-0C30-4DCA-A4E1-C32BFF3F27E5}" srcOrd="0" destOrd="1" presId="urn:microsoft.com/office/officeart/2005/8/layout/chevron2"/>
    <dgm:cxn modelId="{F88C03A2-959C-4304-818E-636A18CFAB17}" type="presOf" srcId="{511F3A64-C048-4AFE-BFAA-E0E3AC242F3D}" destId="{0DBDEB3C-CED5-42BD-A4D2-8A980C323FCE}" srcOrd="0" destOrd="0" presId="urn:microsoft.com/office/officeart/2005/8/layout/chevron2"/>
    <dgm:cxn modelId="{CBC905D1-B987-458C-96FA-37299D5DE38E}" srcId="{0A95D7E0-3D6F-45C9-B0CE-634946DE2988}" destId="{E8FC7C0A-FBA9-4713-A150-4FB9EAF39C85}" srcOrd="1" destOrd="0" parTransId="{B60F55C9-E9A8-42BB-B922-F9D455840F01}" sibTransId="{229F66C1-946D-4F57-907D-41A290480AFE}"/>
    <dgm:cxn modelId="{9F46EF4C-4B21-4BC4-B25E-D7696F95BDED}" srcId="{B63622A2-AF8E-4167-A911-EE38344BF78F}" destId="{770462E5-8E05-4494-86D5-76A38356D8D7}" srcOrd="3" destOrd="0" parTransId="{060E2A7F-0F28-401F-BF80-7C1AEAC21270}" sibTransId="{A9B91E51-ABAC-409A-BB31-D8C4F20E7DE8}"/>
    <dgm:cxn modelId="{9B57607B-8596-4B63-9D84-7DE17BC49313}" type="presOf" srcId="{A9439175-331F-402F-A6F3-2AA6E83C62FA}" destId="{8F81F45A-41AE-410E-B510-652512095D27}" srcOrd="0" destOrd="2" presId="urn:microsoft.com/office/officeart/2005/8/layout/chevron2"/>
    <dgm:cxn modelId="{FAF828D5-73FB-4DEB-A973-C3F343DBAE9E}" type="presOf" srcId="{A1929928-4908-42F9-86DC-98E0835FD851}" destId="{8F81F45A-41AE-410E-B510-652512095D27}" srcOrd="0" destOrd="1" presId="urn:microsoft.com/office/officeart/2005/8/layout/chevron2"/>
    <dgm:cxn modelId="{BC0CA080-819A-48EF-B745-3AF646EF6F4B}" type="presOf" srcId="{8BECF674-3463-4F34-B83E-CC3B118132FA}" destId="{39A8D2A1-2DF2-46B3-82B1-8CCE66624232}" srcOrd="0" destOrd="1" presId="urn:microsoft.com/office/officeart/2005/8/layout/chevron2"/>
    <dgm:cxn modelId="{0067F949-E760-4113-B54D-C2EA5224BE85}" srcId="{B63622A2-AF8E-4167-A911-EE38344BF78F}" destId="{0A95D7E0-3D6F-45C9-B0CE-634946DE2988}" srcOrd="1" destOrd="0" parTransId="{C54BF565-1394-4DDF-ADFE-F29C4F49B92C}" sibTransId="{88229BEA-EC8F-40A0-BB6C-2539418E9DA0}"/>
    <dgm:cxn modelId="{0473CB34-68A1-4C00-90DB-F9A0B5233EF5}" srcId="{32FB334C-2BE0-4D3D-8B92-3190C75A061E}" destId="{706709E0-4502-48FA-B937-349039B39FBD}" srcOrd="0" destOrd="0" parTransId="{8CBAA410-F031-4E58-906A-FC42CF8333FD}" sibTransId="{A432A42F-4D0F-4C47-A339-51793DD70A0E}"/>
    <dgm:cxn modelId="{0DDAAB7C-57FD-46EE-8D9B-F35278CBA3BB}" type="presOf" srcId="{0A95D7E0-3D6F-45C9-B0CE-634946DE2988}" destId="{1CB8156C-8FEF-4B55-9904-7485F9569F16}" srcOrd="0" destOrd="0" presId="urn:microsoft.com/office/officeart/2005/8/layout/chevron2"/>
    <dgm:cxn modelId="{E9396AF9-BA49-493E-BDB5-664796C47D14}" srcId="{511F3A64-C048-4AFE-BFAA-E0E3AC242F3D}" destId="{0CC6D894-C415-4FB9-9E74-8EAB2A7575DD}" srcOrd="0" destOrd="0" parTransId="{69F8CF74-BF48-45C1-8FBC-66C1F519CFE9}" sibTransId="{41DEACD6-8F93-46E1-A4A9-776D3A27B095}"/>
    <dgm:cxn modelId="{D5A43A7D-04A9-4343-9994-BAB8FB3EFD5F}" srcId="{B63622A2-AF8E-4167-A911-EE38344BF78F}" destId="{32FB334C-2BE0-4D3D-8B92-3190C75A061E}" srcOrd="2" destOrd="0" parTransId="{311608FB-4223-4F77-B255-222ECA9E8807}" sibTransId="{A0C3B9DA-ADF4-4FC0-BF49-5233E2594EB6}"/>
    <dgm:cxn modelId="{8EB96A57-9BF3-4019-87E1-D518DC911397}" type="presOf" srcId="{E8FC7C0A-FBA9-4713-A150-4FB9EAF39C85}" destId="{AF79BB35-FC34-4F18-9C9E-B79EC7BBD981}" srcOrd="0" destOrd="1" presId="urn:microsoft.com/office/officeart/2005/8/layout/chevron2"/>
    <dgm:cxn modelId="{CFEB9DD2-7459-438F-8BAA-6642C986B4A2}" type="presOf" srcId="{770462E5-8E05-4494-86D5-76A38356D8D7}" destId="{C5E9D99F-E3BC-4F27-893D-EBC1EB1A2496}" srcOrd="0" destOrd="0" presId="urn:microsoft.com/office/officeart/2005/8/layout/chevron2"/>
    <dgm:cxn modelId="{9F395385-FBEC-42F5-B2F9-C3EAEDA56D7B}" srcId="{770462E5-8E05-4494-86D5-76A38356D8D7}" destId="{C7A8C325-C38E-4E42-880E-DC2ACF43834A}" srcOrd="2" destOrd="0" parTransId="{8CD8275D-8057-43F5-A7E1-E6F480B99BA7}" sibTransId="{039F3C5B-A451-472D-9A41-EC8011D965AC}"/>
    <dgm:cxn modelId="{BEB6E603-0B38-40EC-B696-FEC6F8D1C53E}" type="presOf" srcId="{8E756022-94F9-4452-B4B0-33EA0B355770}" destId="{39A8D2A1-2DF2-46B3-82B1-8CCE66624232}" srcOrd="0" destOrd="0" presId="urn:microsoft.com/office/officeart/2005/8/layout/chevron2"/>
    <dgm:cxn modelId="{41D9C604-BF48-4EC8-87B6-77904DADC5EC}" type="presOf" srcId="{B63622A2-AF8E-4167-A911-EE38344BF78F}" destId="{ED7E786E-4F00-4D44-947B-18F7F09FF323}" srcOrd="0" destOrd="0" presId="urn:microsoft.com/office/officeart/2005/8/layout/chevron2"/>
    <dgm:cxn modelId="{035B77D5-142A-44D2-A0E4-30F16259247A}" type="presParOf" srcId="{ED7E786E-4F00-4D44-947B-18F7F09FF323}" destId="{26B89A73-9182-4B2F-8321-C7293DB4F12D}" srcOrd="0" destOrd="0" presId="urn:microsoft.com/office/officeart/2005/8/layout/chevron2"/>
    <dgm:cxn modelId="{4E6A96ED-F0FC-423F-BCA3-C4CD8ACED900}" type="presParOf" srcId="{26B89A73-9182-4B2F-8321-C7293DB4F12D}" destId="{0DBDEB3C-CED5-42BD-A4D2-8A980C323FCE}" srcOrd="0" destOrd="0" presId="urn:microsoft.com/office/officeart/2005/8/layout/chevron2"/>
    <dgm:cxn modelId="{5371F128-FA40-4670-A18A-9097DB072DCB}" type="presParOf" srcId="{26B89A73-9182-4B2F-8321-C7293DB4F12D}" destId="{8F81F45A-41AE-410E-B510-652512095D27}" srcOrd="1" destOrd="0" presId="urn:microsoft.com/office/officeart/2005/8/layout/chevron2"/>
    <dgm:cxn modelId="{8677BD2F-7554-477D-AF12-8AB870C9A465}" type="presParOf" srcId="{ED7E786E-4F00-4D44-947B-18F7F09FF323}" destId="{0301A929-10C1-4ABB-A005-FD17B7C4F138}" srcOrd="1" destOrd="0" presId="urn:microsoft.com/office/officeart/2005/8/layout/chevron2"/>
    <dgm:cxn modelId="{80043C08-F9C8-4F43-8642-EDB455F7464D}" type="presParOf" srcId="{ED7E786E-4F00-4D44-947B-18F7F09FF323}" destId="{C41291CC-7796-464B-A491-A6B27992E272}" srcOrd="2" destOrd="0" presId="urn:microsoft.com/office/officeart/2005/8/layout/chevron2"/>
    <dgm:cxn modelId="{93386CD0-EFD7-41F6-8275-7DEA0975DB4B}" type="presParOf" srcId="{C41291CC-7796-464B-A491-A6B27992E272}" destId="{1CB8156C-8FEF-4B55-9904-7485F9569F16}" srcOrd="0" destOrd="0" presId="urn:microsoft.com/office/officeart/2005/8/layout/chevron2"/>
    <dgm:cxn modelId="{D0EED86A-B363-4BD6-9794-7AA81A6B059C}" type="presParOf" srcId="{C41291CC-7796-464B-A491-A6B27992E272}" destId="{AF79BB35-FC34-4F18-9C9E-B79EC7BBD981}" srcOrd="1" destOrd="0" presId="urn:microsoft.com/office/officeart/2005/8/layout/chevron2"/>
    <dgm:cxn modelId="{DD4DB45F-9F2F-408F-BA0D-4A424DF775E9}" type="presParOf" srcId="{ED7E786E-4F00-4D44-947B-18F7F09FF323}" destId="{8ABE929B-9F61-4CCF-9153-5B7B089FC899}" srcOrd="3" destOrd="0" presId="urn:microsoft.com/office/officeart/2005/8/layout/chevron2"/>
    <dgm:cxn modelId="{A1CB2656-6EFD-4314-8972-1BA24AB6C946}" type="presParOf" srcId="{ED7E786E-4F00-4D44-947B-18F7F09FF323}" destId="{82293B7E-51AE-4B30-BA70-1E0F15205113}" srcOrd="4" destOrd="0" presId="urn:microsoft.com/office/officeart/2005/8/layout/chevron2"/>
    <dgm:cxn modelId="{171FD70A-E736-418D-9CE3-F3A0E275F168}" type="presParOf" srcId="{82293B7E-51AE-4B30-BA70-1E0F15205113}" destId="{77A1D60C-7454-4E0A-AFAF-1CB4A31308BD}" srcOrd="0" destOrd="0" presId="urn:microsoft.com/office/officeart/2005/8/layout/chevron2"/>
    <dgm:cxn modelId="{F08C6E08-8BFF-4FFA-94F9-B4D360DA2414}" type="presParOf" srcId="{82293B7E-51AE-4B30-BA70-1E0F15205113}" destId="{FC962972-0C30-4DCA-A4E1-C32BFF3F27E5}" srcOrd="1" destOrd="0" presId="urn:microsoft.com/office/officeart/2005/8/layout/chevron2"/>
    <dgm:cxn modelId="{C29B102D-37A8-495D-9FD4-A15F3576107F}" type="presParOf" srcId="{ED7E786E-4F00-4D44-947B-18F7F09FF323}" destId="{4E355E58-594F-40DC-B7C6-7C7677860554}" srcOrd="5" destOrd="0" presId="urn:microsoft.com/office/officeart/2005/8/layout/chevron2"/>
    <dgm:cxn modelId="{E4001F6B-839E-44FA-A2EE-9FCDF316F6C8}" type="presParOf" srcId="{ED7E786E-4F00-4D44-947B-18F7F09FF323}" destId="{3520F336-5843-45BB-BD2A-11530EBF7F55}" srcOrd="6" destOrd="0" presId="urn:microsoft.com/office/officeart/2005/8/layout/chevron2"/>
    <dgm:cxn modelId="{11250B36-E8A4-44FB-8E06-64E92A732139}" type="presParOf" srcId="{3520F336-5843-45BB-BD2A-11530EBF7F55}" destId="{C5E9D99F-E3BC-4F27-893D-EBC1EB1A2496}" srcOrd="0" destOrd="0" presId="urn:microsoft.com/office/officeart/2005/8/layout/chevron2"/>
    <dgm:cxn modelId="{9EB505CD-AD94-484C-ACAF-130B0505F370}" type="presParOf" srcId="{3520F336-5843-45BB-BD2A-11530EBF7F55}" destId="{39A8D2A1-2DF2-46B3-82B1-8CCE666242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DEB3C-CED5-42BD-A4D2-8A980C323FCE}">
      <dsp:nvSpPr>
        <dsp:cNvPr id="0" name=""/>
        <dsp:cNvSpPr/>
      </dsp:nvSpPr>
      <dsp:spPr>
        <a:xfrm rot="5400000">
          <a:off x="-239649" y="247450"/>
          <a:ext cx="1597662" cy="11183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</a:t>
          </a:r>
          <a:endParaRPr lang="ru-RU" sz="15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566983"/>
        <a:ext cx="1118363" cy="479299"/>
      </dsp:txXfrm>
    </dsp:sp>
    <dsp:sp modelId="{8F81F45A-41AE-410E-B510-652512095D27}">
      <dsp:nvSpPr>
        <dsp:cNvPr id="0" name=""/>
        <dsp:cNvSpPr/>
      </dsp:nvSpPr>
      <dsp:spPr>
        <a:xfrm rot="5400000">
          <a:off x="4545105" y="-3418940"/>
          <a:ext cx="1038480" cy="7891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Расширение активного и пассивного словаря;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Элементарные понятия и представления об окружающем мире;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Развитие мелкой моторики (пальчиковые игры, методы и приёмы ИЗО).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118363" y="58496"/>
        <a:ext cx="7841270" cy="937092"/>
      </dsp:txXfrm>
    </dsp:sp>
    <dsp:sp modelId="{1CB8156C-8FEF-4B55-9904-7485F9569F16}">
      <dsp:nvSpPr>
        <dsp:cNvPr id="0" name=""/>
        <dsp:cNvSpPr/>
      </dsp:nvSpPr>
      <dsp:spPr>
        <a:xfrm rot="5400000">
          <a:off x="-239649" y="1701916"/>
          <a:ext cx="1597662" cy="11183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Воспитатели</a:t>
          </a:r>
          <a:r>
            <a:rPr lang="ru-RU" sz="15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группы</a:t>
          </a:r>
          <a:endParaRPr lang="ru-RU" sz="15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2021449"/>
        <a:ext cx="1118363" cy="479299"/>
      </dsp:txXfrm>
    </dsp:sp>
    <dsp:sp modelId="{AF79BB35-FC34-4F18-9C9E-B79EC7BBD981}">
      <dsp:nvSpPr>
        <dsp:cNvPr id="0" name=""/>
        <dsp:cNvSpPr/>
      </dsp:nvSpPr>
      <dsp:spPr>
        <a:xfrm rot="5400000">
          <a:off x="4544832" y="-1964201"/>
          <a:ext cx="1039026" cy="7891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Расширение знаний и опыта работы по формированию элементарных экологических представлений у детей группы;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Использование методов и приёмов по развитию у детей способностей к продуктивной деятельности.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118364" y="1512988"/>
        <a:ext cx="7841243" cy="937584"/>
      </dsp:txXfrm>
    </dsp:sp>
    <dsp:sp modelId="{77A1D60C-7454-4E0A-AFAF-1CB4A31308BD}">
      <dsp:nvSpPr>
        <dsp:cNvPr id="0" name=""/>
        <dsp:cNvSpPr/>
      </dsp:nvSpPr>
      <dsp:spPr>
        <a:xfrm rot="5400000">
          <a:off x="-239649" y="3156383"/>
          <a:ext cx="1597662" cy="11183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Родители</a:t>
          </a:r>
          <a:endParaRPr lang="ru-RU" sz="16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3475916"/>
        <a:ext cx="1118363" cy="479299"/>
      </dsp:txXfrm>
    </dsp:sp>
    <dsp:sp modelId="{FC962972-0C30-4DCA-A4E1-C32BFF3F27E5}">
      <dsp:nvSpPr>
        <dsp:cNvPr id="0" name=""/>
        <dsp:cNvSpPr/>
      </dsp:nvSpPr>
      <dsp:spPr>
        <a:xfrm rot="5400000">
          <a:off x="4545105" y="-510007"/>
          <a:ext cx="1038480" cy="7891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Взаимодействие воспитателей и родителей по ознакомлению детей окружающим миром;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консультаций, бесед, совместных мероприятий по теме проекта.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118363" y="2967429"/>
        <a:ext cx="7841270" cy="937092"/>
      </dsp:txXfrm>
    </dsp:sp>
    <dsp:sp modelId="{C5E9D99F-E3BC-4F27-893D-EBC1EB1A2496}">
      <dsp:nvSpPr>
        <dsp:cNvPr id="0" name=""/>
        <dsp:cNvSpPr/>
      </dsp:nvSpPr>
      <dsp:spPr>
        <a:xfrm rot="5400000">
          <a:off x="-239649" y="4610849"/>
          <a:ext cx="1597662" cy="111836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</a:t>
          </a:r>
          <a:endParaRPr lang="ru-RU" sz="16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4930382"/>
        <a:ext cx="1118363" cy="479299"/>
      </dsp:txXfrm>
    </dsp:sp>
    <dsp:sp modelId="{39A8D2A1-2DF2-46B3-82B1-8CCE66624232}">
      <dsp:nvSpPr>
        <dsp:cNvPr id="0" name=""/>
        <dsp:cNvSpPr/>
      </dsp:nvSpPr>
      <dsp:spPr>
        <a:xfrm rot="5400000">
          <a:off x="4545105" y="944458"/>
          <a:ext cx="1038480" cy="7891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Обобщение опыта работы по теме проекта на педсоветах;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Обмен педагогическими идеями и наработками.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rgbClr val="7030A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118363" y="4421894"/>
        <a:ext cx="7841270" cy="937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9161" y="980728"/>
            <a:ext cx="62048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ПРОЕКТ</a:t>
            </a:r>
          </a:p>
          <a:p>
            <a:pPr algn="r"/>
            <a:r>
              <a:rPr lang="ru-RU" sz="4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«Удивительное рядом»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средней группы 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«АБВГДейка»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Июнь-август .</a:t>
            </a:r>
          </a:p>
          <a:p>
            <a:pPr algn="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3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1788" y="188640"/>
            <a:ext cx="8686800" cy="6926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БЕСЕД, ИГР, РАЗВЛЕЧЕНИЙ, ПРАЗДНИКОВ ДЛЯ РЕАЛИЗАЦИИ ПРОЕКТА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956" y="1124744"/>
            <a:ext cx="8548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разрезные картинки «Животный мир». трудовое воспитание.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Акция «Трудовой десант» (совместно с родителями) – уборка мусора, обрезка кустов, посадка цветов.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Конкурс детских работ по ручному труду: создание книжек – малышек «Лето – удивительная пора».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Работа в цветнике и на огороде «Растут цветы для красоты, а овощи – для здоровья».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Открытие на участке «Творческой мастерской».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 Конкурс рисунков «Вода и краски».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Смотр-конкурс «Юный флорист».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 Изготовление игрушек – животных из природного материала «Вместе с семьёй».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Спартакиада «Спорт и смех – в семье успех!».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 Изготовление семейных фотоальбомов «Лето – 2016».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9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Эй, ромашки,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мне ответ: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откуда,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секрет?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секрет, -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ответили ромашки, -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носило солнышко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кармашке!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081" y="2640980"/>
            <a:ext cx="2324887" cy="309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17458" y="3277283"/>
            <a:ext cx="3275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красивом участке в саду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розу прекрасного цвета найду,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ее поливать и беречь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лишних с жуками и бурями встреч…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253" y="450183"/>
            <a:ext cx="2198422" cy="281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467383"/>
            <a:ext cx="2304256" cy="278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591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6206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Днём подсолнух в огороде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Улыбается погоде.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орбите круговой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Вертит рыжей головой.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-Я, - хвалился он пырею,-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Солнцем землю грею!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84"/>
          <a:stretch/>
        </p:blipFill>
        <p:spPr>
          <a:xfrm>
            <a:off x="3275856" y="2636912"/>
            <a:ext cx="5349923" cy="252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3" y="1002056"/>
            <a:ext cx="1917467" cy="3269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6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7822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обижаем,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рвём их, а сажаем,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Льём им тёплую водицу,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корней рыхлим землицу.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71" y="1834415"/>
            <a:ext cx="2473098" cy="329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1764815"/>
            <a:ext cx="2633489" cy="332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1420" y="1764815"/>
            <a:ext cx="2781159" cy="332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98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40466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тихим ветром в разговоре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Рожь волнуется, как море,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Необъятное кругом.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небе голубом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весело сияет,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живёт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оживает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Золотым своим огнём.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глазки, из межи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девочки-малютки —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Кротко смотрят незабудки.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среди колосьев ржи,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кружатся мотыльки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кузнечики играют,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приветливый бросают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Голубые васильки.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669806"/>
            <a:ext cx="209083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59052"/>
            <a:ext cx="209373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468" y="2996952"/>
            <a:ext cx="2221508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08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984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Фиолетовый и синий,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Жёлтый, белый, голубой,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Василёк любим в России,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цветочек полевой.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678496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9712" y="2720188"/>
            <a:ext cx="1910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прекрасны все цветы!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со мной согласен ты?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природа дивным цветом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Расцвела. Спасибо, ЛЕТО!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85"/>
          <a:stretch/>
        </p:blipFill>
        <p:spPr>
          <a:xfrm>
            <a:off x="45290" y="2266616"/>
            <a:ext cx="2239021" cy="297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001" y="2407392"/>
            <a:ext cx="2131909" cy="279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25" y="273448"/>
            <a:ext cx="3186509" cy="238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01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8705" y="158661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тропинке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гриб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нашли.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Проходили по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опушке –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волнушки.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леском –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Моховик под листком.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шагнули напрямик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Увидали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боровик.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312132"/>
            <a:ext cx="2642717" cy="501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384" y="313328"/>
            <a:ext cx="2886692" cy="5131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56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05303" y="5724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ягодки, ребята,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листочки кто-то спрятал.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листик как страничку,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Открывай, ищи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клубничку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697" y="1876704"/>
            <a:ext cx="2064049" cy="366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4" y="1876704"/>
            <a:ext cx="2057345" cy="365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86558" y="37649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Сочную, сладкую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Ягодку малину,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Обрываю с веточек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кладу в корзину.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3289" y="188620"/>
            <a:ext cx="2053817" cy="3418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101" y="188621"/>
            <a:ext cx="2482601" cy="341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84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3394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Необычной формы плод,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просится к вам в рот!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870" y="2009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на грядке кабачок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Отлежал себе бочок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запел: "Хозяйка!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меня снимай-ка.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394537"/>
            <a:ext cx="3350047" cy="446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73918"/>
            <a:ext cx="2925418" cy="462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2697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92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93424" y="29969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слеплю из пластилина небо, солнце, ручеек,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Разведу цветов повсюду, разбужу и василёк...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ромашки, незабудки и тюльпанчики-малютки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жизни улыбаться, чистым небом наслаждаться.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85" y="1484784"/>
            <a:ext cx="2062757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41" y="476708"/>
            <a:ext cx="3808698" cy="229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84784"/>
            <a:ext cx="2044333" cy="339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87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Ознакомление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с природой является одной из важнейших задач в работе с детьми. При этом очень важно, чтобы получаемые знания не были преподнесены изолированно, без привязки к целому комплексу явлений, окружающих предмет изучения. Дети всегда должны видеть связь отдельного вида с окружающей средой, его влияние на эту среду, они должны понимать, что растения и животные зависят друг от друга и от среды обитания.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Экологическое воспитание - одно из основных направлений в системе образования, это способ воздействия на чувства детей, их сознания, взгляды и представления.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0"/>
            <a:ext cx="8686800" cy="6926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проекта: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5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4900" y="34287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 ка на нас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танцуем все для вас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цветы цветочки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яркие веночки.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32656"/>
            <a:ext cx="4956043" cy="2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924944"/>
            <a:ext cx="3775348" cy="344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878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3512" y="114650"/>
            <a:ext cx="3923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веселые утята,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дружные ребята.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все идут на пруд,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Приключенья их там ждут.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12576" y="7422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Курица-красавица у меня жила.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какая умная курица была!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52351"/>
            <a:ext cx="2105638" cy="373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63" y="1591978"/>
            <a:ext cx="2569026" cy="342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649" y="1772816"/>
            <a:ext cx="3501008" cy="196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17153" y="34350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лошадку я вскочу,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"Иго-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- закричу.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сожму её бока,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Поскакала я. Пока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78357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07" y="434240"/>
            <a:ext cx="2076822" cy="276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21" y="521977"/>
            <a:ext cx="2011020" cy="268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896" y="824441"/>
            <a:ext cx="3026716" cy="227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300" y="3119200"/>
            <a:ext cx="2047886" cy="340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94" y="3094478"/>
            <a:ext cx="192881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09421" y="183942"/>
            <a:ext cx="736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вообще, скажу ребята - удивительное рядом!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99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1788" y="188640"/>
            <a:ext cx="8686800" cy="6926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124744"/>
            <a:ext cx="868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обобщили и обогатили опыт детей в сфере экологического воспитания путем применения научных методов и приемов.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появились: интерес к узнаванию природы, особенностям жизни и развитию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и животных;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самостоятельно выполнять поручения по уходу за растениями; навыки наблюдения и экспериментирования в процессе поисково-познавательной деятельности.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работы над проектом дети обогатили словарь и пополнили словарный запас, если к началу работы над проектом дети знали 3-4 названия цветка то к концу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В ходе экспериментальной деятельности мы у детей развивали воображение, мышление, сформировали навыки элементарной исследовательской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74420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8706" y="961658"/>
            <a:ext cx="8859344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 проекта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исследовательский, познавательно-творческий.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дети 4-5 лет.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Срок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реализации проекта: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среднесрочный (3месяца).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Проблема: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«Что есть удивительного рядом?»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Игровая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мотивация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«Путешествие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удивительную страну под названием - Лето».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5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00" y="460495"/>
            <a:ext cx="9145016" cy="593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обогащение впечатлений детей о разнообразии природы летом.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Создать условия, обеспечивающие охрану жизни и здоровья детей через использование природных факторов.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Воспитывать у детей любовь ко всему живому, желание беречь и защищать природу.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Развивать познавательный интерес, формировать навыки экспериментирования.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Расширять знания детей о сезонных изменениях в природе.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Воспитывать привычку повседневной физической активности.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Способствовать активному вовлечению родителей в совместную деятельность с ребёнком в условиях семьи и детского сада.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Гипотеза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увеличение времени нахождения детей на свежем воздухе в летний период даст возможность для формирования здорового образа жизни, повышения двигательной активности, а также для обогащения знаний, активизации мыслительных процессов у детей – дошкольников.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Предполагаемый результат: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Сохранение здоровья детей, снижение уровня заболеваемости.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Привитие детям экологической культуры.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Приобретение новых знаний и впечатлений об окружающем мире.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4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76564"/>
              </p:ext>
            </p:extLst>
          </p:nvPr>
        </p:nvGraphicFramePr>
        <p:xfrm>
          <a:off x="0" y="764704"/>
          <a:ext cx="90103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04800" y="0"/>
            <a:ext cx="8686800" cy="6926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летнего  проекта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6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964" y="332655"/>
            <a:ext cx="88204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Первый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этап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Целеполагание (выявление проблемы). На первом этапе воспитатель формулирует проблему и цели проекта, после чего определяется продукт проекта. Водит детей в игровую или сюжетную ситуацию после чего формулирует задачи.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Задачами детей на этом этапе реализации проекта являются: вхождение в проблему, вживание в игровую ситуацию, принятие задач и целей, а также дополнение задач проекта. Последний пункт очень важен, поскольку одной из важных задач педагога является формирование у детей активной жизненной позиции; дети должны уметь самостоятельно находить и определять интересные вещи в мире вокруг.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Второй этап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Разработка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проекта. На этом этапе педагог (помимо организации деятельности) помогает детям грамотно планировать собственную деятельность в решении поставленных задач.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объединяются в рабочие группы и происходит распределение ролей.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Третий этап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 (организация совместной работы детей и педагогов над проектом). Воспитатель по необходимости оказывает ребятам практическую помощь, а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также направляет и контролирует осуществление проекта.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происходит формирование разнообразных знаний, умений и навыков.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Четвертый этап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Подведение итогов.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4800" y="0"/>
            <a:ext cx="8686800" cy="6926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6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0" y="908720"/>
            <a:ext cx="86868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Наблюдения;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и экскурсии;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рассказывание;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Опытническая деятельность;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литературы;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стихов;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деятельность детей;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детей.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0"/>
            <a:ext cx="8686800" cy="6926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 работы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проекту: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2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1788" y="188640"/>
            <a:ext cx="8686800" cy="6926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БЕСЕД, ИГР, РАЗВЛЕЧЕНИЙ, ПРАЗДНИКОВ ДЛЯ РЕАЛИЗАЦИИ ПРОЕКТА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847" y="1130372"/>
            <a:ext cx="8958588" cy="484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Беседы «Солнце, воздух и вода – наши лучшие друзья!», «Советы доктора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Пилюлькина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Физкультурное развлечение «Быстрее, выше, дальше».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Сбор лекарственных растений: «От болезней и мучений нас спасут плоды растений!».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Беседа «В природе нет ничего лишнего».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Фотовыставка «Удивительное - рядом».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Целевая экскурсия на луг «Здравствую, луг!».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Праздник цветов  (в программе: стихи, загадки, спортивные этюды, подвижные игры, приметы, головоломки).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Викторины «Природа – наш друг!», «Знатоки леса».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Экологические игры «Что было бы, если из леса исчезли…», «Где что зреет?», «Распределение плодов по вкусу, цвету, форме». детское экспериментирование.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Проведение опытов с песком и с водой.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4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1788" y="188640"/>
            <a:ext cx="8686800" cy="6926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БЕСЕД, ИГР, РАЗВЛЕЧЕНИЙ, ПРАЗДНИКОВ ДЛЯ РЕАЛИЗАЦИИ ПРОЕКТА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445" y="1052736"/>
            <a:ext cx="8548684" cy="484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Изучение энциклопедий: «Почему песок бывает разным?», «Почему в пустыне растут кактусы?», «Растения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фитоспасатели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мята, календула, подорожник, ромашка».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Занятие «Солнечные зайчики».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Интегрированное занятие «Путешествие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Фитоландию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Составление рассказов «Приключение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Муравьишки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Речевые физкультминутки.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Придумывание загадок о деревьях, цветах.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Копилка загадок, пословиц, поговорок о лете.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Сюжетно- ролевые игры «Садовник», «Юные строители».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Словесные игры «Кто больше заметит небылиц?», «Назовите растение», «Четвёртый лишний».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Коммуникативные игры «Кто больше назовёт?», «Придумай небылицу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98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833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Agent 007</cp:lastModifiedBy>
  <cp:revision>27</cp:revision>
  <dcterms:created xsi:type="dcterms:W3CDTF">2016-09-12T17:36:28Z</dcterms:created>
  <dcterms:modified xsi:type="dcterms:W3CDTF">2021-08-04T12:35:41Z</dcterms:modified>
</cp:coreProperties>
</file>