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4" r:id="rId3"/>
    <p:sldId id="265" r:id="rId4"/>
    <p:sldId id="263" r:id="rId5"/>
    <p:sldId id="267" r:id="rId6"/>
    <p:sldId id="280" r:id="rId7"/>
    <p:sldId id="281" r:id="rId8"/>
    <p:sldId id="282" r:id="rId9"/>
    <p:sldId id="271" r:id="rId10"/>
    <p:sldId id="284" r:id="rId11"/>
    <p:sldId id="269" r:id="rId12"/>
    <p:sldId id="270" r:id="rId13"/>
    <p:sldId id="273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kopilkaurokov.ru/doshkolnoeObrazovanie/prochee/kartotieka-trudovykh-poruchienii-v-podghotovitiel-noi-ghruppi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8852" y="595223"/>
            <a:ext cx="10006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"Детский сад №382 Дзержинского района Волгограда"</a:t>
            </a:r>
            <a:r>
              <a:rPr lang="en-US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725282"/>
            <a:ext cx="10144663" cy="1572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600" b="1" spc="-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и формы занятий трудовой деятельностью</a:t>
            </a:r>
          </a:p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600" b="1" spc="-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подготовительной группе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5457" y="4295955"/>
            <a:ext cx="5305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Воспитатели: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​</a:t>
            </a:r>
            <a:endParaRPr lang="ru-RU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 lvl="0" algn="ctr" fontAlgn="base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Карапетян 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Армине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Степаевна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​</a:t>
            </a:r>
            <a:endParaRPr lang="ru-RU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 lvl="0" algn="ctr" fontAlgn="base"/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Сымко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 Татьяна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Ивановна</a:t>
            </a:r>
          </a:p>
          <a:p>
            <a:pPr lvl="0" algn="ctr" fontAlgn="base"/>
            <a:endParaRPr lang="ru-RU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fontAlgn="base"/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fontAlgn="base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25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49" y="1130060"/>
            <a:ext cx="10351752" cy="5900468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ru-RU" sz="2400" b="1" cap="none" dirty="0" smtClean="0">
                <a:solidFill>
                  <a:srgbClr val="1B1C2A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Формы </a:t>
            </a:r>
            <a:r>
              <a:rPr lang="ru-RU" sz="2400" b="1" cap="none" dirty="0">
                <a:solidFill>
                  <a:srgbClr val="1B1C2A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b="1" cap="none" dirty="0" smtClean="0">
                <a:solidFill>
                  <a:srgbClr val="1B1C2A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2400" b="1" cap="none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pc="-3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Поручения</a:t>
            </a:r>
            <a:r>
              <a:rPr lang="ru-RU" sz="2400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виде занятий реализуются сразу два мотива трудовой деятельности: желание приносить пользу и похвала. Старшие дошкольники с большим воодушевлением получают поручения от авторитетных взрослых. И ради похвалы, желания быть полезным делают всё, чтобы выполнить поручение хорошо и по возможности </a:t>
            </a: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быстро.</a:t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Поручения могут быть трёх типов:</a:t>
            </a:r>
            <a: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 (воспитанник получает задание полить фикус в группе);</a:t>
            </a: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групповые (поручения адресуются 2–4 ребятам, к примеру, после проведения досугового мероприятия разложить игровой материал по коробкам — куклы, машинки, настольные игры, спортивный инвентарь);</a:t>
            </a: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(задание получают все дети в группе, например, убрать за собой писчие принадлежности в коробку, разложив отдельно карандаши, отдельно ручки, после того, как закончится занятие по обучению грамоте).</a:t>
            </a: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учебно-образовательном процессе комбинируются все виды заданий, что отображается при составлении </a:t>
            </a:r>
            <a:r>
              <a:rPr lang="ru-RU" sz="1600" cap="none" dirty="0">
                <a:solidFill>
                  <a:srgbClr val="0B8CE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картотеки трудовых поручений</a:t>
            </a:r>
            <a:r>
              <a:rPr lang="ru-RU" sz="1600" cap="none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Этот вид занятий трудовой деятельностью особенно остро нуждается в поощрении. И не только за достойное выполнение поручения, но и за инициативу, стремление оказать помощь.</a:t>
            </a:r>
            <a: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849" y="5244717"/>
            <a:ext cx="10351752" cy="13681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060" y="1773338"/>
            <a:ext cx="4071666" cy="3053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592" y="1773338"/>
            <a:ext cx="2674810" cy="3053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58" y="1756539"/>
            <a:ext cx="2585531" cy="30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536" y="-586595"/>
            <a:ext cx="9661585" cy="5331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endParaRPr lang="ru-RU" sz="2100" b="1" spc="-3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100" b="1" spc="-3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Дежурство</a:t>
            </a:r>
            <a:endParaRPr lang="ru-RU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400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вид трудовой деятельности заключается в получении несколькими (2–4) детьми определённой задачи, выполнение которой требует проявления высокой степени ответственности. Дежурства могут быть следующих видов: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столовой, предполагающее раскладывание приборов, расстановку по столам тарелочек с хлебом и т. д.;</a:t>
            </a:r>
            <a:endParaRPr lang="ru-RU" sz="1400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территории, когда ребята после прогулки накрывают песочницу, собирают оставшиеся игрушки, подметают дорожки;</a:t>
            </a:r>
            <a:endParaRPr lang="ru-RU" sz="1400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подготовке к занятиям, то есть ребята готовят наборы материалов для каждого воспитанника в соответствии с учебно-воспитательным направлением конкретного урока (краски, кисточки, вода, тряпочка, листы бумаги — на рисовании красками и пр</a:t>
            </a:r>
            <a:r>
              <a:rPr lang="ru-RU" sz="1400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1400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dirty="0" smtClean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dirty="0" smtClean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129" y="2986144"/>
            <a:ext cx="7133436" cy="3517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59" y="2986145"/>
            <a:ext cx="2637886" cy="35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4679" y="146650"/>
            <a:ext cx="9152626" cy="190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spc="-3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Коллективный </a:t>
            </a:r>
            <a:r>
              <a:rPr lang="ru-RU" sz="2400" b="1" spc="-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1600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вид трудовой деятельности призван формировать у детей умение согласовывать свои действия с действиями товарищей, устанавливая единый темп работы. Продуктом совместной деятельности является общая польза: убранный участок на улице, оформленное к Новому году помещение группы. Суть занятия заключается в том, что педагог формулирует общую для группы задачу, а затем распределяет обязанности для её выполнения. В конце подводится итог этой работы.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1932" y="5981648"/>
            <a:ext cx="9135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совместной трудовой деятельности дошкольники учатся договариваться и учитывать мнение товарищей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717" y="2334542"/>
            <a:ext cx="6461185" cy="31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332" y="517584"/>
            <a:ext cx="10601863" cy="4787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200" b="1" spc="-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Приёмы организации трудовой </a:t>
            </a:r>
            <a:r>
              <a:rPr lang="ru-RU" sz="3200" b="1" spc="-3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lvl="0"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000" dirty="0"/>
              <a:t>В приобщении детей к трудовой активности педагог использует 3 группы методических приёмов. </a:t>
            </a:r>
            <a:endParaRPr lang="ru-RU" sz="2000" b="1" spc="-35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800" b="1" spc="-3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sz="2800" b="1" spc="-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b="1" spc="-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</a:p>
          <a:p>
            <a:pPr marL="285750" indent="-28575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b="1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 и стихотворения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b="1" spc="-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marL="285750" indent="-285750" algn="just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b="1" spc="-3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Чтение, сказки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1500"/>
              </a:spcAft>
            </a:pPr>
            <a:endParaRPr lang="ru-RU" sz="1400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334" y="319177"/>
            <a:ext cx="10023893" cy="80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Наглядные приёмы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endParaRPr lang="ru-RU" sz="1400" dirty="0">
              <a:solidFill>
                <a:srgbClr val="1B1C2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864" y="1433084"/>
            <a:ext cx="3862835" cy="51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1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663" y="232913"/>
            <a:ext cx="10075653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400" b="1" spc="-3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57" y="1827112"/>
            <a:ext cx="5224107" cy="3918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409" y="1101668"/>
            <a:ext cx="3725986" cy="49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460" y="1285336"/>
            <a:ext cx="8479766" cy="3737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 воспитание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реализуется через систематическое введение в работу с ребятами разных видов трудовой деятельности. В подготовительной группе дети обобщают знания, умения и навыки, полученные ранее, а также проявляют большую самостоятельность не только творческого, но и организационного свойства (в выборе материалов, подготовке необходимых материалов для творчества) при занятиях ручным трудом. Всё это требует от педагога грамотного использования методических приёмов для мотивации и организации деятельности дошкольников.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итоге: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dirty="0"/>
              <a:t>Дети, которые не только будут радоваться процессу труда, но и почувствуют его пользу для себя и других, для общего дела, будут больше ценить и труд взрослых.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301" y="2415396"/>
            <a:ext cx="10386203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809" y="336430"/>
            <a:ext cx="99117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lvl="0" defTabSz="914400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детей дошкольного возраста — это деятельность, которая направлена на развитие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общетрудовых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способностей, формирование психологической готовности, ответственного отношения к труду и продуктам его производства, а также влияющая на умственное и физическое развитие ребенка. Проблемы трудового воспитания достаточно актуальны для детей дошкольного возраста, так как на этом этапе у ребенка происходит формирование личностных качеств, умений и стремления к труду.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на данном возрастном этапе становится препятствием в учебно-познавательной деятельности и последующей адаптации в самостоятельной трудовой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838" y="3568084"/>
            <a:ext cx="5193102" cy="32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445" y="534838"/>
            <a:ext cx="9670212" cy="347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положительного отношения к труду через ознакомление детей с трудом взрослых и непосредственного участия детей в посильной трудовой деятельности в детском саду и дома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желание и умение трудиться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Воспитывать ценностное отношение к собственному труду, труду других людей и его результатам;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Формировать первичные представления о труде взрослых, его роли в обществе и жизни каждого человека.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149" y="4005019"/>
            <a:ext cx="3820983" cy="27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0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9079" y="1207699"/>
            <a:ext cx="669409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не только должно развивать ум, вооружать знаниями, но и зажечь в человеке жажду серьезного труда, без которой жизнь его не может быть ни достойной, ни счастливой».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К. Д. Ушинский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6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32" y="362310"/>
            <a:ext cx="11231593" cy="1836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spc="-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 занятий трудовой деятельностью в подготовительной </a:t>
            </a:r>
            <a:r>
              <a:rPr lang="ru-RU" sz="2400" b="1" spc="-3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ru-RU" sz="1400" dirty="0">
              <a:solidFill>
                <a:srgbClr val="7030A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07000"/>
              </a:lnSpc>
              <a:spcAft>
                <a:spcPts val="1500"/>
              </a:spcAft>
            </a:pPr>
            <a:r>
              <a:rPr lang="ru-RU" sz="1400" dirty="0" smtClean="0">
                <a:solidFill>
                  <a:srgbClr val="1B1C2A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1400" dirty="0">
                <a:solidFill>
                  <a:srgbClr val="1B1C2A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проходит красной линией через все направления образовательной деятельности в ДОУ за счёт организации разных видов занятий</a:t>
            </a:r>
            <a:r>
              <a:rPr lang="ru-RU" sz="1400" dirty="0" smtClean="0">
                <a:solidFill>
                  <a:srgbClr val="1B1C2A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1B1C2A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7000"/>
              </a:lnSpc>
              <a:spcAft>
                <a:spcPts val="1500"/>
              </a:spcAft>
            </a:pPr>
            <a:r>
              <a:rPr lang="ru-RU" sz="3600" b="1" i="1" cap="all" dirty="0">
                <a:solidFill>
                  <a:prstClr val="black"/>
                </a:solidFill>
                <a:ea typeface="+mj-ea"/>
                <a:cs typeface="+mj-cs"/>
              </a:rPr>
              <a:t>Самообслуживание</a:t>
            </a:r>
            <a:endParaRPr lang="ru-RU" sz="1400" b="1" i="1" dirty="0" smtClean="0">
              <a:solidFill>
                <a:srgbClr val="1B1C2A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649" y="4679940"/>
            <a:ext cx="4417475" cy="2178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9" y="2198582"/>
            <a:ext cx="4215234" cy="3157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834" y="2198582"/>
            <a:ext cx="4362091" cy="32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38" y="-292614"/>
            <a:ext cx="10364451" cy="1596177"/>
          </a:xfrm>
        </p:spPr>
        <p:txBody>
          <a:bodyPr/>
          <a:lstStyle/>
          <a:p>
            <a:r>
              <a:rPr lang="ru-RU" b="1" i="1" dirty="0" smtClean="0"/>
              <a:t>Хозяйственно-бытовой труд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89" y="743591"/>
            <a:ext cx="5457635" cy="26909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966" y="671523"/>
            <a:ext cx="2963129" cy="339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293" y="4151141"/>
            <a:ext cx="5334462" cy="2706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828" y="3527164"/>
            <a:ext cx="2595174" cy="3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295615"/>
            <a:ext cx="10364451" cy="1596177"/>
          </a:xfrm>
        </p:spPr>
        <p:txBody>
          <a:bodyPr/>
          <a:lstStyle/>
          <a:p>
            <a:r>
              <a:rPr lang="ru-RU" b="1" i="1" dirty="0" smtClean="0"/>
              <a:t>Труд в природе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845" y="3572533"/>
            <a:ext cx="6070660" cy="299317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377" y="632125"/>
            <a:ext cx="3194291" cy="4259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32" y="632125"/>
            <a:ext cx="3194290" cy="42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8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89" y="-369774"/>
            <a:ext cx="10364451" cy="1596177"/>
          </a:xfrm>
        </p:spPr>
        <p:txBody>
          <a:bodyPr/>
          <a:lstStyle/>
          <a:p>
            <a:r>
              <a:rPr lang="ru-RU" b="1" i="1" dirty="0" smtClean="0"/>
              <a:t>Ручной и художественный труд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67" y="734646"/>
            <a:ext cx="5365630" cy="2645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30" y="734646"/>
            <a:ext cx="5358733" cy="2642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637" y="3399801"/>
            <a:ext cx="2905303" cy="3436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67" y="3399801"/>
            <a:ext cx="2878029" cy="343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55" y="3399801"/>
            <a:ext cx="2577502" cy="34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622" y="181156"/>
            <a:ext cx="9954883" cy="246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spc="-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трудовой деятельности старших </a:t>
            </a:r>
            <a:r>
              <a:rPr lang="ru-RU" sz="2400" b="1" spc="-3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 организуется в форме: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непосредственной образовательной деятельности (на занятиях);</a:t>
            </a:r>
            <a:endParaRPr lang="ru-RU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досуговых мероприятий (на прогулке, утренниках и т. д.);</a:t>
            </a:r>
            <a:endParaRPr lang="ru-RU" dirty="0">
              <a:solidFill>
                <a:srgbClr val="1B1C2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(обычно в виде поручений, например, убрать антураж — кукол, кресло, игрушечную посуду и пр. — после игры «Дочки-матери</a:t>
            </a:r>
            <a:r>
              <a:rPr lang="ru-RU" sz="1500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1500" dirty="0">
              <a:solidFill>
                <a:srgbClr val="1B1C2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046" y="2795810"/>
            <a:ext cx="6511753" cy="42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379</TotalTime>
  <Words>642</Words>
  <Application>Microsoft Office PowerPoint</Application>
  <PresentationFormat>Широкоэкранный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Century Schoolbook</vt:lpstr>
      <vt:lpstr>Open Sans</vt:lpstr>
      <vt:lpstr>Segoe UI</vt:lpstr>
      <vt:lpstr>Symbol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Хозяйственно-бытовой труд</vt:lpstr>
      <vt:lpstr>Труд в природе</vt:lpstr>
      <vt:lpstr>Ручной и художественный труд</vt:lpstr>
      <vt:lpstr>Презентация PowerPoint</vt:lpstr>
      <vt:lpstr>                                     Формы организации труда Поручения В этом виде занятий реализуются сразу два мотива трудовой деятельности: желание приносить пользу и похвала. Старшие дошкольники с большим воодушевлением получают поручения от авторитетных взрослых. И ради похвалы, желания быть полезным делают всё, чтобы выполнить поручение хорошо и по возможности быстро.                 Поручения могут быть трёх типов: индивидуальные (воспитанник получает задание полить фикус в группе); групповые (поручения адресуются 2–4 ребятам, к примеру, после проведения досугового мероприятия разложить игровой материал по коробкам — куклы, машинки, настольные игры, спортивный инвентарь); общие (задание получают все дети в группе, например, убрать за собой писчие принадлежности в коробку, разложив отдельно карандаши, отдельно ручки, после того, как закончится занятие по обучению грамоте). В учебно-образовательном процессе комбинируются все виды заданий, что отображается при составлении картотеки трудовых поручений. Этот вид занятий трудовой деятельностью особенно остро нуждается в поощрении. И не только за достойное выполнение поручения, но и за инициативу, стремление оказать помощь.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Agent 007</cp:lastModifiedBy>
  <cp:revision>38</cp:revision>
  <dcterms:created xsi:type="dcterms:W3CDTF">2021-03-25T14:22:29Z</dcterms:created>
  <dcterms:modified xsi:type="dcterms:W3CDTF">2021-06-17T06:35:42Z</dcterms:modified>
</cp:coreProperties>
</file>