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57" r:id="rId5"/>
    <p:sldId id="262" r:id="rId6"/>
    <p:sldId id="263" r:id="rId7"/>
    <p:sldId id="261" r:id="rId8"/>
    <p:sldId id="264" r:id="rId9"/>
    <p:sldId id="265" r:id="rId10"/>
    <p:sldId id="268" r:id="rId11"/>
    <p:sldId id="270" r:id="rId12"/>
    <p:sldId id="266" r:id="rId13"/>
    <p:sldId id="267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B65"/>
    <a:srgbClr val="00CC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8B689-7339-4549-8A2C-5EBFB1104358}" type="doc">
      <dgm:prSet loTypeId="urn:microsoft.com/office/officeart/2005/8/layout/chevron2" loCatId="list" qsTypeId="urn:microsoft.com/office/officeart/2005/8/quickstyle/3d2#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CC62AE3-DBC3-4FA3-A410-ADF80CAB3B8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2671A33-5831-4BC1-99B3-E8DD92ABBF1D}" type="parTrans" cxnId="{FC2CD167-E267-4B9F-9D1D-7EF01D37200B}">
      <dgm:prSet/>
      <dgm:spPr/>
      <dgm:t>
        <a:bodyPr/>
        <a:lstStyle/>
        <a:p>
          <a:endParaRPr lang="ru-RU"/>
        </a:p>
      </dgm:t>
    </dgm:pt>
    <dgm:pt modelId="{C85B3B5B-89EC-48E1-83A8-42B700D1706E}" type="sibTrans" cxnId="{FC2CD167-E267-4B9F-9D1D-7EF01D37200B}">
      <dgm:prSet/>
      <dgm:spPr/>
      <dgm:t>
        <a:bodyPr/>
        <a:lstStyle/>
        <a:p>
          <a:endParaRPr lang="ru-RU"/>
        </a:p>
      </dgm:t>
    </dgm:pt>
    <dgm:pt modelId="{F732A751-DE89-48C2-97F0-503B25640330}">
      <dgm:prSet phldrT="[Текст]" custT="1"/>
      <dgm:spPr/>
      <dgm:t>
        <a:bodyPr/>
        <a:lstStyle/>
        <a:p>
          <a:pPr algn="l"/>
          <a:r>
            <a:rPr lang="ru-RU" sz="4800" dirty="0" smtClean="0">
              <a:solidFill>
                <a:srgbClr val="002060"/>
              </a:solidFill>
            </a:rPr>
            <a:t>дети</a:t>
          </a:r>
          <a:endParaRPr lang="ru-RU" sz="4800" dirty="0">
            <a:solidFill>
              <a:srgbClr val="002060"/>
            </a:solidFill>
          </a:endParaRPr>
        </a:p>
      </dgm:t>
    </dgm:pt>
    <dgm:pt modelId="{6AC1C664-D3D1-48A3-B51A-7DD83C8C8F86}" type="parTrans" cxnId="{BB4AFF08-32D3-42AA-B496-4C5BCA023EBC}">
      <dgm:prSet/>
      <dgm:spPr/>
      <dgm:t>
        <a:bodyPr/>
        <a:lstStyle/>
        <a:p>
          <a:endParaRPr lang="ru-RU"/>
        </a:p>
      </dgm:t>
    </dgm:pt>
    <dgm:pt modelId="{E2E500A7-E46C-47F4-A887-02159D002AC1}" type="sibTrans" cxnId="{BB4AFF08-32D3-42AA-B496-4C5BCA023EBC}">
      <dgm:prSet/>
      <dgm:spPr/>
      <dgm:t>
        <a:bodyPr/>
        <a:lstStyle/>
        <a:p>
          <a:endParaRPr lang="ru-RU"/>
        </a:p>
      </dgm:t>
    </dgm:pt>
    <dgm:pt modelId="{8C79772E-5625-4D87-BAAE-AFE4B78B48DE}" type="pres">
      <dgm:prSet presAssocID="{FE38B689-7339-4549-8A2C-5EBFB11043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545334-861C-4AFE-ADF7-0C425D64EB47}" type="pres">
      <dgm:prSet presAssocID="{BCC62AE3-DBC3-4FA3-A410-ADF80CAB3B8A}" presName="composite" presStyleCnt="0"/>
      <dgm:spPr/>
    </dgm:pt>
    <dgm:pt modelId="{183CF96D-E297-4677-9383-E49F8FC540C6}" type="pres">
      <dgm:prSet presAssocID="{BCC62AE3-DBC3-4FA3-A410-ADF80CAB3B8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881EE-7267-4201-8636-1AC57A888767}" type="pres">
      <dgm:prSet presAssocID="{BCC62AE3-DBC3-4FA3-A410-ADF80CAB3B8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0642DA-686D-45D7-B78D-F60B1EB33708}" type="presOf" srcId="{FE38B689-7339-4549-8A2C-5EBFB1104358}" destId="{8C79772E-5625-4D87-BAAE-AFE4B78B48DE}" srcOrd="0" destOrd="0" presId="urn:microsoft.com/office/officeart/2005/8/layout/chevron2"/>
    <dgm:cxn modelId="{C88B8027-633A-4F98-95C2-6CFEEC68CB5D}" type="presOf" srcId="{BCC62AE3-DBC3-4FA3-A410-ADF80CAB3B8A}" destId="{183CF96D-E297-4677-9383-E49F8FC540C6}" srcOrd="0" destOrd="0" presId="urn:microsoft.com/office/officeart/2005/8/layout/chevron2"/>
    <dgm:cxn modelId="{84B11AD2-E164-4096-AFC5-5F793AF61780}" type="presOf" srcId="{F732A751-DE89-48C2-97F0-503B25640330}" destId="{386881EE-7267-4201-8636-1AC57A888767}" srcOrd="0" destOrd="0" presId="urn:microsoft.com/office/officeart/2005/8/layout/chevron2"/>
    <dgm:cxn modelId="{BB4AFF08-32D3-42AA-B496-4C5BCA023EBC}" srcId="{BCC62AE3-DBC3-4FA3-A410-ADF80CAB3B8A}" destId="{F732A751-DE89-48C2-97F0-503B25640330}" srcOrd="0" destOrd="0" parTransId="{6AC1C664-D3D1-48A3-B51A-7DD83C8C8F86}" sibTransId="{E2E500A7-E46C-47F4-A887-02159D002AC1}"/>
    <dgm:cxn modelId="{FC2CD167-E267-4B9F-9D1D-7EF01D37200B}" srcId="{FE38B689-7339-4549-8A2C-5EBFB1104358}" destId="{BCC62AE3-DBC3-4FA3-A410-ADF80CAB3B8A}" srcOrd="0" destOrd="0" parTransId="{72671A33-5831-4BC1-99B3-E8DD92ABBF1D}" sibTransId="{C85B3B5B-89EC-48E1-83A8-42B700D1706E}"/>
    <dgm:cxn modelId="{E29DF526-603F-4405-AF44-D7881888A280}" type="presParOf" srcId="{8C79772E-5625-4D87-BAAE-AFE4B78B48DE}" destId="{55545334-861C-4AFE-ADF7-0C425D64EB47}" srcOrd="0" destOrd="0" presId="urn:microsoft.com/office/officeart/2005/8/layout/chevron2"/>
    <dgm:cxn modelId="{0D4B3048-3590-4A66-8A7F-771EB535247D}" type="presParOf" srcId="{55545334-861C-4AFE-ADF7-0C425D64EB47}" destId="{183CF96D-E297-4677-9383-E49F8FC540C6}" srcOrd="0" destOrd="0" presId="urn:microsoft.com/office/officeart/2005/8/layout/chevron2"/>
    <dgm:cxn modelId="{AB987634-B7A4-40A1-8E6F-6628652D7BA9}" type="presParOf" srcId="{55545334-861C-4AFE-ADF7-0C425D64EB47}" destId="{386881EE-7267-4201-8636-1AC57A8887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114318-F0F8-4E65-B648-CAF1EAC3F2B1}" type="doc">
      <dgm:prSet loTypeId="urn:microsoft.com/office/officeart/2005/8/layout/chevron2" loCatId="list" qsTypeId="urn:microsoft.com/office/officeart/2005/8/quickstyle/3d2#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1334AD61-802B-4091-A096-CB0A447FE07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4FF9A80-800B-4F97-847F-1B703D142016}" type="parTrans" cxnId="{0EACC025-0B8D-47B5-947A-0EC56F63DA0A}">
      <dgm:prSet/>
      <dgm:spPr/>
      <dgm:t>
        <a:bodyPr/>
        <a:lstStyle/>
        <a:p>
          <a:endParaRPr lang="ru-RU"/>
        </a:p>
      </dgm:t>
    </dgm:pt>
    <dgm:pt modelId="{19D0B5AA-78A4-46C7-8BAF-987A0951FDB8}" type="sibTrans" cxnId="{0EACC025-0B8D-47B5-947A-0EC56F63DA0A}">
      <dgm:prSet/>
      <dgm:spPr/>
      <dgm:t>
        <a:bodyPr/>
        <a:lstStyle/>
        <a:p>
          <a:endParaRPr lang="ru-RU"/>
        </a:p>
      </dgm:t>
    </dgm:pt>
    <dgm:pt modelId="{EDFF29EC-93AE-40D1-923E-D3AE684479D0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2060"/>
              </a:solidFill>
            </a:rPr>
            <a:t>родители</a:t>
          </a:r>
          <a:endParaRPr lang="ru-RU" sz="4800" dirty="0">
            <a:solidFill>
              <a:srgbClr val="002060"/>
            </a:solidFill>
          </a:endParaRPr>
        </a:p>
      </dgm:t>
    </dgm:pt>
    <dgm:pt modelId="{60EFBC40-C55A-42B7-84C6-04161C2226A6}" type="parTrans" cxnId="{04A7AEAC-6D41-4B01-AED3-0CBA7C692339}">
      <dgm:prSet/>
      <dgm:spPr/>
      <dgm:t>
        <a:bodyPr/>
        <a:lstStyle/>
        <a:p>
          <a:endParaRPr lang="ru-RU"/>
        </a:p>
      </dgm:t>
    </dgm:pt>
    <dgm:pt modelId="{60E8B435-9447-41D4-8784-DEE200E8EE41}" type="sibTrans" cxnId="{04A7AEAC-6D41-4B01-AED3-0CBA7C692339}">
      <dgm:prSet/>
      <dgm:spPr/>
      <dgm:t>
        <a:bodyPr/>
        <a:lstStyle/>
        <a:p>
          <a:endParaRPr lang="ru-RU"/>
        </a:p>
      </dgm:t>
    </dgm:pt>
    <dgm:pt modelId="{5FC64126-A2EE-46E0-979F-7958601A17FD}" type="pres">
      <dgm:prSet presAssocID="{F6114318-F0F8-4E65-B648-CAF1EAC3F2B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2B88CD-CEF2-4B0A-A37A-947A16E8DAC8}" type="pres">
      <dgm:prSet presAssocID="{1334AD61-802B-4091-A096-CB0A447FE07E}" presName="composite" presStyleCnt="0"/>
      <dgm:spPr/>
    </dgm:pt>
    <dgm:pt modelId="{64B16AE3-5967-43C4-AF50-74B35B772CE3}" type="pres">
      <dgm:prSet presAssocID="{1334AD61-802B-4091-A096-CB0A447FE07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E009F-E94B-4C51-ACE7-85B61E83AD08}" type="pres">
      <dgm:prSet presAssocID="{1334AD61-802B-4091-A096-CB0A447FE07E}" presName="descendantText" presStyleLbl="alignAcc1" presStyleIdx="0" presStyleCnt="1" custLinFactNeighborX="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43016E-5718-4A99-AC23-8C8D48B8A463}" type="presOf" srcId="{1334AD61-802B-4091-A096-CB0A447FE07E}" destId="{64B16AE3-5967-43C4-AF50-74B35B772CE3}" srcOrd="0" destOrd="0" presId="urn:microsoft.com/office/officeart/2005/8/layout/chevron2"/>
    <dgm:cxn modelId="{0EACC025-0B8D-47B5-947A-0EC56F63DA0A}" srcId="{F6114318-F0F8-4E65-B648-CAF1EAC3F2B1}" destId="{1334AD61-802B-4091-A096-CB0A447FE07E}" srcOrd="0" destOrd="0" parTransId="{04FF9A80-800B-4F97-847F-1B703D142016}" sibTransId="{19D0B5AA-78A4-46C7-8BAF-987A0951FDB8}"/>
    <dgm:cxn modelId="{EA42ECE7-45BB-4AC6-87B7-5C8AC39599EA}" type="presOf" srcId="{F6114318-F0F8-4E65-B648-CAF1EAC3F2B1}" destId="{5FC64126-A2EE-46E0-979F-7958601A17FD}" srcOrd="0" destOrd="0" presId="urn:microsoft.com/office/officeart/2005/8/layout/chevron2"/>
    <dgm:cxn modelId="{04A7AEAC-6D41-4B01-AED3-0CBA7C692339}" srcId="{1334AD61-802B-4091-A096-CB0A447FE07E}" destId="{EDFF29EC-93AE-40D1-923E-D3AE684479D0}" srcOrd="0" destOrd="0" parTransId="{60EFBC40-C55A-42B7-84C6-04161C2226A6}" sibTransId="{60E8B435-9447-41D4-8784-DEE200E8EE41}"/>
    <dgm:cxn modelId="{2A273867-0EFB-4D40-8B62-C54D94688E78}" type="presOf" srcId="{EDFF29EC-93AE-40D1-923E-D3AE684479D0}" destId="{14DE009F-E94B-4C51-ACE7-85B61E83AD08}" srcOrd="0" destOrd="0" presId="urn:microsoft.com/office/officeart/2005/8/layout/chevron2"/>
    <dgm:cxn modelId="{6BB1E91C-59C6-4A39-BC03-FC7D29A7BF99}" type="presParOf" srcId="{5FC64126-A2EE-46E0-979F-7958601A17FD}" destId="{2A2B88CD-CEF2-4B0A-A37A-947A16E8DAC8}" srcOrd="0" destOrd="0" presId="urn:microsoft.com/office/officeart/2005/8/layout/chevron2"/>
    <dgm:cxn modelId="{81CC7665-4DE8-4EDE-A593-C1F275A93573}" type="presParOf" srcId="{2A2B88CD-CEF2-4B0A-A37A-947A16E8DAC8}" destId="{64B16AE3-5967-43C4-AF50-74B35B772CE3}" srcOrd="0" destOrd="0" presId="urn:microsoft.com/office/officeart/2005/8/layout/chevron2"/>
    <dgm:cxn modelId="{00CEF397-DB43-48BD-84E5-C969DE563AF8}" type="presParOf" srcId="{2A2B88CD-CEF2-4B0A-A37A-947A16E8DAC8}" destId="{14DE009F-E94B-4C51-ACE7-85B61E83AD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3E6649-5A4D-4111-AC7E-EBE520E4A2AB}" type="doc">
      <dgm:prSet loTypeId="urn:microsoft.com/office/officeart/2005/8/layout/chevron2" loCatId="list" qsTypeId="urn:microsoft.com/office/officeart/2005/8/quickstyle/3d2#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16A3080-136F-4A22-B516-820983C5A7C0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E95CE24-59FE-4AED-AF42-0352B8FD60EA}" type="parTrans" cxnId="{DD668F8A-A89C-4229-A9C0-A512FBDADCD7}">
      <dgm:prSet/>
      <dgm:spPr/>
      <dgm:t>
        <a:bodyPr/>
        <a:lstStyle/>
        <a:p>
          <a:endParaRPr lang="ru-RU"/>
        </a:p>
      </dgm:t>
    </dgm:pt>
    <dgm:pt modelId="{B62D0429-47CB-4283-B8E3-E181BAC90BE5}" type="sibTrans" cxnId="{DD668F8A-A89C-4229-A9C0-A512FBDADCD7}">
      <dgm:prSet/>
      <dgm:spPr/>
      <dgm:t>
        <a:bodyPr/>
        <a:lstStyle/>
        <a:p>
          <a:endParaRPr lang="ru-RU"/>
        </a:p>
      </dgm:t>
    </dgm:pt>
    <dgm:pt modelId="{D6EDB17A-1195-4B34-9FD8-24AF14E89399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2060"/>
              </a:solidFill>
            </a:rPr>
            <a:t>педагоги</a:t>
          </a:r>
          <a:endParaRPr lang="ru-RU" sz="4800" dirty="0">
            <a:solidFill>
              <a:srgbClr val="002060"/>
            </a:solidFill>
          </a:endParaRPr>
        </a:p>
      </dgm:t>
    </dgm:pt>
    <dgm:pt modelId="{C514F054-6108-4142-A5E9-EBB7CA78E2BF}" type="parTrans" cxnId="{B7DF3F3D-D221-4C26-9910-4111928D8C04}">
      <dgm:prSet/>
      <dgm:spPr/>
      <dgm:t>
        <a:bodyPr/>
        <a:lstStyle/>
        <a:p>
          <a:endParaRPr lang="ru-RU"/>
        </a:p>
      </dgm:t>
    </dgm:pt>
    <dgm:pt modelId="{DBD08A2E-1B18-4747-9034-D6B0B6131200}" type="sibTrans" cxnId="{B7DF3F3D-D221-4C26-9910-4111928D8C04}">
      <dgm:prSet/>
      <dgm:spPr/>
      <dgm:t>
        <a:bodyPr/>
        <a:lstStyle/>
        <a:p>
          <a:endParaRPr lang="ru-RU"/>
        </a:p>
      </dgm:t>
    </dgm:pt>
    <dgm:pt modelId="{40707F7E-9729-4DD3-AA00-1033C60CDDD2}" type="pres">
      <dgm:prSet presAssocID="{2C3E6649-5A4D-4111-AC7E-EBE520E4A2A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A5A7E-25B7-4156-988B-5658A1178762}" type="pres">
      <dgm:prSet presAssocID="{A16A3080-136F-4A22-B516-820983C5A7C0}" presName="composite" presStyleCnt="0"/>
      <dgm:spPr/>
    </dgm:pt>
    <dgm:pt modelId="{DDED9ADF-9E50-4E1A-B1F3-1CCD64B7C545}" type="pres">
      <dgm:prSet presAssocID="{A16A3080-136F-4A22-B516-820983C5A7C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43105-3A44-4D4E-9D35-CF8A3102278B}" type="pres">
      <dgm:prSet presAssocID="{A16A3080-136F-4A22-B516-820983C5A7C0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68F8A-A89C-4229-A9C0-A512FBDADCD7}" srcId="{2C3E6649-5A4D-4111-AC7E-EBE520E4A2AB}" destId="{A16A3080-136F-4A22-B516-820983C5A7C0}" srcOrd="0" destOrd="0" parTransId="{BE95CE24-59FE-4AED-AF42-0352B8FD60EA}" sibTransId="{B62D0429-47CB-4283-B8E3-E181BAC90BE5}"/>
    <dgm:cxn modelId="{7CEAECD7-5088-4CAC-8C79-403050748F17}" type="presOf" srcId="{A16A3080-136F-4A22-B516-820983C5A7C0}" destId="{DDED9ADF-9E50-4E1A-B1F3-1CCD64B7C545}" srcOrd="0" destOrd="0" presId="urn:microsoft.com/office/officeart/2005/8/layout/chevron2"/>
    <dgm:cxn modelId="{CBB563D1-151D-40EC-B154-48559BC83866}" type="presOf" srcId="{D6EDB17A-1195-4B34-9FD8-24AF14E89399}" destId="{42943105-3A44-4D4E-9D35-CF8A3102278B}" srcOrd="0" destOrd="0" presId="urn:microsoft.com/office/officeart/2005/8/layout/chevron2"/>
    <dgm:cxn modelId="{B7DF3F3D-D221-4C26-9910-4111928D8C04}" srcId="{A16A3080-136F-4A22-B516-820983C5A7C0}" destId="{D6EDB17A-1195-4B34-9FD8-24AF14E89399}" srcOrd="0" destOrd="0" parTransId="{C514F054-6108-4142-A5E9-EBB7CA78E2BF}" sibTransId="{DBD08A2E-1B18-4747-9034-D6B0B6131200}"/>
    <dgm:cxn modelId="{DA3DFC10-188E-476C-A3BE-0C060D2AAE1F}" type="presOf" srcId="{2C3E6649-5A4D-4111-AC7E-EBE520E4A2AB}" destId="{40707F7E-9729-4DD3-AA00-1033C60CDDD2}" srcOrd="0" destOrd="0" presId="urn:microsoft.com/office/officeart/2005/8/layout/chevron2"/>
    <dgm:cxn modelId="{60415E3C-3A14-44C8-96B2-C2D3EA20D88B}" type="presParOf" srcId="{40707F7E-9729-4DD3-AA00-1033C60CDDD2}" destId="{050A5A7E-25B7-4156-988B-5658A1178762}" srcOrd="0" destOrd="0" presId="urn:microsoft.com/office/officeart/2005/8/layout/chevron2"/>
    <dgm:cxn modelId="{01BBA1B1-8619-458D-A5FA-E6283795F26A}" type="presParOf" srcId="{050A5A7E-25B7-4156-988B-5658A1178762}" destId="{DDED9ADF-9E50-4E1A-B1F3-1CCD64B7C545}" srcOrd="0" destOrd="0" presId="urn:microsoft.com/office/officeart/2005/8/layout/chevron2"/>
    <dgm:cxn modelId="{8D7F3D01-21B9-4284-9D60-FE482DA4799E}" type="presParOf" srcId="{050A5A7E-25B7-4156-988B-5658A1178762}" destId="{42943105-3A44-4D4E-9D35-CF8A310227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7CECF4-9DCA-4C04-BA87-DE61959B09D4}" type="doc">
      <dgm:prSet loTypeId="urn:microsoft.com/office/officeart/2005/8/layout/chevron2" loCatId="list" qsTypeId="urn:microsoft.com/office/officeart/2005/8/quickstyle/3d2#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4E1451B-274F-4FFC-BEE8-98FA7BE55A66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EE5F475-D64A-448C-B996-A15D75E2B552}" type="parTrans" cxnId="{6E40BF2F-CB69-450D-BE8A-85D5343B3448}">
      <dgm:prSet/>
      <dgm:spPr/>
      <dgm:t>
        <a:bodyPr/>
        <a:lstStyle/>
        <a:p>
          <a:endParaRPr lang="ru-RU"/>
        </a:p>
      </dgm:t>
    </dgm:pt>
    <dgm:pt modelId="{215C743D-26DB-45D2-BA3A-57A4BABA3198}" type="sibTrans" cxnId="{6E40BF2F-CB69-450D-BE8A-85D5343B3448}">
      <dgm:prSet/>
      <dgm:spPr/>
      <dgm:t>
        <a:bodyPr/>
        <a:lstStyle/>
        <a:p>
          <a:endParaRPr lang="ru-RU"/>
        </a:p>
      </dgm:t>
    </dgm:pt>
    <dgm:pt modelId="{BFF18464-F881-4BBA-9F43-A4910169E2A4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2060"/>
              </a:solidFill>
            </a:rPr>
            <a:t>старший воспитатель</a:t>
          </a:r>
          <a:endParaRPr lang="ru-RU" sz="4800" dirty="0">
            <a:solidFill>
              <a:srgbClr val="002060"/>
            </a:solidFill>
          </a:endParaRPr>
        </a:p>
      </dgm:t>
    </dgm:pt>
    <dgm:pt modelId="{46B69550-B807-4AED-A979-4A075EF99F14}" type="parTrans" cxnId="{5391B9EA-57F4-4FF1-ABB2-6B00593A0AAD}">
      <dgm:prSet/>
      <dgm:spPr/>
      <dgm:t>
        <a:bodyPr/>
        <a:lstStyle/>
        <a:p>
          <a:endParaRPr lang="ru-RU"/>
        </a:p>
      </dgm:t>
    </dgm:pt>
    <dgm:pt modelId="{E8DC2421-7379-45FD-AB53-D364FCF40301}" type="sibTrans" cxnId="{5391B9EA-57F4-4FF1-ABB2-6B00593A0AAD}">
      <dgm:prSet/>
      <dgm:spPr/>
      <dgm:t>
        <a:bodyPr/>
        <a:lstStyle/>
        <a:p>
          <a:endParaRPr lang="ru-RU"/>
        </a:p>
      </dgm:t>
    </dgm:pt>
    <dgm:pt modelId="{A139D84B-57D5-4F0B-8346-5625A4201733}" type="pres">
      <dgm:prSet presAssocID="{087CECF4-9DCA-4C04-BA87-DE61959B09D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FD5341-53C8-4246-92C6-D991C4240E6E}" type="pres">
      <dgm:prSet presAssocID="{94E1451B-274F-4FFC-BEE8-98FA7BE55A66}" presName="composite" presStyleCnt="0"/>
      <dgm:spPr/>
    </dgm:pt>
    <dgm:pt modelId="{9AECDFF7-582C-4095-B694-271707BE69AF}" type="pres">
      <dgm:prSet presAssocID="{94E1451B-274F-4FFC-BEE8-98FA7BE55A6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18990-467A-4E04-A1B3-13858F1581F4}" type="pres">
      <dgm:prSet presAssocID="{94E1451B-274F-4FFC-BEE8-98FA7BE55A66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4899A0-23DC-42FF-8570-873F1A6F9C92}" type="presOf" srcId="{087CECF4-9DCA-4C04-BA87-DE61959B09D4}" destId="{A139D84B-57D5-4F0B-8346-5625A4201733}" srcOrd="0" destOrd="0" presId="urn:microsoft.com/office/officeart/2005/8/layout/chevron2"/>
    <dgm:cxn modelId="{5391B9EA-57F4-4FF1-ABB2-6B00593A0AAD}" srcId="{94E1451B-274F-4FFC-BEE8-98FA7BE55A66}" destId="{BFF18464-F881-4BBA-9F43-A4910169E2A4}" srcOrd="0" destOrd="0" parTransId="{46B69550-B807-4AED-A979-4A075EF99F14}" sibTransId="{E8DC2421-7379-45FD-AB53-D364FCF40301}"/>
    <dgm:cxn modelId="{FADF8820-8B9F-4F4C-9BA2-CA58B8732AB9}" type="presOf" srcId="{94E1451B-274F-4FFC-BEE8-98FA7BE55A66}" destId="{9AECDFF7-582C-4095-B694-271707BE69AF}" srcOrd="0" destOrd="0" presId="urn:microsoft.com/office/officeart/2005/8/layout/chevron2"/>
    <dgm:cxn modelId="{6E40BF2F-CB69-450D-BE8A-85D5343B3448}" srcId="{087CECF4-9DCA-4C04-BA87-DE61959B09D4}" destId="{94E1451B-274F-4FFC-BEE8-98FA7BE55A66}" srcOrd="0" destOrd="0" parTransId="{8EE5F475-D64A-448C-B996-A15D75E2B552}" sibTransId="{215C743D-26DB-45D2-BA3A-57A4BABA3198}"/>
    <dgm:cxn modelId="{BBD23C3E-45FC-4F9B-8F86-27BFBDEEC998}" type="presOf" srcId="{BFF18464-F881-4BBA-9F43-A4910169E2A4}" destId="{CC318990-467A-4E04-A1B3-13858F1581F4}" srcOrd="0" destOrd="0" presId="urn:microsoft.com/office/officeart/2005/8/layout/chevron2"/>
    <dgm:cxn modelId="{B86989E2-5226-4FF4-AD5B-6AF86C6865C3}" type="presParOf" srcId="{A139D84B-57D5-4F0B-8346-5625A4201733}" destId="{EBFD5341-53C8-4246-92C6-D991C4240E6E}" srcOrd="0" destOrd="0" presId="urn:microsoft.com/office/officeart/2005/8/layout/chevron2"/>
    <dgm:cxn modelId="{A6F15FDE-30B9-4962-A25B-28FB84B04E96}" type="presParOf" srcId="{EBFD5341-53C8-4246-92C6-D991C4240E6E}" destId="{9AECDFF7-582C-4095-B694-271707BE69AF}" srcOrd="0" destOrd="0" presId="urn:microsoft.com/office/officeart/2005/8/layout/chevron2"/>
    <dgm:cxn modelId="{6851B87E-3494-43A2-85E1-756481778902}" type="presParOf" srcId="{EBFD5341-53C8-4246-92C6-D991C4240E6E}" destId="{CC318990-467A-4E04-A1B3-13858F1581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CF96D-E297-4677-9383-E49F8FC540C6}">
      <dsp:nvSpPr>
        <dsp:cNvPr id="0" name=""/>
        <dsp:cNvSpPr/>
      </dsp:nvSpPr>
      <dsp:spPr>
        <a:xfrm rot="5400000">
          <a:off x="-187910" y="187910"/>
          <a:ext cx="1252735" cy="876914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</a:t>
          </a:r>
          <a:endParaRPr lang="ru-RU" sz="2400" kern="1200" dirty="0"/>
        </a:p>
      </dsp:txBody>
      <dsp:txXfrm rot="-5400000">
        <a:off x="1" y="438456"/>
        <a:ext cx="876914" cy="375821"/>
      </dsp:txXfrm>
    </dsp:sp>
    <dsp:sp modelId="{386881EE-7267-4201-8636-1AC57A888767}">
      <dsp:nvSpPr>
        <dsp:cNvPr id="0" name=""/>
        <dsp:cNvSpPr/>
      </dsp:nvSpPr>
      <dsp:spPr>
        <a:xfrm rot="5400000">
          <a:off x="3852914" y="-2975999"/>
          <a:ext cx="814277" cy="6766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kern="1200" dirty="0" smtClean="0">
              <a:solidFill>
                <a:srgbClr val="002060"/>
              </a:solidFill>
            </a:rPr>
            <a:t>дети</a:t>
          </a:r>
          <a:endParaRPr lang="ru-RU" sz="4800" kern="1200" dirty="0">
            <a:solidFill>
              <a:srgbClr val="002060"/>
            </a:solidFill>
          </a:endParaRPr>
        </a:p>
      </dsp:txBody>
      <dsp:txXfrm rot="-5400000">
        <a:off x="876914" y="39751"/>
        <a:ext cx="6726527" cy="734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16AE3-5967-43C4-AF50-74B35B772CE3}">
      <dsp:nvSpPr>
        <dsp:cNvPr id="0" name=""/>
        <dsp:cNvSpPr/>
      </dsp:nvSpPr>
      <dsp:spPr>
        <a:xfrm rot="5400000">
          <a:off x="-183441" y="184038"/>
          <a:ext cx="1222940" cy="856058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</a:t>
          </a:r>
          <a:endParaRPr lang="ru-RU" sz="2400" kern="1200" dirty="0"/>
        </a:p>
      </dsp:txBody>
      <dsp:txXfrm rot="-5400000">
        <a:off x="0" y="428626"/>
        <a:ext cx="856058" cy="366882"/>
      </dsp:txXfrm>
    </dsp:sp>
    <dsp:sp modelId="{14DE009F-E94B-4C51-ACE7-85B61E83AD08}">
      <dsp:nvSpPr>
        <dsp:cNvPr id="0" name=""/>
        <dsp:cNvSpPr/>
      </dsp:nvSpPr>
      <dsp:spPr>
        <a:xfrm rot="5400000">
          <a:off x="3846997" y="-2990341"/>
          <a:ext cx="794911" cy="6776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kern="1200" dirty="0" smtClean="0">
              <a:solidFill>
                <a:srgbClr val="002060"/>
              </a:solidFill>
            </a:rPr>
            <a:t>родители</a:t>
          </a:r>
          <a:endParaRPr lang="ru-RU" sz="4800" kern="1200" dirty="0">
            <a:solidFill>
              <a:srgbClr val="002060"/>
            </a:solidFill>
          </a:endParaRPr>
        </a:p>
      </dsp:txBody>
      <dsp:txXfrm rot="-5400000">
        <a:off x="856058" y="39402"/>
        <a:ext cx="6737985" cy="717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D9ADF-9E50-4E1A-B1F3-1CCD64B7C545}">
      <dsp:nvSpPr>
        <dsp:cNvPr id="0" name=""/>
        <dsp:cNvSpPr/>
      </dsp:nvSpPr>
      <dsp:spPr>
        <a:xfrm rot="5400000">
          <a:off x="-183441" y="184038"/>
          <a:ext cx="1222940" cy="856058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</a:t>
          </a:r>
          <a:endParaRPr lang="ru-RU" sz="2400" kern="1200" dirty="0"/>
        </a:p>
      </dsp:txBody>
      <dsp:txXfrm rot="-5400000">
        <a:off x="0" y="428626"/>
        <a:ext cx="856058" cy="366882"/>
      </dsp:txXfrm>
    </dsp:sp>
    <dsp:sp modelId="{42943105-3A44-4D4E-9D35-CF8A3102278B}">
      <dsp:nvSpPr>
        <dsp:cNvPr id="0" name=""/>
        <dsp:cNvSpPr/>
      </dsp:nvSpPr>
      <dsp:spPr>
        <a:xfrm rot="5400000">
          <a:off x="3846997" y="-2990341"/>
          <a:ext cx="794911" cy="6776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kern="1200" dirty="0" smtClean="0">
              <a:solidFill>
                <a:srgbClr val="002060"/>
              </a:solidFill>
            </a:rPr>
            <a:t>педагоги</a:t>
          </a:r>
          <a:endParaRPr lang="ru-RU" sz="4800" kern="1200" dirty="0">
            <a:solidFill>
              <a:srgbClr val="002060"/>
            </a:solidFill>
          </a:endParaRPr>
        </a:p>
      </dsp:txBody>
      <dsp:txXfrm rot="-5400000">
        <a:off x="856058" y="39402"/>
        <a:ext cx="6737985" cy="7173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CDFF7-582C-4095-B694-271707BE69AF}">
      <dsp:nvSpPr>
        <dsp:cNvPr id="0" name=""/>
        <dsp:cNvSpPr/>
      </dsp:nvSpPr>
      <dsp:spPr>
        <a:xfrm rot="5400000">
          <a:off x="-183441" y="184038"/>
          <a:ext cx="1222940" cy="856058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</a:t>
          </a:r>
          <a:endParaRPr lang="ru-RU" sz="2400" kern="1200" dirty="0"/>
        </a:p>
      </dsp:txBody>
      <dsp:txXfrm rot="-5400000">
        <a:off x="0" y="428626"/>
        <a:ext cx="856058" cy="366882"/>
      </dsp:txXfrm>
    </dsp:sp>
    <dsp:sp modelId="{CC318990-467A-4E04-A1B3-13858F1581F4}">
      <dsp:nvSpPr>
        <dsp:cNvPr id="0" name=""/>
        <dsp:cNvSpPr/>
      </dsp:nvSpPr>
      <dsp:spPr>
        <a:xfrm rot="5400000">
          <a:off x="3810993" y="-2954337"/>
          <a:ext cx="794911" cy="67047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kern="1200" dirty="0" smtClean="0">
              <a:solidFill>
                <a:srgbClr val="002060"/>
              </a:solidFill>
            </a:rPr>
            <a:t>старший воспитатель</a:t>
          </a:r>
          <a:endParaRPr lang="ru-RU" sz="4800" kern="1200" dirty="0">
            <a:solidFill>
              <a:srgbClr val="002060"/>
            </a:solidFill>
          </a:endParaRPr>
        </a:p>
      </dsp:txBody>
      <dsp:txXfrm rot="-5400000">
        <a:off x="856058" y="39402"/>
        <a:ext cx="6665977" cy="717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92DF94-3220-409E-964D-63188D1820F8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EB5848-E390-4342-8AC3-EF6FC50AE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D88BA-388E-4C93-A98B-DD287CF58672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7027-10B8-4973-8AF7-981497173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B43D-0395-40DD-85E9-7331396F4110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5BBC-67F7-4014-933F-689865C3F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653A-3B46-4362-A984-8C0645B65F9A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2C916-5B24-446F-9B5F-1DA4702AA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645E-D4FC-45AC-9521-8FE030371043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2592-A950-46F6-8DB4-2674D407A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E002D-F4ED-4B91-959C-D120B67E2465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413C2-4CC4-420A-9510-AC857AA2D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CDC67-58E3-486F-9A29-A933FA2D7BFF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EFFC-FABD-4493-8444-AE2B9F32A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3E02-4916-47BD-A9D7-88CA5C80342E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9230-FD28-496A-8EB7-28E145E23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2EE68-1CB3-4020-9E1D-53FD1E618CAB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9E47-EA34-4E7F-B94A-4E38DCFCA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82215-70C1-4747-A7A8-6CCE510F913D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350CB-D885-49FE-A4F6-C2A6E4179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1721A-0C95-4F47-9E75-7DBB59B3D0C5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40AE-EA54-48B9-83D4-089C6AA4B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E2F2-7EDD-4BA6-B34A-AC3D65F2F32F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D596-2380-407A-A2C5-D65B3F846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CDB851-A810-4804-9E74-A88252989412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E7B17D-C0E3-4243-BECD-6A0CD72F3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&#1073;&#1091;&#1089;&#1080;&#1085;&#1082;&#1072;%20&#1087;&#1086;&#1083;&#1086;&#1078;&#1077;&#1085;&#1080;&#1077;.docx" TargetMode="External"/><Relationship Id="rId3" Type="http://schemas.openxmlformats.org/officeDocument/2006/relationships/hyperlink" Target="&#1089;&#1082;&#1088;&#1080;&#1085;&#1096;&#1086;&#1090;%20&#1089;&#1072;&#1081;&#1090;&#1044;&#1054;&#1059;.docx" TargetMode="External"/><Relationship Id="rId7" Type="http://schemas.openxmlformats.org/officeDocument/2006/relationships/hyperlink" Target="&#1055;&#1086;&#1083;&#1086;&#1078;&#1077;&#1085;&#1080;&#1077;%20&#1089;&#1077;&#1084;&#1077;&#1081;&#1085;&#1086;&#1075;&#1086;%20&#1082;&#1083;&#1091;&#1073;&#1072;%20&#1073;&#1091;&#1089;&#1080;&#1085;&#1082;&#1072;.doc" TargetMode="External"/><Relationship Id="rId2" Type="http://schemas.openxmlformats.org/officeDocument/2006/relationships/hyperlink" Target="file:///C:\Users\User\Desktop\&#1089;&#1072;&#1081;&#1090;%20&#1044;&#1054;&#1059;.docx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&#1073;&#1091;&#1082;&#1083;&#1077;&#1090;.docx" TargetMode="External"/><Relationship Id="rId11" Type="http://schemas.openxmlformats.org/officeDocument/2006/relationships/image" Target="../media/image8.jpeg"/><Relationship Id="rId5" Type="http://schemas.openxmlformats.org/officeDocument/2006/relationships/hyperlink" Target="&#1072;&#1085;&#1082;&#1077;&#1090;&#1099;.DOC" TargetMode="External"/><Relationship Id="rId10" Type="http://schemas.openxmlformats.org/officeDocument/2006/relationships/image" Target="../media/image7.jpeg"/><Relationship Id="rId4" Type="http://schemas.openxmlformats.org/officeDocument/2006/relationships/hyperlink" Target="&#1072;&#1085;&#1082;&#1077;&#1090;&#1099;" TargetMode="External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2376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Система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работы ДОУ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адаптационный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период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9700" y="3284538"/>
            <a:ext cx="3560763" cy="187325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Работу выполнил: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Старший воспитатель МБДОУ «Детский сад № 157»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Егорочкина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Екатерина Андреевна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7170" name="Picture 2" descr="C:\Users\User\Desktop\ребё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5040560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03575" y="64008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193B65"/>
                </a:solidFill>
              </a:rPr>
              <a:t>город Нижний Новгород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Роль старшего воспитателя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288" y="692150"/>
            <a:ext cx="8432800" cy="6397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Взаимодействие старшего воспитателя и педагогов с родителями</a:t>
            </a:r>
            <a:endParaRPr lang="ru-RU" dirty="0"/>
          </a:p>
        </p:txBody>
      </p:sp>
      <p:sp>
        <p:nvSpPr>
          <p:cNvPr id="9" name="Скругленный прямоугольник 8">
            <a:hlinkClick r:id="rId2" action="ppaction://hlinkfile"/>
          </p:cNvPr>
          <p:cNvSpPr/>
          <p:nvPr/>
        </p:nvSpPr>
        <p:spPr>
          <a:xfrm>
            <a:off x="4860032" y="1988840"/>
            <a:ext cx="396044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сайт ДОУ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 </a:t>
            </a:r>
            <a:r>
              <a:rPr lang="ru-RU" sz="1400" dirty="0" err="1"/>
              <a:t>скриншот</a:t>
            </a:r>
            <a:r>
              <a:rPr lang="ru-RU" sz="1400" dirty="0"/>
              <a:t> </a:t>
            </a:r>
            <a:r>
              <a:rPr lang="ru-RU" sz="1400" dirty="0">
                <a:hlinkClick r:id="rId3" action="ppaction://hlinkfile"/>
              </a:rPr>
              <a:t>сайт</a:t>
            </a:r>
            <a:r>
              <a:rPr lang="ru-RU" sz="1400" dirty="0"/>
              <a:t> ДОУ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2636912"/>
            <a:ext cx="396044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родительские собрания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3212976"/>
            <a:ext cx="3960440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индивидуальные беседы</a:t>
            </a:r>
          </a:p>
        </p:txBody>
      </p:sp>
      <p:sp>
        <p:nvSpPr>
          <p:cNvPr id="12" name="Скругленный прямоугольник 11">
            <a:hlinkClick r:id="rId4" action="ppaction://hlinkfile"/>
          </p:cNvPr>
          <p:cNvSpPr/>
          <p:nvPr/>
        </p:nvSpPr>
        <p:spPr>
          <a:xfrm>
            <a:off x="4860032" y="3717032"/>
            <a:ext cx="396044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анкетирование, памятки, буклеты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5" action="ppaction://hlinkfile"/>
              </a:rPr>
              <a:t>анкеты.</a:t>
            </a:r>
            <a:r>
              <a:rPr lang="en-US" dirty="0">
                <a:hlinkClick r:id="rId5" action="ppaction://hlinkfile"/>
              </a:rPr>
              <a:t>DOC</a:t>
            </a:r>
            <a:r>
              <a:rPr lang="ru-RU" dirty="0"/>
              <a:t>, </a:t>
            </a:r>
            <a:r>
              <a:rPr lang="ru-RU" dirty="0">
                <a:hlinkClick r:id="rId6" action="ppaction://hlinkfile"/>
              </a:rPr>
              <a:t>буклет.</a:t>
            </a:r>
            <a:r>
              <a:rPr lang="en-US" dirty="0" err="1">
                <a:hlinkClick r:id="rId6" action="ppaction://hlinkfile"/>
              </a:rPr>
              <a:t>docx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60032" y="4293096"/>
            <a:ext cx="3960440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папки-передвижки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0032" y="4797152"/>
            <a:ext cx="396044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консультации, рекомендации</a:t>
            </a:r>
          </a:p>
        </p:txBody>
      </p:sp>
      <p:sp>
        <p:nvSpPr>
          <p:cNvPr id="15" name="Скругленный прямоугольник 14">
            <a:hlinkClick r:id="rId7" action="ppaction://hlinkfile"/>
          </p:cNvPr>
          <p:cNvSpPr/>
          <p:nvPr/>
        </p:nvSpPr>
        <p:spPr>
          <a:xfrm>
            <a:off x="4788024" y="5445224"/>
            <a:ext cx="396044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семейный клуб «Бусинка»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8" action="ppaction://hlinkfile"/>
              </a:rPr>
              <a:t>бусинка положение.</a:t>
            </a:r>
            <a:r>
              <a:rPr lang="en-US" dirty="0" err="1">
                <a:hlinkClick r:id="rId8" action="ppaction://hlinkfile"/>
              </a:rPr>
              <a:t>docx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60032" y="6093296"/>
            <a:ext cx="396044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мероприятие: «День открытых дверей»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60032" y="1340768"/>
            <a:ext cx="396044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последовательность  приёма детей в группу</a:t>
            </a:r>
          </a:p>
        </p:txBody>
      </p:sp>
      <p:pic>
        <p:nvPicPr>
          <p:cNvPr id="23582" name="Picture 2" descr="F:\фото бусинка Ек. Ан\IMG_5953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5288" y="1412875"/>
            <a:ext cx="30972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3" name="Picture 4" descr="G:\день семьи 2016\IMG_654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3850" y="4762500"/>
            <a:ext cx="3240088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4" name="Picture 3" descr="F:\фото бусинка Ек. Ан\IMG_5938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35150" y="2997200"/>
            <a:ext cx="28082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Роль старшего воспитателя</a:t>
            </a:r>
            <a:endParaRPr lang="ru-RU" smtClean="0"/>
          </a:p>
        </p:txBody>
      </p:sp>
      <p:sp>
        <p:nvSpPr>
          <p:cNvPr id="24578" name="Содержимое 12"/>
          <p:cNvSpPr>
            <a:spLocks noGrp="1"/>
          </p:cNvSpPr>
          <p:nvPr>
            <p:ph idx="1"/>
          </p:nvPr>
        </p:nvSpPr>
        <p:spPr>
          <a:xfrm>
            <a:off x="3276600" y="1600200"/>
            <a:ext cx="5616575" cy="10366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b="1" smtClean="0"/>
              <a:t>Взаимодействие с педагогами</a:t>
            </a:r>
            <a:endParaRPr lang="ru-RU" smtClean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39552" y="1700808"/>
            <a:ext cx="2232248" cy="122413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консультации, рекомендации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851920" y="2348880"/>
            <a:ext cx="2232248" cy="1224136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индивидуальные беседы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516216" y="3645024"/>
            <a:ext cx="2232248" cy="122413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педагогический час</a:t>
            </a:r>
          </a:p>
        </p:txBody>
      </p:sp>
      <p:pic>
        <p:nvPicPr>
          <p:cNvPr id="24588" name="Picture 7" descr="D:\ЛУИЗА\Екатерина Щипачкина\еще фото\DSC_09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3860800"/>
            <a:ext cx="4392612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1008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Взаимодействие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педагогов с детьми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556792"/>
            <a:ext cx="4536504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индивидуальная работа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780928"/>
            <a:ext cx="4536504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совместная деятельность педагогов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 детьми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005064"/>
            <a:ext cx="460851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различные виды деятельности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229200"/>
            <a:ext cx="4608512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образовательная деятельность</a:t>
            </a:r>
          </a:p>
        </p:txBody>
      </p:sp>
      <p:pic>
        <p:nvPicPr>
          <p:cNvPr id="25614" name="Picture 2" descr="G:\день семьи 2016\IMG_66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341438"/>
            <a:ext cx="25923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4" descr="G:\подвижная игра\IMG_7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724400"/>
            <a:ext cx="2951163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3" descr="G:\подвижная игра\IMG_7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2852738"/>
            <a:ext cx="261143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Методы и приёмы работы с детьми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412776"/>
            <a:ext cx="4248472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развлечения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276872"/>
            <a:ext cx="4248472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дидактические, пальчиковые, подвижные игры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212976"/>
            <a:ext cx="4248472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/>
              <a:t>сказкотерапия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221088"/>
            <a:ext cx="4248472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дыхательная гимнастика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157192"/>
            <a:ext cx="4248472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игры с песком и водой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6021288"/>
            <a:ext cx="4248472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слушания музыки в повседневной жизни группы </a:t>
            </a:r>
          </a:p>
        </p:txBody>
      </p:sp>
      <p:pic>
        <p:nvPicPr>
          <p:cNvPr id="26644" name="Picture 4" descr="G:\аттестация Лопатнюк Е. А\фото аттестация Л. Е. А\Деятельность детей фото\IMG_9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4941888"/>
            <a:ext cx="25400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5" name="Picture 5" descr="G:\аттестация Лопатнюк Е. А\фото аттестация Л. Е. А\Деятельность детей фото\IMG_91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196975"/>
            <a:ext cx="25400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6" name="Picture 2" descr="G:\DCIM\100CANON\IMG_98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2997200"/>
            <a:ext cx="28289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Список литературы</a:t>
            </a: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4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1. Н. В. Соколовская «Адаптация ребёнка к условиям детского сада: управление процессам, диагностика, рекомендации» - Волгоград: Учитель, 2008. – 188 с.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2. Л. В. Белкина «Адаптация детей раннего возраста к условиям ДОУ: практическое пособие» - Воронеж: Учитель, 2004. – 236с.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7651" name="Picture 5" descr="F:\Семинар ст. воспитателей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4005263"/>
            <a:ext cx="20859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6" descr="F:\Семинар ст. воспитателей\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4005263"/>
            <a:ext cx="2087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A061"/>
                    </a:gs>
                  </a:gsLst>
                  <a:lin ang="5400000" scaled="1"/>
                </a:gradFill>
                <a:latin typeface="Impact"/>
              </a:rPr>
              <a:t>Спасибо </a:t>
            </a:r>
            <a:br>
              <a:rPr lang="ru-RU" sz="8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A061"/>
                    </a:gs>
                  </a:gsLst>
                  <a:lin ang="5400000" scaled="1"/>
                </a:gradFill>
                <a:latin typeface="Impact"/>
              </a:rPr>
            </a:br>
            <a:r>
              <a:rPr lang="ru-RU" sz="8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A061"/>
                    </a:gs>
                  </a:gsLst>
                  <a:lin ang="5400000" scaled="1"/>
                </a:gradFill>
                <a:latin typeface="Impact"/>
              </a:rPr>
              <a:t>за внимание!</a:t>
            </a:r>
            <a:endParaRPr lang="ru-RU" sz="8000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Детский сад</a:t>
            </a:r>
            <a:r>
              <a:rPr lang="ru-RU" dirty="0" smtClean="0">
                <a:solidFill>
                  <a:srgbClr val="002060"/>
                </a:solidFill>
              </a:rPr>
              <a:t> – особое место, и особое не потому, что новое, а потому, что это целый пласт интересной, неповторимой жизни, который может оказать существенное влияние на все последующие годы ребёнка.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Адаптация</a:t>
            </a:r>
            <a:r>
              <a:rPr lang="ru-RU" dirty="0" smtClean="0">
                <a:solidFill>
                  <a:srgbClr val="002060"/>
                </a:solidFill>
              </a:rPr>
              <a:t> к детскому саду сегодня является одной из волнующих проблем для родителей.</a:t>
            </a:r>
            <a:endParaRPr lang="ru-RU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Адаптация</a:t>
            </a:r>
            <a:r>
              <a:rPr lang="ru-RU" dirty="0" smtClean="0">
                <a:solidFill>
                  <a:srgbClr val="002060"/>
                </a:solidFill>
              </a:rPr>
              <a:t> - это процесс вхождения человека в новую для него среду и приспособление к ее </a:t>
            </a:r>
            <a:r>
              <a:rPr lang="ru-RU" b="1" dirty="0" smtClean="0">
                <a:solidFill>
                  <a:srgbClr val="002060"/>
                </a:solidFill>
              </a:rPr>
              <a:t>условиям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Участники адаптационного процесса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7643192" cy="1252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7544" y="2924944"/>
          <a:ext cx="763284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67544" y="4221088"/>
          <a:ext cx="763284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39552" y="5445224"/>
          <a:ext cx="756084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lang="ru-RU" sz="3600" b="1" smtClean="0">
                <a:solidFill>
                  <a:srgbClr val="002060"/>
                </a:solidFill>
              </a:rPr>
              <a:t>Трудности у участников </a:t>
            </a:r>
            <a:br>
              <a:rPr lang="ru-RU" sz="3600" b="1" smtClean="0">
                <a:solidFill>
                  <a:srgbClr val="002060"/>
                </a:solidFill>
              </a:rPr>
            </a:br>
            <a:r>
              <a:rPr lang="ru-RU" sz="3600" b="1" smtClean="0">
                <a:solidFill>
                  <a:srgbClr val="002060"/>
                </a:solidFill>
              </a:rPr>
              <a:t>адаптационного процесса</a:t>
            </a:r>
            <a:endParaRPr lang="ru-RU" sz="3600" smtClean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9512" y="3140968"/>
            <a:ext cx="1944216" cy="15841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стрессовая ситуация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3276600" y="3068638"/>
            <a:ext cx="1871663" cy="1655762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C00000"/>
                </a:solidFill>
              </a:rPr>
              <a:t>Дети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755576" y="1340768"/>
            <a:ext cx="2448272" cy="1656184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отсутствие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родителей </a:t>
            </a:r>
            <a:r>
              <a:rPr lang="ru-RU" sz="2000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в течение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долгого времени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3275856" y="1340768"/>
            <a:ext cx="2232248" cy="144016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новая окружающая среда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5724128" y="1340768"/>
            <a:ext cx="2448272" cy="158417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привыкание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к новому режиму дня</a:t>
            </a:r>
          </a:p>
        </p:txBody>
      </p:sp>
      <p:sp>
        <p:nvSpPr>
          <p:cNvPr id="14" name="Блок-схема: узел 13"/>
          <p:cNvSpPr/>
          <p:nvPr/>
        </p:nvSpPr>
        <p:spPr>
          <a:xfrm>
            <a:off x="5508104" y="2996952"/>
            <a:ext cx="3384376" cy="194421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недостаточно </a:t>
            </a:r>
            <a:r>
              <a:rPr lang="ru-RU" sz="2000" dirty="0" err="1"/>
              <a:t>сформированны</a:t>
            </a:r>
            <a:r>
              <a:rPr lang="ru-RU" sz="2000" dirty="0"/>
              <a:t> КГН и навыков </a:t>
            </a:r>
            <a:r>
              <a:rPr lang="ru-RU" sz="2000" dirty="0" err="1"/>
              <a:t>сомообслуживания</a:t>
            </a:r>
            <a:endParaRPr lang="ru-RU" sz="20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5580112" y="5013176"/>
            <a:ext cx="2592288" cy="158417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новых требованиях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к поведению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со стороны взрослых</a:t>
            </a:r>
          </a:p>
        </p:txBody>
      </p:sp>
      <p:sp>
        <p:nvSpPr>
          <p:cNvPr id="16" name="Блок-схема: узел 15"/>
          <p:cNvSpPr/>
          <p:nvPr/>
        </p:nvSpPr>
        <p:spPr>
          <a:xfrm>
            <a:off x="251520" y="4869160"/>
            <a:ext cx="2520280" cy="1656184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постоянном контакте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со сверстниками</a:t>
            </a:r>
          </a:p>
        </p:txBody>
      </p:sp>
      <p:sp>
        <p:nvSpPr>
          <p:cNvPr id="17" name="Блок-схема: узел 16"/>
          <p:cNvSpPr/>
          <p:nvPr/>
        </p:nvSpPr>
        <p:spPr>
          <a:xfrm>
            <a:off x="3203848" y="5085184"/>
            <a:ext cx="2232248" cy="158417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другом стиле общения</a:t>
            </a:r>
          </a:p>
        </p:txBody>
      </p:sp>
      <p:cxnSp>
        <p:nvCxnSpPr>
          <p:cNvPr id="19" name="Прямая со стрелкой 18"/>
          <p:cNvCxnSpPr>
            <a:endCxn id="16" idx="7"/>
          </p:cNvCxnSpPr>
          <p:nvPr/>
        </p:nvCxnSpPr>
        <p:spPr>
          <a:xfrm flipH="1">
            <a:off x="2403475" y="4508500"/>
            <a:ext cx="1160463" cy="603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148263" y="3860800"/>
            <a:ext cx="360362" cy="36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7"/>
            <a:endCxn id="0" idx="3"/>
          </p:cNvCxnSpPr>
          <p:nvPr/>
        </p:nvCxnSpPr>
        <p:spPr>
          <a:xfrm flipV="1">
            <a:off x="4873625" y="2692400"/>
            <a:ext cx="1209675" cy="619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4284663" y="2781300"/>
            <a:ext cx="0" cy="287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8" idx="1"/>
            <a:endCxn id="9" idx="5"/>
          </p:cNvCxnSpPr>
          <p:nvPr/>
        </p:nvCxnSpPr>
        <p:spPr>
          <a:xfrm flipH="1" flipV="1">
            <a:off x="2844800" y="2754313"/>
            <a:ext cx="704850" cy="557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8" idx="2"/>
            <a:endCxn id="7" idx="6"/>
          </p:cNvCxnSpPr>
          <p:nvPr/>
        </p:nvCxnSpPr>
        <p:spPr>
          <a:xfrm flipH="1">
            <a:off x="2124075" y="3897313"/>
            <a:ext cx="1152525" cy="3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8" idx="4"/>
          </p:cNvCxnSpPr>
          <p:nvPr/>
        </p:nvCxnSpPr>
        <p:spPr>
          <a:xfrm>
            <a:off x="4211638" y="4724400"/>
            <a:ext cx="0" cy="360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8" idx="5"/>
            <a:endCxn id="0" idx="1"/>
          </p:cNvCxnSpPr>
          <p:nvPr/>
        </p:nvCxnSpPr>
        <p:spPr>
          <a:xfrm>
            <a:off x="4873625" y="4483100"/>
            <a:ext cx="108585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468313" y="476250"/>
            <a:ext cx="3167062" cy="2160588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C00000"/>
                </a:solidFill>
              </a:rPr>
              <a:t>Родители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251520" y="4005064"/>
            <a:ext cx="3600400" cy="259228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привыкание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к режиму дня, требованиям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со стороны дошкольного образовательного учреждения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3419872" y="2420888"/>
            <a:ext cx="2304256" cy="2016224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не доверие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 педагогам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4499992" y="332656"/>
            <a:ext cx="2160240" cy="170080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тревога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за своего ребёнка</a:t>
            </a:r>
          </a:p>
        </p:txBody>
      </p:sp>
      <p:cxnSp>
        <p:nvCxnSpPr>
          <p:cNvPr id="11" name="Прямая со стрелкой 10"/>
          <p:cNvCxnSpPr>
            <a:stCxn id="4" idx="6"/>
            <a:endCxn id="0" idx="2"/>
          </p:cNvCxnSpPr>
          <p:nvPr/>
        </p:nvCxnSpPr>
        <p:spPr>
          <a:xfrm flipV="1">
            <a:off x="3635375" y="1182688"/>
            <a:ext cx="865188" cy="374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5"/>
            <a:endCxn id="0" idx="1"/>
          </p:cNvCxnSpPr>
          <p:nvPr/>
        </p:nvCxnSpPr>
        <p:spPr>
          <a:xfrm>
            <a:off x="3171825" y="2320925"/>
            <a:ext cx="585788" cy="395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0" idx="0"/>
          </p:cNvCxnSpPr>
          <p:nvPr/>
        </p:nvCxnSpPr>
        <p:spPr>
          <a:xfrm>
            <a:off x="2051050" y="2636838"/>
            <a:ext cx="0" cy="1368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6" name="Picture 2" descr="C:\Users\User\Desktop\родители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2205038"/>
            <a:ext cx="3048000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5220072" y="260648"/>
            <a:ext cx="2448272" cy="194421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возрастной барьер, между молодыми педагогами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 родителями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179512" y="3212976"/>
            <a:ext cx="2664296" cy="194421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психологический настрой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время адаптационного периода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6300192" y="2564904"/>
            <a:ext cx="2664296" cy="2016224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нахождение индивидуального подхода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общение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 детьми и родителями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2916238" y="1916113"/>
            <a:ext cx="2422525" cy="1944687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Педагоги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611560" y="188640"/>
            <a:ext cx="2592288" cy="187220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 молодых педагогов отсутствует опыт при общении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 родителями</a:t>
            </a:r>
          </a:p>
        </p:txBody>
      </p:sp>
      <p:cxnSp>
        <p:nvCxnSpPr>
          <p:cNvPr id="10" name="Прямая со стрелкой 9"/>
          <p:cNvCxnSpPr>
            <a:stCxn id="7" idx="1"/>
            <a:endCxn id="8" idx="5"/>
          </p:cNvCxnSpPr>
          <p:nvPr/>
        </p:nvCxnSpPr>
        <p:spPr>
          <a:xfrm flipH="1" flipV="1">
            <a:off x="2824163" y="1785938"/>
            <a:ext cx="446087" cy="415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7"/>
            <a:endCxn id="0" idx="3"/>
          </p:cNvCxnSpPr>
          <p:nvPr/>
        </p:nvCxnSpPr>
        <p:spPr>
          <a:xfrm flipV="1">
            <a:off x="4984750" y="1920875"/>
            <a:ext cx="593725" cy="280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92725" y="3141663"/>
            <a:ext cx="10080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5" idx="7"/>
          </p:cNvCxnSpPr>
          <p:nvPr/>
        </p:nvCxnSpPr>
        <p:spPr>
          <a:xfrm flipH="1">
            <a:off x="2454275" y="3213100"/>
            <a:ext cx="528638" cy="284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74" name="Picture 2" descr="C:\Users\User\Desktop\педагоги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4076700"/>
            <a:ext cx="56880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узел 5"/>
          <p:cNvSpPr/>
          <p:nvPr/>
        </p:nvSpPr>
        <p:spPr>
          <a:xfrm>
            <a:off x="5868144" y="1052736"/>
            <a:ext cx="3024336" cy="278092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представить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 положительной стороны педагогов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 которым будут сотрудничать родители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в группе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3203848" y="188640"/>
            <a:ext cx="2808312" cy="22322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установить доверительные отношения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 родителями воспитанников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179512" y="908720"/>
            <a:ext cx="3096344" cy="259228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погасить сомнения и негативное отношение родителей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 общественному дошкольному воспитанию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5796136" y="4077072"/>
            <a:ext cx="3096344" cy="259228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развеять негативное влияние  СМИ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на родителей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 </a:t>
            </a:r>
            <a:r>
              <a:rPr lang="ru-RU" sz="2000" dirty="0" err="1"/>
              <a:t>воспитательно</a:t>
            </a:r>
            <a:r>
              <a:rPr lang="ru-RU" sz="2000" dirty="0"/>
              <a:t> - образовательном процессе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2627313" y="2924175"/>
            <a:ext cx="3384550" cy="2160588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Старший воспитатель</a:t>
            </a:r>
          </a:p>
        </p:txBody>
      </p:sp>
      <p:cxnSp>
        <p:nvCxnSpPr>
          <p:cNvPr id="16" name="Прямая со стрелкой 15"/>
          <p:cNvCxnSpPr>
            <a:stCxn id="10" idx="1"/>
          </p:cNvCxnSpPr>
          <p:nvPr/>
        </p:nvCxnSpPr>
        <p:spPr>
          <a:xfrm flipH="1" flipV="1">
            <a:off x="2916238" y="2924175"/>
            <a:ext cx="207962" cy="317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7"/>
          </p:cNvCxnSpPr>
          <p:nvPr/>
        </p:nvCxnSpPr>
        <p:spPr>
          <a:xfrm flipV="1">
            <a:off x="5516563" y="2997200"/>
            <a:ext cx="495300" cy="244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95963" y="4652963"/>
            <a:ext cx="215900" cy="71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500563" y="2420938"/>
            <a:ext cx="71437" cy="50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8" name="Picture 2" descr="C:\Users\User\Desktop\ст. воспит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2627313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создание благоприятного воспитательно-образовательного пространства  семьи и ДОУ  в  организации адаптационного периода детей раннего возраста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Задачи:</a:t>
            </a:r>
            <a:endParaRPr lang="ru-RU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содействовать преодолению стрессового состояния у</a:t>
            </a:r>
            <a:r>
              <a:rPr lang="ru-RU" b="1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родителей</a:t>
            </a:r>
            <a:r>
              <a:rPr lang="ru-RU" b="1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и детей раннего возраста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 адаптационный период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создание благоприятных условий в адаптационный период для детей раннего возраста в ДОУ и  семье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способствовать взаимодействию ДОУ с родителями используя различные формы работы.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Этапы адаптационного периода</a:t>
            </a: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051720" y="3284984"/>
            <a:ext cx="5472608" cy="1728192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</a:t>
            </a:r>
            <a:r>
              <a:rPr lang="ru-RU" sz="2400" i="1" dirty="0"/>
              <a:t>:</a:t>
            </a:r>
            <a:r>
              <a:rPr lang="ru-RU" sz="2400" dirty="0"/>
              <a:t> Основной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(июнь – август)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2051720" y="1268760"/>
            <a:ext cx="5472608" cy="1944216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</a:t>
            </a:r>
            <a:r>
              <a:rPr lang="ru-RU" sz="2400" i="1" dirty="0"/>
              <a:t>: </a:t>
            </a:r>
            <a:r>
              <a:rPr lang="ru-RU" sz="2400" dirty="0"/>
              <a:t>Подготовительный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(апрель – май)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5085184"/>
            <a:ext cx="5472608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</a:t>
            </a:r>
            <a:r>
              <a:rPr lang="ru-RU" sz="2400" i="1" dirty="0"/>
              <a:t>:</a:t>
            </a:r>
            <a:r>
              <a:rPr lang="ru-RU" sz="2400" dirty="0"/>
              <a:t> Заключительный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(сентябрь-октябрь)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415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Impact</vt:lpstr>
      <vt:lpstr>Тема Office</vt:lpstr>
      <vt:lpstr>Система работы ДОУ   в адаптационный период</vt:lpstr>
      <vt:lpstr>Презентация PowerPoint</vt:lpstr>
      <vt:lpstr>Участники адаптационного процесса</vt:lpstr>
      <vt:lpstr>Трудности у участников  адаптационного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адаптационного периода</vt:lpstr>
      <vt:lpstr>Роль старшего воспитателя</vt:lpstr>
      <vt:lpstr>Роль старшего воспитателя</vt:lpstr>
      <vt:lpstr>Взаимодействие  педагогов с детьми</vt:lpstr>
      <vt:lpstr>Методы и приёмы работы с детьми</vt:lpstr>
      <vt:lpstr>Список литературы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Agent 007</cp:lastModifiedBy>
  <cp:revision>69</cp:revision>
  <dcterms:created xsi:type="dcterms:W3CDTF">2017-04-21T18:49:54Z</dcterms:created>
  <dcterms:modified xsi:type="dcterms:W3CDTF">2021-03-31T08:59:35Z</dcterms:modified>
</cp:coreProperties>
</file>