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8" r:id="rId3"/>
    <p:sldId id="259" r:id="rId4"/>
    <p:sldId id="263" r:id="rId5"/>
    <p:sldId id="260" r:id="rId6"/>
    <p:sldId id="262" r:id="rId7"/>
    <p:sldId id="257" r:id="rId8"/>
    <p:sldId id="264" r:id="rId9"/>
    <p:sldId id="265" r:id="rId10"/>
    <p:sldId id="267" r:id="rId11"/>
    <p:sldId id="266" r:id="rId12"/>
    <p:sldId id="268" r:id="rId13"/>
    <p:sldId id="269" r:id="rId14"/>
    <p:sldId id="271"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4" d="100"/>
          <a:sy n="84" d="100"/>
        </p:scale>
        <p:origin x="6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3862148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3BC2FD-4D9A-4F06-8812-692F34DE8C7B}" type="datetimeFigureOut">
              <a:rPr lang="ru-RU" smtClean="0"/>
              <a:t>17.11.2020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212816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72126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245819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919147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114896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305290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189831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410784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189752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3BC2FD-4D9A-4F06-8812-692F34DE8C7B}" type="datetimeFigureOut">
              <a:rPr lang="ru-RU" smtClean="0"/>
              <a:t>17.11.2020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92726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93BC2FD-4D9A-4F06-8812-692F34DE8C7B}" type="datetimeFigureOut">
              <a:rPr lang="ru-RU" smtClean="0"/>
              <a:t>17.11.2020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14513708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3BC2FD-4D9A-4F06-8812-692F34DE8C7B}" type="datetimeFigureOut">
              <a:rPr lang="ru-RU" smtClean="0"/>
              <a:t>17.11.2020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6977322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3BC2FD-4D9A-4F06-8812-692F34DE8C7B}" type="datetimeFigureOut">
              <a:rPr lang="ru-RU" smtClean="0"/>
              <a:t>17.11.2020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72961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93BC2FD-4D9A-4F06-8812-692F34DE8C7B}" type="datetimeFigureOut">
              <a:rPr lang="ru-RU" smtClean="0"/>
              <a:t>17.11.2020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176054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3BC2FD-4D9A-4F06-8812-692F34DE8C7B}" type="datetimeFigureOut">
              <a:rPr lang="ru-RU" smtClean="0"/>
              <a:t>17.11.2020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98840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3BC2FD-4D9A-4F06-8812-692F34DE8C7B}" type="datetimeFigureOut">
              <a:rPr lang="ru-RU" smtClean="0"/>
              <a:t>17.11.2020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03C2EF-CC98-462D-9620-5541E35E95F7}" type="slidenum">
              <a:rPr lang="ru-RU" smtClean="0"/>
              <a:t>‹#›</a:t>
            </a:fld>
            <a:endParaRPr lang="ru-RU"/>
          </a:p>
        </p:txBody>
      </p:sp>
    </p:spTree>
    <p:extLst>
      <p:ext uri="{BB962C8B-B14F-4D97-AF65-F5344CB8AC3E}">
        <p14:creationId xmlns:p14="http://schemas.microsoft.com/office/powerpoint/2010/main" val="383376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3BC2FD-4D9A-4F06-8812-692F34DE8C7B}" type="datetimeFigureOut">
              <a:rPr lang="ru-RU" smtClean="0"/>
              <a:t>17.11.2020</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03C2EF-CC98-462D-9620-5541E35E95F7}" type="slidenum">
              <a:rPr lang="ru-RU" smtClean="0"/>
              <a:t>‹#›</a:t>
            </a:fld>
            <a:endParaRPr lang="ru-RU"/>
          </a:p>
        </p:txBody>
      </p:sp>
    </p:spTree>
    <p:extLst>
      <p:ext uri="{BB962C8B-B14F-4D97-AF65-F5344CB8AC3E}">
        <p14:creationId xmlns:p14="http://schemas.microsoft.com/office/powerpoint/2010/main" val="647626335"/>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FF00"/>
                </a:solidFill>
              </a:rPr>
              <a:t>Театрализованные игры</a:t>
            </a:r>
            <a:endParaRPr lang="ru-RU" dirty="0">
              <a:solidFill>
                <a:srgbClr val="FFFF00"/>
              </a:solidFill>
            </a:endParaRPr>
          </a:p>
        </p:txBody>
      </p:sp>
      <p:sp>
        <p:nvSpPr>
          <p:cNvPr id="3" name="Подзаголовок 2"/>
          <p:cNvSpPr>
            <a:spLocks noGrp="1"/>
          </p:cNvSpPr>
          <p:nvPr>
            <p:ph type="subTitle" idx="1"/>
          </p:nvPr>
        </p:nvSpPr>
        <p:spPr/>
        <p:txBody>
          <a:bodyPr/>
          <a:lstStyle/>
          <a:p>
            <a:r>
              <a:rPr lang="ru-RU" dirty="0" smtClean="0">
                <a:solidFill>
                  <a:srgbClr val="FFFF00"/>
                </a:solidFill>
              </a:rPr>
              <a:t>Подготовительная к школе группа</a:t>
            </a:r>
            <a:endParaRPr lang="ru-RU" dirty="0">
              <a:solidFill>
                <a:srgbClr val="FFFF00"/>
              </a:solidFill>
            </a:endParaRPr>
          </a:p>
        </p:txBody>
      </p:sp>
    </p:spTree>
    <p:extLst>
      <p:ext uri="{BB962C8B-B14F-4D97-AF65-F5344CB8AC3E}">
        <p14:creationId xmlns:p14="http://schemas.microsoft.com/office/powerpoint/2010/main" val="335656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286" y="420913"/>
            <a:ext cx="10381342" cy="2394858"/>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i="1" u="sng" dirty="0" smtClean="0">
                <a:solidFill>
                  <a:srgbClr val="FFFF00"/>
                </a:solidFill>
              </a:rPr>
              <a:t>Игра: «Сам себе режиссер»</a:t>
            </a:r>
            <a:br>
              <a:rPr lang="ru-RU" b="1" i="1" u="sng" dirty="0" smtClean="0">
                <a:solidFill>
                  <a:srgbClr val="FFFF00"/>
                </a:solidFill>
              </a:rPr>
            </a:br>
            <a:r>
              <a:rPr lang="ru-RU" b="1" i="1" u="sng" dirty="0" smtClean="0">
                <a:solidFill>
                  <a:srgbClr val="FFFF00"/>
                </a:solidFill>
              </a:rPr>
              <a:t/>
            </a:r>
            <a:br>
              <a:rPr lang="ru-RU" b="1" i="1" u="sng" dirty="0" smtClean="0">
                <a:solidFill>
                  <a:srgbClr val="FFFF00"/>
                </a:solidFill>
              </a:rPr>
            </a:br>
            <a:r>
              <a:rPr lang="ru-RU" b="1" dirty="0" smtClean="0">
                <a:solidFill>
                  <a:srgbClr val="FFFF00"/>
                </a:solidFill>
              </a:rPr>
              <a:t>Цель: дать детям возможность самостоятельно сочинить сказку о животных</a:t>
            </a:r>
            <a:r>
              <a:rPr lang="ru-RU" dirty="0" smtClean="0">
                <a:solidFill>
                  <a:srgbClr val="FFFF00"/>
                </a:solidFill>
              </a:rPr>
              <a:t/>
            </a:r>
            <a:br>
              <a:rPr lang="ru-RU" dirty="0" smtClean="0">
                <a:solidFill>
                  <a:srgbClr val="FFFF00"/>
                </a:solidFill>
              </a:rPr>
            </a:br>
            <a:r>
              <a:rPr lang="ru-RU" dirty="0" smtClean="0"/>
              <a:t>Педагог объясняет детям:  «режиссер –это руководитель, организатор номера  или спектакля». Один ребенок берет на себя  роль режиссера. Он набирает артистов, придумывает сценку.</a:t>
            </a:r>
            <a:endParaRPr lang="ru-RU" dirty="0"/>
          </a:p>
        </p:txBody>
      </p:sp>
    </p:spTree>
    <p:extLst>
      <p:ext uri="{BB962C8B-B14F-4D97-AF65-F5344CB8AC3E}">
        <p14:creationId xmlns:p14="http://schemas.microsoft.com/office/powerpoint/2010/main" val="226577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714" y="246744"/>
            <a:ext cx="11611429" cy="6502400"/>
          </a:xfrm>
          <a:prstGeom prst="rect">
            <a:avLst/>
          </a:prstGeom>
        </p:spPr>
      </p:pic>
    </p:spTree>
    <p:extLst>
      <p:ext uri="{BB962C8B-B14F-4D97-AF65-F5344CB8AC3E}">
        <p14:creationId xmlns:p14="http://schemas.microsoft.com/office/powerpoint/2010/main" val="419513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9572" y="653142"/>
            <a:ext cx="10131425" cy="1456267"/>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b="1" i="1" u="sng" dirty="0" smtClean="0">
                <a:solidFill>
                  <a:srgbClr val="FFFF00"/>
                </a:solidFill>
              </a:rPr>
              <a:t>Игра «Сочиним </a:t>
            </a:r>
            <a:r>
              <a:rPr lang="ru-RU" b="1" i="1" u="sng" dirty="0">
                <a:solidFill>
                  <a:srgbClr val="FFFF00"/>
                </a:solidFill>
              </a:rPr>
              <a:t>историю</a:t>
            </a:r>
            <a:r>
              <a:rPr lang="ru-RU" b="1" i="1" u="sng" dirty="0" smtClean="0">
                <a:solidFill>
                  <a:srgbClr val="FFFF00"/>
                </a:solidFill>
              </a:rPr>
              <a:t>»</a:t>
            </a:r>
            <a:br>
              <a:rPr lang="ru-RU" b="1" i="1" u="sng" dirty="0" smtClean="0">
                <a:solidFill>
                  <a:srgbClr val="FFFF00"/>
                </a:solidFill>
              </a:rPr>
            </a:br>
            <a:r>
              <a:rPr lang="ru-RU" b="1" i="1" u="sng" dirty="0" smtClean="0"/>
              <a:t/>
            </a:r>
            <a:br>
              <a:rPr lang="ru-RU" b="1" i="1" u="sng" dirty="0" smtClean="0"/>
            </a:br>
            <a:r>
              <a:rPr lang="ru-RU" b="1" dirty="0" smtClean="0">
                <a:solidFill>
                  <a:srgbClr val="FFFF00"/>
                </a:solidFill>
              </a:rPr>
              <a:t>Цель: развивать творческие способности</a:t>
            </a:r>
            <a:r>
              <a:rPr lang="ru-RU" b="1" dirty="0"/>
              <a:t/>
            </a:r>
            <a:br>
              <a:rPr lang="ru-RU" b="1" dirty="0"/>
            </a:br>
            <a:r>
              <a:rPr lang="ru-RU" dirty="0"/>
              <a:t>Ведущий начинает историю: «Жили</a:t>
            </a:r>
            <a:br>
              <a:rPr lang="ru-RU" dirty="0"/>
            </a:br>
            <a:r>
              <a:rPr lang="ru-RU" dirty="0" smtClean="0"/>
              <a:t> -были</a:t>
            </a:r>
            <a:r>
              <a:rPr lang="ru-RU" dirty="0"/>
              <a:t>...», следующий участник </a:t>
            </a:r>
            <a:br>
              <a:rPr lang="ru-RU" dirty="0"/>
            </a:br>
            <a:r>
              <a:rPr lang="ru-RU" dirty="0"/>
              <a:t>продолжает, и так по кругу. Когда </a:t>
            </a:r>
            <a:r>
              <a:rPr lang="ru-RU" dirty="0" smtClean="0"/>
              <a:t/>
            </a:r>
            <a:br>
              <a:rPr lang="ru-RU" dirty="0" smtClean="0"/>
            </a:br>
            <a:r>
              <a:rPr lang="ru-RU" dirty="0" smtClean="0"/>
              <a:t>очередь опять </a:t>
            </a:r>
            <a:r>
              <a:rPr lang="ru-RU" dirty="0"/>
              <a:t>доходит до ведущего, он </a:t>
            </a:r>
            <a:br>
              <a:rPr lang="ru-RU" dirty="0"/>
            </a:br>
            <a:r>
              <a:rPr lang="ru-RU" dirty="0"/>
              <a:t>направляет сюжет истории, оттачивает </a:t>
            </a:r>
            <a:br>
              <a:rPr lang="ru-RU" dirty="0"/>
            </a:br>
            <a:r>
              <a:rPr lang="ru-RU" dirty="0"/>
              <a:t>его, делая более осмысленным, и </a:t>
            </a:r>
            <a:br>
              <a:rPr lang="ru-RU" dirty="0"/>
            </a:br>
            <a:r>
              <a:rPr lang="ru-RU" dirty="0"/>
              <a:t>упражнение продолжается.</a:t>
            </a:r>
            <a:br>
              <a:rPr lang="ru-RU" dirty="0"/>
            </a:br>
            <a:endParaRPr lang="ru-RU" dirty="0"/>
          </a:p>
        </p:txBody>
      </p:sp>
    </p:spTree>
    <p:extLst>
      <p:ext uri="{BB962C8B-B14F-4D97-AF65-F5344CB8AC3E}">
        <p14:creationId xmlns:p14="http://schemas.microsoft.com/office/powerpoint/2010/main" val="72916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73389"/>
          </a:xfrm>
        </p:spPr>
        <p:txBody>
          <a:bodyPr>
            <a:normAutofit fontScale="90000"/>
          </a:bodyPr>
          <a:lstStyle/>
          <a:p>
            <a:r>
              <a:rPr lang="ru-RU" dirty="0" smtClean="0"/>
              <a:t>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b="1" i="1" u="sng" dirty="0" smtClean="0">
                <a:solidFill>
                  <a:srgbClr val="FFFF00"/>
                </a:solidFill>
              </a:rPr>
              <a:t>Игра: «Тень»</a:t>
            </a:r>
            <a:br>
              <a:rPr lang="ru-RU" b="1" i="1" u="sng" dirty="0" smtClean="0">
                <a:solidFill>
                  <a:srgbClr val="FFFF00"/>
                </a:solidFill>
              </a:rPr>
            </a:br>
            <a:r>
              <a:rPr lang="ru-RU" b="1" i="1" u="sng" dirty="0" smtClean="0">
                <a:solidFill>
                  <a:srgbClr val="FFFF00"/>
                </a:solidFill>
              </a:rPr>
              <a:t>Цель: </a:t>
            </a:r>
            <a:r>
              <a:rPr lang="ru-RU" b="1" dirty="0" smtClean="0">
                <a:solidFill>
                  <a:srgbClr val="FFFF00"/>
                </a:solidFill>
              </a:rPr>
              <a:t>развивать имитационные навыки, творческие способности</a:t>
            </a:r>
            <a:r>
              <a:rPr lang="ru-RU" b="1" dirty="0">
                <a:solidFill>
                  <a:srgbClr val="FFFF00"/>
                </a:solidFill>
              </a:rPr>
              <a:t/>
            </a:r>
            <a:br>
              <a:rPr lang="ru-RU" b="1" dirty="0">
                <a:solidFill>
                  <a:srgbClr val="FFFF00"/>
                </a:solidFill>
              </a:rPr>
            </a:br>
            <a:r>
              <a:rPr lang="ru-RU" dirty="0"/>
              <a:t>Выбирается водящий, он ходит по </a:t>
            </a:r>
            <a:br>
              <a:rPr lang="ru-RU" dirty="0"/>
            </a:br>
            <a:r>
              <a:rPr lang="ru-RU" dirty="0"/>
              <a:t>помещению и делает разные движения, </a:t>
            </a:r>
            <a:br>
              <a:rPr lang="ru-RU" dirty="0"/>
            </a:br>
            <a:r>
              <a:rPr lang="ru-RU" dirty="0"/>
              <a:t>неожиданные повороты, </a:t>
            </a:r>
            <a:r>
              <a:rPr lang="ru-RU" dirty="0" smtClean="0"/>
              <a:t>приседания</a:t>
            </a:r>
            <a:r>
              <a:rPr lang="ru-RU" dirty="0"/>
              <a:t>, </a:t>
            </a:r>
            <a:r>
              <a:rPr lang="ru-RU" dirty="0" smtClean="0"/>
              <a:t>нагибается </a:t>
            </a:r>
            <a:r>
              <a:rPr lang="ru-RU" dirty="0"/>
              <a:t>в стороны, кивает головой, </a:t>
            </a:r>
            <a:br>
              <a:rPr lang="ru-RU" dirty="0"/>
            </a:br>
            <a:r>
              <a:rPr lang="ru-RU" dirty="0"/>
              <a:t>машет руками и т.д. Все остальные </a:t>
            </a:r>
            <a:br>
              <a:rPr lang="ru-RU" dirty="0"/>
            </a:br>
            <a:r>
              <a:rPr lang="ru-RU" dirty="0"/>
              <a:t>встают в линию за ним на небольшом </a:t>
            </a:r>
            <a:br>
              <a:rPr lang="ru-RU" dirty="0"/>
            </a:br>
            <a:r>
              <a:rPr lang="ru-RU" dirty="0"/>
              <a:t>расстоянии. Они </a:t>
            </a:r>
            <a:r>
              <a:rPr lang="ru-RU" dirty="0" smtClean="0"/>
              <a:t>–его </a:t>
            </a:r>
            <a:r>
              <a:rPr lang="ru-RU" dirty="0"/>
              <a:t>тень и должны </a:t>
            </a:r>
            <a:br>
              <a:rPr lang="ru-RU" dirty="0"/>
            </a:br>
            <a:r>
              <a:rPr lang="ru-RU" dirty="0"/>
              <a:t>быстро и чётко повторять его движения. </a:t>
            </a:r>
            <a:br>
              <a:rPr lang="ru-RU" dirty="0"/>
            </a:br>
            <a:r>
              <a:rPr lang="ru-RU" dirty="0"/>
              <a:t>Затем ведущий меняется</a:t>
            </a:r>
            <a:br>
              <a:rPr lang="ru-RU" dirty="0"/>
            </a:br>
            <a:endParaRPr lang="ru-RU" dirty="0"/>
          </a:p>
        </p:txBody>
      </p:sp>
    </p:spTree>
    <p:extLst>
      <p:ext uri="{BB962C8B-B14F-4D97-AF65-F5344CB8AC3E}">
        <p14:creationId xmlns:p14="http://schemas.microsoft.com/office/powerpoint/2010/main" val="155265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171" y="217714"/>
            <a:ext cx="11698516" cy="6386286"/>
          </a:xfrm>
          <a:prstGeom prst="rect">
            <a:avLst/>
          </a:prstGeom>
        </p:spPr>
      </p:pic>
    </p:spTree>
    <p:extLst>
      <p:ext uri="{BB962C8B-B14F-4D97-AF65-F5344CB8AC3E}">
        <p14:creationId xmlns:p14="http://schemas.microsoft.com/office/powerpoint/2010/main" val="122345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8543" y="539297"/>
            <a:ext cx="10515600" cy="1325563"/>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b="1" i="1" u="sng" dirty="0" smtClean="0">
                <a:solidFill>
                  <a:srgbClr val="FFFF00"/>
                </a:solidFill>
              </a:rPr>
              <a:t>Этюд </a:t>
            </a:r>
            <a:r>
              <a:rPr lang="ru-RU" b="1" i="1" u="sng" dirty="0">
                <a:solidFill>
                  <a:srgbClr val="FFFF00"/>
                </a:solidFill>
              </a:rPr>
              <a:t>на выражение радости </a:t>
            </a:r>
            <a:r>
              <a:rPr lang="ru-RU" dirty="0" smtClean="0">
                <a:solidFill>
                  <a:srgbClr val="FFFF00"/>
                </a:solidFill>
              </a:rPr>
              <a:t>«</a:t>
            </a:r>
            <a:r>
              <a:rPr lang="ru-RU" b="1" i="1" u="sng" dirty="0">
                <a:solidFill>
                  <a:srgbClr val="FFFF00"/>
                </a:solidFill>
              </a:rPr>
              <a:t>Золотые капельки»</a:t>
            </a:r>
            <a:r>
              <a:rPr lang="ru-RU" dirty="0">
                <a:solidFill>
                  <a:srgbClr val="FFFF00"/>
                </a:solidFill>
              </a:rPr>
              <a:t/>
            </a:r>
            <a:br>
              <a:rPr lang="ru-RU" dirty="0">
                <a:solidFill>
                  <a:srgbClr val="FFFF00"/>
                </a:solidFill>
              </a:rPr>
            </a:br>
            <a:r>
              <a:rPr lang="ru-RU" dirty="0"/>
              <a:t>Идёт тёплый дождь. Пляшут </a:t>
            </a:r>
            <a:br>
              <a:rPr lang="ru-RU" dirty="0"/>
            </a:br>
            <a:r>
              <a:rPr lang="ru-RU" dirty="0"/>
              <a:t>пузырьки на лужах. Из </a:t>
            </a:r>
            <a:r>
              <a:rPr lang="ru-RU" dirty="0" smtClean="0"/>
              <a:t>–за </a:t>
            </a:r>
            <a:r>
              <a:rPr lang="ru-RU" dirty="0"/>
              <a:t>тучки </a:t>
            </a:r>
            <a:br>
              <a:rPr lang="ru-RU" dirty="0"/>
            </a:br>
            <a:r>
              <a:rPr lang="ru-RU" dirty="0"/>
              <a:t>выглянуло солнце. Дождь стал золотым. </a:t>
            </a:r>
            <a:br>
              <a:rPr lang="ru-RU" dirty="0"/>
            </a:br>
            <a:r>
              <a:rPr lang="ru-RU" dirty="0"/>
              <a:t>Дети подставляют лицо </a:t>
            </a:r>
            <a:r>
              <a:rPr lang="ru-RU" dirty="0" smtClean="0"/>
              <a:t>золотым </a:t>
            </a:r>
            <a:r>
              <a:rPr lang="ru-RU" dirty="0"/>
              <a:t/>
            </a:r>
            <a:br>
              <a:rPr lang="ru-RU" dirty="0"/>
            </a:br>
            <a:r>
              <a:rPr lang="ru-RU" dirty="0"/>
              <a:t>капелькам дождя. Как приятен тёплый </a:t>
            </a:r>
            <a:br>
              <a:rPr lang="ru-RU" dirty="0"/>
            </a:br>
            <a:r>
              <a:rPr lang="ru-RU" dirty="0"/>
              <a:t>летний дождь! (голова запрокинута, </a:t>
            </a:r>
            <a:br>
              <a:rPr lang="ru-RU" dirty="0"/>
            </a:br>
            <a:r>
              <a:rPr lang="ru-RU" dirty="0"/>
              <a:t>плечи опущены, руки подняты в </a:t>
            </a:r>
            <a:br>
              <a:rPr lang="ru-RU" dirty="0"/>
            </a:br>
            <a:r>
              <a:rPr lang="ru-RU" dirty="0"/>
              <a:t>стороны; рот полуоткрыт, глаза закрыты, </a:t>
            </a:r>
            <a:br>
              <a:rPr lang="ru-RU" dirty="0"/>
            </a:br>
            <a:r>
              <a:rPr lang="ru-RU" dirty="0"/>
              <a:t>мышцы лица расслаблены</a:t>
            </a:r>
            <a:br>
              <a:rPr lang="ru-RU" dirty="0"/>
            </a:br>
            <a:endParaRPr lang="ru-RU" dirty="0"/>
          </a:p>
        </p:txBody>
      </p:sp>
    </p:spTree>
    <p:extLst>
      <p:ext uri="{BB962C8B-B14F-4D97-AF65-F5344CB8AC3E}">
        <p14:creationId xmlns:p14="http://schemas.microsoft.com/office/powerpoint/2010/main" val="363833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069" y="508816"/>
            <a:ext cx="10515600" cy="5434785"/>
          </a:xfrm>
        </p:spPr>
        <p:txBody>
          <a:bodyPr>
            <a:normAutofit fontScale="90000"/>
          </a:bodyPr>
          <a:lstStyle/>
          <a:p>
            <a:r>
              <a:rPr lang="ru-RU" i="1" u="sng" dirty="0" smtClean="0">
                <a:solidFill>
                  <a:srgbClr val="FFFF00"/>
                </a:solidFill>
              </a:rPr>
              <a:t>Игра: «Глухая </a:t>
            </a:r>
            <a:r>
              <a:rPr lang="ru-RU" i="1" u="sng" dirty="0">
                <a:solidFill>
                  <a:srgbClr val="FFFF00"/>
                </a:solidFill>
              </a:rPr>
              <a:t>бабушка» </a:t>
            </a:r>
            <a:r>
              <a:rPr lang="ru-RU" i="1" u="sng" dirty="0" smtClean="0">
                <a:solidFill>
                  <a:srgbClr val="FFFF00"/>
                </a:solidFill>
              </a:rPr>
              <a:t/>
            </a:r>
            <a:br>
              <a:rPr lang="ru-RU" i="1" u="sng" dirty="0" smtClean="0">
                <a:solidFill>
                  <a:srgbClr val="FFFF00"/>
                </a:solidFill>
              </a:rPr>
            </a:br>
            <a:r>
              <a:rPr lang="ru-RU" dirty="0" smtClean="0"/>
              <a:t>Ребенок </a:t>
            </a:r>
            <a:r>
              <a:rPr lang="ru-RU" dirty="0"/>
              <a:t>разговаривает с глухой бабушкой (роль бабушки исполняет педагог, которая, оказывается, ищет именно его. Он уже понял, что с бабушкой надо разговаривать при помощи рук, так как она ничего не слышит. Бабушка спрашивает: «Где Витя?» (называет имя любого ребенка, «Чьи это книги?», «Чьи игрушки?», «Где мама?» и т. п. Ребенок жестами отвечает.</a:t>
            </a:r>
          </a:p>
        </p:txBody>
      </p:sp>
    </p:spTree>
    <p:extLst>
      <p:ext uri="{BB962C8B-B14F-4D97-AF65-F5344CB8AC3E}">
        <p14:creationId xmlns:p14="http://schemas.microsoft.com/office/powerpoint/2010/main" val="190933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18" y="104503"/>
            <a:ext cx="11183982" cy="6753497"/>
          </a:xfrm>
        </p:spPr>
        <p:txBody>
          <a:bodyPr>
            <a:normAutofit fontScale="90000"/>
          </a:bodyPr>
          <a:lstStyle/>
          <a:p>
            <a:r>
              <a:rPr lang="ru-RU" b="1" u="sng" dirty="0">
                <a:solidFill>
                  <a:srgbClr val="FFFF00"/>
                </a:solidFill>
              </a:rPr>
              <a:t>Игра – пантомима «Угадай, кого покажу»</a:t>
            </a:r>
            <a:br>
              <a:rPr lang="ru-RU" b="1" u="sng" dirty="0">
                <a:solidFill>
                  <a:srgbClr val="FFFF00"/>
                </a:solidFill>
              </a:rPr>
            </a:br>
            <a:r>
              <a:rPr lang="ru-RU" b="1" u="sng" dirty="0" smtClean="0">
                <a:solidFill>
                  <a:srgbClr val="FFFF00"/>
                </a:solidFill>
              </a:rPr>
              <a:t/>
            </a:r>
            <a:br>
              <a:rPr lang="ru-RU" b="1" u="sng" dirty="0" smtClean="0">
                <a:solidFill>
                  <a:srgbClr val="FFFF00"/>
                </a:solidFill>
              </a:rPr>
            </a:br>
            <a:r>
              <a:rPr lang="ru-RU" i="1" u="sng" dirty="0" smtClean="0">
                <a:solidFill>
                  <a:srgbClr val="FFFF00"/>
                </a:solidFill>
              </a:rPr>
              <a:t>Цель</a:t>
            </a:r>
            <a:r>
              <a:rPr lang="ru-RU" i="1" u="sng" dirty="0">
                <a:solidFill>
                  <a:srgbClr val="FFFF00"/>
                </a:solidFill>
              </a:rPr>
              <a:t>:</a:t>
            </a:r>
            <a:r>
              <a:rPr lang="ru-RU" dirty="0">
                <a:solidFill>
                  <a:srgbClr val="FFFF00"/>
                </a:solidFill>
              </a:rPr>
              <a:t> развитие пантомимических навыков, умения отождествлять себя с</a:t>
            </a:r>
            <a:br>
              <a:rPr lang="ru-RU" dirty="0">
                <a:solidFill>
                  <a:srgbClr val="FFFF00"/>
                </a:solidFill>
              </a:rPr>
            </a:br>
            <a:r>
              <a:rPr lang="ru-RU" dirty="0">
                <a:solidFill>
                  <a:srgbClr val="FFFF00"/>
                </a:solidFill>
              </a:rPr>
              <a:t>заданным персонажем.</a:t>
            </a:r>
            <a:br>
              <a:rPr lang="ru-RU" dirty="0">
                <a:solidFill>
                  <a:srgbClr val="FFFF00"/>
                </a:solidFill>
              </a:rPr>
            </a:br>
            <a:r>
              <a:rPr lang="ru-RU" dirty="0"/>
              <a:t>Педагог предлагает детям разделиться на две команды: одни дети изображают, а другие угадывают. </a:t>
            </a:r>
            <a:r>
              <a:rPr lang="ru-RU" dirty="0" err="1"/>
              <a:t>Пантомимически</a:t>
            </a:r>
            <a:r>
              <a:rPr lang="ru-RU" dirty="0"/>
              <a:t>, передавая характерные особенности, иногда, помогая голосом, дети показывают щенка, петуха, мышонка, собаку, пчелу, кошку, лягушку. Затем дети меняются.</a:t>
            </a:r>
            <a:br>
              <a:rPr lang="ru-RU" dirty="0"/>
            </a:br>
            <a:endParaRPr lang="ru-RU" dirty="0"/>
          </a:p>
        </p:txBody>
      </p:sp>
    </p:spTree>
    <p:extLst>
      <p:ext uri="{BB962C8B-B14F-4D97-AF65-F5344CB8AC3E}">
        <p14:creationId xmlns:p14="http://schemas.microsoft.com/office/powerpoint/2010/main" val="104262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5225143" cy="5055326"/>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9462" y="822960"/>
            <a:ext cx="6692538" cy="6035040"/>
          </a:xfrm>
          <a:prstGeom prst="rect">
            <a:avLst/>
          </a:prstGeom>
        </p:spPr>
      </p:pic>
    </p:spTree>
    <p:extLst>
      <p:ext uri="{BB962C8B-B14F-4D97-AF65-F5344CB8AC3E}">
        <p14:creationId xmlns:p14="http://schemas.microsoft.com/office/powerpoint/2010/main" val="64653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3723549"/>
          </a:xfrm>
        </p:spPr>
        <p:txBody>
          <a:bodyPr>
            <a:normAutofit fontScale="90000"/>
          </a:bodyPr>
          <a:lstStyle/>
          <a:p>
            <a:r>
              <a:rPr lang="ru-RU" dirty="0"/>
              <a:t> </a:t>
            </a:r>
            <a:r>
              <a:rPr lang="ru-RU" b="1" i="1" u="sng" dirty="0">
                <a:solidFill>
                  <a:srgbClr val="FFFF00"/>
                </a:solidFill>
              </a:rPr>
              <a:t>Игра "Зеркало". </a:t>
            </a:r>
            <a:r>
              <a:rPr lang="ru-RU" b="1" i="1" u="sng" dirty="0" smtClean="0">
                <a:solidFill>
                  <a:srgbClr val="FFFF00"/>
                </a:solidFill>
              </a:rPr>
              <a:t/>
            </a:r>
            <a:br>
              <a:rPr lang="ru-RU" b="1" i="1" u="sng" dirty="0" smtClean="0">
                <a:solidFill>
                  <a:srgbClr val="FFFF00"/>
                </a:solidFill>
              </a:rPr>
            </a:br>
            <a:r>
              <a:rPr lang="ru-RU" dirty="0" smtClean="0"/>
              <a:t>Дети </a:t>
            </a:r>
            <a:r>
              <a:rPr lang="ru-RU" dirty="0"/>
              <a:t>распределяются на пары и договариваются, кто будет "Зеркалом", и кто - "Человеком, смотрящимся в зеркало" Далее дети принимают любые позы, а "Зеркало" повторяет их с максимальной точностью. После 3-4 поз партнёры меняются местами.</a:t>
            </a:r>
          </a:p>
        </p:txBody>
      </p:sp>
    </p:spTree>
    <p:extLst>
      <p:ext uri="{BB962C8B-B14F-4D97-AF65-F5344CB8AC3E}">
        <p14:creationId xmlns:p14="http://schemas.microsoft.com/office/powerpoint/2010/main" val="147640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25778"/>
          </a:xfrm>
        </p:spPr>
        <p:txBody>
          <a:bodyPr>
            <a:normAutofit fontScale="90000"/>
          </a:bodyPr>
          <a:lstStyle/>
          <a:p>
            <a:r>
              <a:rPr lang="ru-RU" b="1" i="1" u="sng" dirty="0">
                <a:solidFill>
                  <a:srgbClr val="FFFF00"/>
                </a:solidFill>
              </a:rPr>
              <a:t>Игра «Измени голос»</a:t>
            </a:r>
            <a:br>
              <a:rPr lang="ru-RU" b="1" i="1" u="sng" dirty="0">
                <a:solidFill>
                  <a:srgbClr val="FFFF00"/>
                </a:solidFill>
              </a:rPr>
            </a:br>
            <a:r>
              <a:rPr lang="ru-RU" b="1" i="1" u="sng" dirty="0" smtClean="0">
                <a:solidFill>
                  <a:srgbClr val="FFFF00"/>
                </a:solidFill>
              </a:rPr>
              <a:t/>
            </a:r>
            <a:br>
              <a:rPr lang="ru-RU" b="1" i="1" u="sng" dirty="0" smtClean="0">
                <a:solidFill>
                  <a:srgbClr val="FFFF00"/>
                </a:solidFill>
              </a:rPr>
            </a:br>
            <a:r>
              <a:rPr lang="ru-RU" i="1" u="sng" dirty="0" smtClean="0">
                <a:solidFill>
                  <a:srgbClr val="FFFF00"/>
                </a:solidFill>
              </a:rPr>
              <a:t>Цель</a:t>
            </a:r>
            <a:r>
              <a:rPr lang="ru-RU" i="1" u="sng" dirty="0">
                <a:solidFill>
                  <a:srgbClr val="FFFF00"/>
                </a:solidFill>
              </a:rPr>
              <a:t>:</a:t>
            </a:r>
            <a:r>
              <a:rPr lang="ru-RU" dirty="0">
                <a:solidFill>
                  <a:srgbClr val="FFFF00"/>
                </a:solidFill>
              </a:rPr>
              <a:t> развитие внимания, наблюдательности, воображения детей.</a:t>
            </a:r>
            <a:br>
              <a:rPr lang="ru-RU" dirty="0">
                <a:solidFill>
                  <a:srgbClr val="FFFF00"/>
                </a:solidFill>
              </a:rPr>
            </a:br>
            <a:r>
              <a:rPr lang="ru-RU" dirty="0"/>
              <a:t>Дети приветствуют друг друга от имени любого придуманного или сказочного</a:t>
            </a:r>
            <a:br>
              <a:rPr lang="ru-RU" dirty="0"/>
            </a:br>
            <a:r>
              <a:rPr lang="ru-RU" dirty="0"/>
              <a:t>персонажа (лисы, зайца, волка), надевают (по желанию) костюмы и рассказывают,</a:t>
            </a:r>
            <a:br>
              <a:rPr lang="ru-RU" dirty="0"/>
            </a:br>
            <a:r>
              <a:rPr lang="ru-RU" dirty="0"/>
              <a:t>на кого они стали похожи. Педагог помогает им изобразить выбранных героев через</a:t>
            </a:r>
            <a:br>
              <a:rPr lang="ru-RU" dirty="0"/>
            </a:br>
            <a:r>
              <a:rPr lang="ru-RU" dirty="0" smtClean="0"/>
              <a:t>голос</a:t>
            </a:r>
            <a:r>
              <a:rPr lang="ru-RU" dirty="0"/>
              <a:t>.</a:t>
            </a:r>
          </a:p>
        </p:txBody>
      </p:sp>
    </p:spTree>
    <p:extLst>
      <p:ext uri="{BB962C8B-B14F-4D97-AF65-F5344CB8AC3E}">
        <p14:creationId xmlns:p14="http://schemas.microsoft.com/office/powerpoint/2010/main" val="32684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197" y="246742"/>
            <a:ext cx="11342404" cy="6299201"/>
          </a:xfrm>
          <a:prstGeom prst="rect">
            <a:avLst/>
          </a:prstGeom>
        </p:spPr>
      </p:pic>
    </p:spTree>
    <p:extLst>
      <p:ext uri="{BB962C8B-B14F-4D97-AF65-F5344CB8AC3E}">
        <p14:creationId xmlns:p14="http://schemas.microsoft.com/office/powerpoint/2010/main" val="264621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8430.maam.ru/images/photos/09b28addb314a4d34701ff27089103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629" y="275770"/>
            <a:ext cx="11872685" cy="627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1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90286"/>
            <a:ext cx="3749039" cy="4608285"/>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3211" y="290286"/>
            <a:ext cx="4458789" cy="4712788"/>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9040" y="1489166"/>
            <a:ext cx="3984171" cy="4969691"/>
          </a:xfrm>
          <a:prstGeom prst="rect">
            <a:avLst/>
          </a:prstGeom>
        </p:spPr>
      </p:pic>
    </p:spTree>
    <p:extLst>
      <p:ext uri="{BB962C8B-B14F-4D97-AF65-F5344CB8AC3E}">
        <p14:creationId xmlns:p14="http://schemas.microsoft.com/office/powerpoint/2010/main" val="3907046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64</TotalTime>
  <Words>17</Words>
  <Application>Microsoft Office PowerPoint</Application>
  <PresentationFormat>Широкоэкранный</PresentationFormat>
  <Paragraphs>10</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Небеса</vt:lpstr>
      <vt:lpstr>Театрализованные игры</vt:lpstr>
      <vt:lpstr>Игра: «Глухая бабушка»  Ребенок разговаривает с глухой бабушкой (роль бабушки исполняет педагог, которая, оказывается, ищет именно его. Он уже понял, что с бабушкой надо разговаривать при помощи рук, так как она ничего не слышит. Бабушка спрашивает: «Где Витя?» (называет имя любого ребенка, «Чьи это книги?», «Чьи игрушки?», «Где мама?» и т. п. Ребенок жестами отвечает.</vt:lpstr>
      <vt:lpstr>Игра – пантомима «Угадай, кого покажу»  Цель: развитие пантомимических навыков, умения отождествлять себя с заданным персонажем. Педагог предлагает детям разделиться на две команды: одни дети изображают, а другие угадывают. Пантомимически, передавая характерные особенности, иногда, помогая голосом, дети показывают щенка, петуха, мышонка, собаку, пчелу, кошку, лягушку. Затем дети меняются. </vt:lpstr>
      <vt:lpstr>Презентация PowerPoint</vt:lpstr>
      <vt:lpstr> Игра "Зеркало".  Дети распределяются на пары и договариваются, кто будет "Зеркалом", и кто - "Человеком, смотрящимся в зеркало" Далее дети принимают любые позы, а "Зеркало" повторяет их с максимальной точностью. После 3-4 поз партнёры меняются местами.</vt:lpstr>
      <vt:lpstr>Игра «Измени голос»  Цель: развитие внимания, наблюдательности, воображения детей. Дети приветствуют друг друга от имени любого придуманного или сказочного персонажа (лисы, зайца, волка), надевают (по желанию) костюмы и рассказывают, на кого они стали похожи. Педагог помогает им изобразить выбранных героев через голос.</vt:lpstr>
      <vt:lpstr>Презентация PowerPoint</vt:lpstr>
      <vt:lpstr>Презентация PowerPoint</vt:lpstr>
      <vt:lpstr>Презентация PowerPoint</vt:lpstr>
      <vt:lpstr>     Игра: «Сам себе режиссер»  Цель: дать детям возможность самостоятельно сочинить сказку о животных Педагог объясняет детям:  «режиссер –это руководитель, организатор номера  или спектакля». Один ребенок берет на себя  роль режиссера. Он набирает артистов, придумывает сценку.</vt:lpstr>
      <vt:lpstr>Презентация PowerPoint</vt:lpstr>
      <vt:lpstr>         Игра «Сочиним историю»  Цель: развивать творческие способности Ведущий начинает историю: «Жили  -были...», следующий участник  продолжает, и так по кругу. Когда  очередь опять доходит до ведущего, он  направляет сюжет истории, оттачивает  его, делая более осмысленным, и  упражнение продолжается. </vt:lpstr>
      <vt:lpstr>           Игра: «Тень» Цель: развивать имитационные навыки, творческие способности Выбирается водящий, он ходит по  помещению и делает разные движения,  неожиданные повороты, приседания, нагибается в стороны, кивает головой,  машет руками и т.д. Все остальные  встают в линию за ним на небольшом  расстоянии. Они –его тень и должны  быстро и чётко повторять его движения.  Затем ведущий меняется </vt:lpstr>
      <vt:lpstr>Презентация PowerPoint</vt:lpstr>
      <vt:lpstr>          Этюд на выражение радости «Золотые капельки» Идёт тёплый дождь. Пляшут  пузырьки на лужах. Из –за тучки  выглянуло солнце. Дождь стал золотым.  Дети подставляют лицо золотым  капелькам дождя. Как приятен тёплый  летний дождь! (голова запрокинута,  плечи опущены, руки подняты в  стороны; рот полуоткрыт, глаза закрыты,  мышцы лица расслаблены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Театрализованные игры</dc:title>
  <dc:creator>Пользователь</dc:creator>
  <cp:lastModifiedBy>Agent 007</cp:lastModifiedBy>
  <cp:revision>9</cp:revision>
  <dcterms:created xsi:type="dcterms:W3CDTF">2020-11-17T04:57:19Z</dcterms:created>
  <dcterms:modified xsi:type="dcterms:W3CDTF">2020-11-17T12:42:09Z</dcterms:modified>
</cp:coreProperties>
</file>