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0" r:id="rId6"/>
    <p:sldId id="272" r:id="rId7"/>
    <p:sldId id="271" r:id="rId8"/>
    <p:sldId id="260" r:id="rId9"/>
    <p:sldId id="261" r:id="rId10"/>
    <p:sldId id="269" r:id="rId11"/>
    <p:sldId id="262" r:id="rId12"/>
    <p:sldId id="263" r:id="rId13"/>
    <p:sldId id="264" r:id="rId14"/>
    <p:sldId id="273" r:id="rId15"/>
    <p:sldId id="274" r:id="rId16"/>
    <p:sldId id="275" r:id="rId17"/>
    <p:sldId id="265" r:id="rId18"/>
    <p:sldId id="267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orism.su/avtor/422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волшебный фон для презентац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19199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305800" cy="44958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Сюжетно – ролевая игра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как средство развития коммуникативных способностей детей дошкольного возраста 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sz="2800" b="1" i="1" dirty="0">
                <a:solidFill>
                  <a:srgbClr val="7030A0"/>
                </a:solidFill>
              </a:rPr>
              <a:t>Презентацию выполнила воспитатель</a:t>
            </a:r>
          </a:p>
          <a:p>
            <a:r>
              <a:rPr lang="ru-RU" sz="2800" b="1" i="1" dirty="0" err="1">
                <a:solidFill>
                  <a:srgbClr val="7030A0"/>
                </a:solidFill>
              </a:rPr>
              <a:t>Дубовкина</a:t>
            </a:r>
            <a:r>
              <a:rPr lang="ru-RU" sz="2800" b="1" i="1" dirty="0">
                <a:solidFill>
                  <a:srgbClr val="7030A0"/>
                </a:solidFill>
              </a:rPr>
              <a:t> Евгения Валерьевна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18" y="0"/>
            <a:ext cx="91066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Сюжетно-ролевая игра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детское кафе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752600"/>
            <a:ext cx="3047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 знакомить с работой кафе, кто там работает и чем они занимаются. Закреплять знания детей о работниках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3276600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Развивать умение использовать косвенные методы руководства, развивать умение детей самостоятельно создавать игровые замыслы.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0898" y="1714898"/>
            <a:ext cx="5028403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0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флорист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38800" y="1447800"/>
            <a:ext cx="3505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Задачи: обучать детей умению принимать на себя роль флориста, использовать в игре названия разнообразных комнатных растений и способы ухода за ними.</a:t>
            </a: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- Воспитывать внимательное отношение к растениям.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5636" y="1655566"/>
            <a:ext cx="5105400" cy="4994672"/>
          </a:xfrm>
        </p:spPr>
      </p:pic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детский фон для презентации вертик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1" y="0"/>
            <a:ext cx="910835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3505200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Задачи: Обогащение жизненного и игрового опыта, воспитание навыков позитивного общения со сверстниками. Развитие познавательных </a:t>
            </a:r>
            <a:r>
              <a:rPr lang="ru-RU" dirty="0">
                <a:solidFill>
                  <a:srgbClr val="7030A0"/>
                </a:solidFill>
              </a:rPr>
              <a:t>способностей.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3600" y="1676400"/>
            <a:ext cx="2819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Архитектор строит дом, Дом многоэтажный Строит дом карандашом На листе бумажном….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7099" y="1742420"/>
            <a:ext cx="4525963" cy="4363443"/>
          </a:xfrm>
        </p:spPr>
      </p:pic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волшеб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Играя ребенок…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chemeClr val="tx2"/>
                </a:solidFill>
              </a:rPr>
              <a:t>Радуется жизни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Познает окружающий мир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Развивает свою память, речь и мышление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Знакомится со многими новыми вещами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Учится общаться со сверстниками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Учится любить себя и окружающих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Берет анной им самим игровой обстановке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419600"/>
            <a:ext cx="4191000" cy="1828800"/>
          </a:xfrm>
        </p:spPr>
        <p:txBody>
          <a:bodyPr>
            <a:normAutofit/>
          </a:bodyPr>
          <a:lstStyle/>
          <a:p>
            <a:r>
              <a:rPr lang="ru-RU" dirty="0"/>
              <a:t>Учитель,</a:t>
            </a:r>
            <a:br>
              <a:rPr lang="ru-RU" dirty="0"/>
            </a:br>
            <a:r>
              <a:rPr lang="ru-RU" dirty="0"/>
              <a:t>Офис-менеджер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57200"/>
            <a:ext cx="4368800" cy="3276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75825" y="1558174"/>
            <a:ext cx="585954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0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Пожарный,</a:t>
            </a:r>
            <a:br>
              <a:rPr lang="ru-RU" dirty="0"/>
            </a:br>
            <a:r>
              <a:rPr lang="ru-RU" dirty="0"/>
              <a:t>Доктор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7160" y="2133600"/>
            <a:ext cx="4876800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31139" y="2004219"/>
            <a:ext cx="490696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Моряк,</a:t>
            </a:r>
            <a:br>
              <a:rPr lang="ru-RU" dirty="0"/>
            </a:br>
            <a:r>
              <a:rPr lang="ru-RU" dirty="0"/>
              <a:t>ДПС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76400"/>
            <a:ext cx="4368800" cy="3733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29125" y="2295525"/>
            <a:ext cx="47244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0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волшеб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Психологи-исследователи о роли игры в социализации дошкольника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algn="ctr">
              <a:buNone/>
            </a:pP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Л.С.Выготский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, П.П.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Блонский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С.Л.Рубенштейн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, А.П.Усова К.Д.Ушинский,</a:t>
            </a:r>
          </a:p>
          <a:p>
            <a:pPr algn="ctr"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А.Н.Леонтьев, Н.К.Крупская, А.С.Макаренко…</a:t>
            </a:r>
          </a:p>
        </p:txBody>
      </p:sp>
    </p:spTree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Цитаты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 о сюжетно-ролевой игре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«Игра — модель реальной жизни. Отражая подлинность взаимоотношений людей, она в то же время полна чудес и волшебных превращений» (А.С.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</a:rPr>
              <a:t>Спиваковский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«Игра — окно в мир взрослой жизни» (Ж.Фабру).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«Игра — это искра, зажигающая огонек пытливости и любознательности» (В.А. Сухомлинский).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«Игра — это творческая переработка пережитых впечатлений, комбинирование их и построение из них новой действительности, отвечающей запросам и влечениям самого ребенка» (Л.С.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</a:rPr>
              <a:t>Выготский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«Игра — свободная самостоятельная деятельности детей, где они используют все доступные им игровые средства, свободно объединяются и взаимодействуют друг с другом» (Концепция дошкольного воспитания).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Картинки по запросу фон для презентации спасибо за вним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Дети и родители: статусы и высказывания, цитаты и афоризм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6800" cy="621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Картинки по запросу волшеб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380" y="0"/>
            <a:ext cx="92173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Игра в жизни ребенка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Игра имеет важное значение в жизни ребенка, имеет то же значение, какое у взрослого имеет деятельность, работа, служба. Каков ребенок в игре, таков во многом он будет в работе, когда вырастет. Поэтому воспитание будущего деятеля происходит прежде всего в игре.</a:t>
            </a:r>
          </a:p>
          <a:p>
            <a:pPr algn="r">
              <a:buNone/>
            </a:pPr>
            <a:r>
              <a:rPr lang="ru-RU" dirty="0">
                <a:hlinkClick r:id="rId3"/>
              </a:rPr>
              <a:t>Макаренко А. С.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волшебный фон для презентац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Значение сюжетно-ролевой игры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в жизни ребенка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i="1" dirty="0">
                <a:solidFill>
                  <a:srgbClr val="00B050"/>
                </a:solidFill>
              </a:rPr>
              <a:t>Свободная сюжетная игра — самая привлекательная для детей дошкольного возраста деятельность. Её привлекательность объясняется тем, что в игре ребёнок испытывает внутренне субъективное ощущение свободы, подвластности ему вещей, действий, отношений — всего того, что в практической продуктивной деятельности оказывает сопротивление, даётся с трудом. Это состояние внутренней свободы связано со спецификой сюжетной игры – действием в воображаемой, условной ситуации. Сюжетная игра не требует от ребёнка реального, ощутимого продукта, в ней всё условно, всё «как будто», «понарошку».</a:t>
            </a:r>
          </a:p>
          <a:p>
            <a:pPr fontAlgn="base"/>
            <a:r>
              <a:rPr lang="ru-RU" b="1" i="1" dirty="0">
                <a:solidFill>
                  <a:srgbClr val="00B050"/>
                </a:solidFill>
              </a:rPr>
              <a:t>Большое влияние оказывает игра  на развитие у детей способности взаимодействовать с другими людьми: во-первых, воссоздавая в игре взаимодействие взрослых, ребёнок осваивает правила этого взаимодействия, во-вторых, в совместной игре со сверстниками он приобретает опыт взаимопонимания, учится пояснять свои действия и намерения, согласовывать их с другими детьми.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 фон для презентац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Структура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сюжетно-ролевой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Сюжетно-ролевая игра имеет следующие структурные компоненты:    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 -  сюжет;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 - содержание;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 - роль </a:t>
            </a:r>
          </a:p>
          <a:p>
            <a:pPr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Сюжет - это та сфера   действительности, которая  воспроизводится детьми. Сюжеты игр разнообразны. </a:t>
            </a:r>
          </a:p>
          <a:p>
            <a:pPr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Условно их делят на: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бытовые (игры в семью, детский сад);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производственные, отражающие профессиональный труд людей (игры в больницу, магазин);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общественные (игры в празднование</a:t>
            </a:r>
          </a:p>
        </p:txBody>
      </p:sp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 фон для презентац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Содержание игры, отмечает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</a:rPr>
              <a:t>Д.Б.Эльконин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, - это то, что воспроизводится ребенком в качестве центрального и характерного момента деятельности и отношений между взрослыми в их бытовой, трудовой, общественной деятельности [6].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В зависимости от глубины представлений ребенка о деятельности взрослых меняется и содержание игр. </a:t>
            </a:r>
          </a:p>
          <a:p>
            <a:pPr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 Роль в игре. 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Содержание сюжетно-ролевой игры воплощается ребенком с помощью роли, которую он берет. Роль - средство реализации сюжета и главный компонент сюжетно-ролевой игры .  Для ребенка роль - это его игровая позиция: он отождествляет себя с каким-либо персонажем сюжета и действует в соответствии с представлениями о данном персонаже. Всякая роль содержит свои правила поведения, взятые ребенком из окружающей жизни, заимствованные из отношений в мире взрослых. </a:t>
            </a:r>
          </a:p>
          <a:p>
            <a:pPr>
              <a:buNone/>
            </a:pPr>
            <a:endParaRPr lang="ru-RU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8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Примеры игр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05200" y="2819400"/>
            <a:ext cx="2590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Ролевая </a:t>
            </a:r>
          </a:p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игра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905000" y="35814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43600" y="3352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724400" y="1905000"/>
            <a:ext cx="152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7"/>
          </p:cNvCxnSpPr>
          <p:nvPr/>
        </p:nvCxnSpPr>
        <p:spPr>
          <a:xfrm flipV="1">
            <a:off x="5716586" y="2286000"/>
            <a:ext cx="608014" cy="823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1"/>
          </p:cNvCxnSpPr>
          <p:nvPr/>
        </p:nvCxnSpPr>
        <p:spPr>
          <a:xfrm flipH="1" flipV="1">
            <a:off x="2895600" y="2514600"/>
            <a:ext cx="989014" cy="594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124200" y="4572000"/>
            <a:ext cx="762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4" idx="5"/>
          </p:cNvCxnSpPr>
          <p:nvPr/>
        </p:nvCxnSpPr>
        <p:spPr>
          <a:xfrm>
            <a:off x="5716586" y="4510460"/>
            <a:ext cx="684214" cy="823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" idx="4"/>
          </p:cNvCxnSpPr>
          <p:nvPr/>
        </p:nvCxnSpPr>
        <p:spPr>
          <a:xfrm flipH="1">
            <a:off x="4724400" y="4800600"/>
            <a:ext cx="76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6172200" y="1752600"/>
            <a:ext cx="16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школа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3962400" y="12192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магазин</a:t>
            </a:r>
          </a:p>
        </p:txBody>
      </p:sp>
      <p:sp>
        <p:nvSpPr>
          <p:cNvPr id="38" name="Овал 37"/>
          <p:cNvSpPr/>
          <p:nvPr/>
        </p:nvSpPr>
        <p:spPr>
          <a:xfrm>
            <a:off x="1981200" y="2057400"/>
            <a:ext cx="1524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семья</a:t>
            </a:r>
          </a:p>
        </p:txBody>
      </p:sp>
      <p:sp>
        <p:nvSpPr>
          <p:cNvPr id="39" name="Овал 38"/>
          <p:cNvSpPr/>
          <p:nvPr/>
        </p:nvSpPr>
        <p:spPr>
          <a:xfrm>
            <a:off x="457200" y="3276600"/>
            <a:ext cx="1828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больница</a:t>
            </a:r>
          </a:p>
        </p:txBody>
      </p:sp>
      <p:sp>
        <p:nvSpPr>
          <p:cNvPr id="40" name="Овал 39"/>
          <p:cNvSpPr/>
          <p:nvPr/>
        </p:nvSpPr>
        <p:spPr>
          <a:xfrm>
            <a:off x="2057400" y="4984230"/>
            <a:ext cx="13890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кафе</a:t>
            </a:r>
          </a:p>
        </p:txBody>
      </p:sp>
      <p:sp>
        <p:nvSpPr>
          <p:cNvPr id="41" name="Овал 40"/>
          <p:cNvSpPr/>
          <p:nvPr/>
        </p:nvSpPr>
        <p:spPr>
          <a:xfrm>
            <a:off x="4191000" y="5486400"/>
            <a:ext cx="2133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парикмахер</a:t>
            </a:r>
          </a:p>
        </p:txBody>
      </p:sp>
      <p:sp>
        <p:nvSpPr>
          <p:cNvPr id="42" name="Овал 41"/>
          <p:cNvSpPr/>
          <p:nvPr/>
        </p:nvSpPr>
        <p:spPr>
          <a:xfrm>
            <a:off x="6400800" y="5181600"/>
            <a:ext cx="2133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библиотека</a:t>
            </a:r>
          </a:p>
        </p:txBody>
      </p:sp>
      <p:sp>
        <p:nvSpPr>
          <p:cNvPr id="43" name="Овал 42"/>
          <p:cNvSpPr/>
          <p:nvPr/>
        </p:nvSpPr>
        <p:spPr>
          <a:xfrm>
            <a:off x="6705600" y="3657600"/>
            <a:ext cx="1828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строители</a:t>
            </a:r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волшеб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парикмахерская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3505200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Задачи: расширять знания о труде взрослых – парикмахера. Закрепить и углубить знания о том, как ведет себя клиент в парикмахерском салоне.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1676401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4"/>
                </a:solidFill>
              </a:rPr>
              <a:t>Парикмахер, взяв расчёску,</a:t>
            </a:r>
            <a:br>
              <a:rPr lang="ru-RU" sz="2400" b="1" i="1" dirty="0">
                <a:solidFill>
                  <a:schemeClr val="accent4"/>
                </a:solidFill>
              </a:rPr>
            </a:br>
            <a:r>
              <a:rPr lang="ru-RU" sz="2400" b="1" i="1" dirty="0">
                <a:solidFill>
                  <a:schemeClr val="accent4"/>
                </a:solidFill>
              </a:rPr>
              <a:t>Ловко делает причёску.</a:t>
            </a:r>
            <a:br>
              <a:rPr lang="ru-RU" sz="2400" b="1" i="1" dirty="0">
                <a:solidFill>
                  <a:schemeClr val="accent4"/>
                </a:solidFill>
              </a:rPr>
            </a:br>
            <a:r>
              <a:rPr lang="ru-RU" sz="2400" b="1" i="1" dirty="0">
                <a:solidFill>
                  <a:schemeClr val="accent4"/>
                </a:solidFill>
              </a:rPr>
              <a:t>Быстро ножницы стригут,</a:t>
            </a:r>
            <a:br>
              <a:rPr lang="ru-RU" sz="2400" b="1" i="1" dirty="0">
                <a:solidFill>
                  <a:schemeClr val="accent4"/>
                </a:solidFill>
              </a:rPr>
            </a:br>
            <a:r>
              <a:rPr lang="ru-RU" sz="2400" b="1" i="1" dirty="0">
                <a:solidFill>
                  <a:schemeClr val="accent4"/>
                </a:solidFill>
              </a:rPr>
              <a:t>Облик новый создают</a:t>
            </a:r>
            <a:r>
              <a:rPr lang="ru-RU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9698" y="2192158"/>
            <a:ext cx="4525963" cy="3394472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74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автобус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6380" y="2590800"/>
            <a:ext cx="34752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Задачи: закреплять умение осуществлять игровые действия с воображаемыми объектами;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-использовать предметы заместители;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- продолжать развивать речь</a:t>
            </a:r>
            <a:r>
              <a:rPr lang="ru-RU" sz="2400" b="1" i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1143000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75" y="1470817"/>
            <a:ext cx="5233805" cy="4905635"/>
          </a:xfrm>
        </p:spPr>
      </p:pic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545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Игра в жизни ребенка</vt:lpstr>
      <vt:lpstr>Значение сюжетно-ролевой игры  в жизни ребенка</vt:lpstr>
      <vt:lpstr>Структура сюжетно-ролевой игры</vt:lpstr>
      <vt:lpstr>    </vt:lpstr>
      <vt:lpstr>Примеры игр</vt:lpstr>
      <vt:lpstr>Сюжетно-ролевая игра парикмахерская</vt:lpstr>
      <vt:lpstr> Сюжетно-ролевая игра автобус  </vt:lpstr>
      <vt:lpstr>Сюжетно-ролевая игра детское кафе</vt:lpstr>
      <vt:lpstr>Сюжетно-ролевая игра флорист</vt:lpstr>
      <vt:lpstr>Сюжетно-ролевая игра архитектор</vt:lpstr>
      <vt:lpstr>Играя ребенок…</vt:lpstr>
      <vt:lpstr>Учитель, Офис-менеджер</vt:lpstr>
      <vt:lpstr>Пожарный, Доктор</vt:lpstr>
      <vt:lpstr>Моряк, ДПС</vt:lpstr>
      <vt:lpstr>Психологи-исследователи о роли игры в социализации дошкольника </vt:lpstr>
      <vt:lpstr>Цитаты  о сюжетно-ролевой игре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Agent 007</cp:lastModifiedBy>
  <cp:revision>37</cp:revision>
  <dcterms:created xsi:type="dcterms:W3CDTF">2017-03-20T17:00:18Z</dcterms:created>
  <dcterms:modified xsi:type="dcterms:W3CDTF">2020-10-29T06:07:35Z</dcterms:modified>
</cp:coreProperties>
</file>