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305" r:id="rId2"/>
    <p:sldId id="309" r:id="rId3"/>
    <p:sldId id="283" r:id="rId4"/>
    <p:sldId id="284" r:id="rId5"/>
    <p:sldId id="295" r:id="rId6"/>
    <p:sldId id="296" r:id="rId7"/>
    <p:sldId id="298" r:id="rId8"/>
    <p:sldId id="303" r:id="rId9"/>
    <p:sldId id="261" r:id="rId10"/>
    <p:sldId id="262" r:id="rId11"/>
    <p:sldId id="292" r:id="rId12"/>
    <p:sldId id="293" r:id="rId13"/>
    <p:sldId id="316" r:id="rId14"/>
    <p:sldId id="319" r:id="rId15"/>
    <p:sldId id="320" r:id="rId16"/>
    <p:sldId id="304" r:id="rId17"/>
    <p:sldId id="287" r:id="rId18"/>
    <p:sldId id="318" r:id="rId19"/>
    <p:sldId id="321" r:id="rId20"/>
    <p:sldId id="290" r:id="rId21"/>
    <p:sldId id="291" r:id="rId22"/>
    <p:sldId id="294" r:id="rId23"/>
    <p:sldId id="269" r:id="rId24"/>
    <p:sldId id="299" r:id="rId25"/>
    <p:sldId id="315" r:id="rId26"/>
    <p:sldId id="279" r:id="rId27"/>
    <p:sldId id="310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57" autoAdjust="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творчество</c:v>
                </c:pt>
                <c:pt idx="1">
                  <c:v>изобраз.навыки и умения</c:v>
                </c:pt>
                <c:pt idx="2">
                  <c:v>мышления</c:v>
                </c:pt>
                <c:pt idx="3">
                  <c:v>воображения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1.5</c:v>
                </c:pt>
                <c:pt idx="2">
                  <c:v>2.5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24E-8514-35A09DD4CD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творчество</c:v>
                </c:pt>
                <c:pt idx="1">
                  <c:v>изобраз.навыки и умения</c:v>
                </c:pt>
                <c:pt idx="2">
                  <c:v>мышления</c:v>
                </c:pt>
                <c:pt idx="3">
                  <c:v>воображения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1.8</c:v>
                </c:pt>
                <c:pt idx="1">
                  <c:v>3</c:v>
                </c:pt>
                <c:pt idx="2">
                  <c:v>1</c:v>
                </c:pt>
                <c:pt idx="3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24E-8514-35A09DD4CD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творчество</c:v>
                </c:pt>
                <c:pt idx="1">
                  <c:v>изобраз.навыки и умения</c:v>
                </c:pt>
                <c:pt idx="2">
                  <c:v>мышления</c:v>
                </c:pt>
                <c:pt idx="3">
                  <c:v>воображения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1.5</c:v>
                </c:pt>
                <c:pt idx="3">
                  <c:v>1.7000000000000033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85-424E-8514-35A09DD4C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084672"/>
        <c:axId val="113086464"/>
        <c:axId val="0"/>
      </c:bar3DChart>
      <c:catAx>
        <c:axId val="11308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3086464"/>
        <c:crosses val="autoZero"/>
        <c:auto val="1"/>
        <c:lblAlgn val="ctr"/>
        <c:lblOffset val="100"/>
        <c:noMultiLvlLbl val="0"/>
      </c:catAx>
      <c:valAx>
        <c:axId val="113086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084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творчество</c:v>
                </c:pt>
                <c:pt idx="1">
                  <c:v>изобраз.навыки и умения</c:v>
                </c:pt>
                <c:pt idx="2">
                  <c:v>мышление</c:v>
                </c:pt>
                <c:pt idx="3">
                  <c:v>воображение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0.5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9-494A-8DF5-C42BB6D981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творчество</c:v>
                </c:pt>
                <c:pt idx="1">
                  <c:v>изобраз.навыки и умения</c:v>
                </c:pt>
                <c:pt idx="2">
                  <c:v>мышление</c:v>
                </c:pt>
                <c:pt idx="3">
                  <c:v>воображение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1.3</c:v>
                </c:pt>
                <c:pt idx="1">
                  <c:v>1.6</c:v>
                </c:pt>
                <c:pt idx="2">
                  <c:v>1.5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29-494A-8DF5-C42BB6D981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творчество</c:v>
                </c:pt>
                <c:pt idx="1">
                  <c:v>изобраз.навыки и умения</c:v>
                </c:pt>
                <c:pt idx="2">
                  <c:v>мышление</c:v>
                </c:pt>
                <c:pt idx="3">
                  <c:v>воображение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3.2</c:v>
                </c:pt>
                <c:pt idx="1">
                  <c:v>2.4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29-494A-8DF5-C42BB6D98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217152"/>
        <c:axId val="73218688"/>
        <c:axId val="0"/>
      </c:bar3DChart>
      <c:catAx>
        <c:axId val="7321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3218688"/>
        <c:crosses val="autoZero"/>
        <c:auto val="1"/>
        <c:lblAlgn val="ctr"/>
        <c:lblOffset val="100"/>
        <c:noMultiLvlLbl val="0"/>
      </c:catAx>
      <c:valAx>
        <c:axId val="7321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2171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творчество</c:v>
                </c:pt>
                <c:pt idx="1">
                  <c:v>изобраз.навыки умения</c:v>
                </c:pt>
                <c:pt idx="2">
                  <c:v>мышления</c:v>
                </c:pt>
                <c:pt idx="3">
                  <c:v>воображения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0.9</c:v>
                </c:pt>
                <c:pt idx="1">
                  <c:v>1</c:v>
                </c:pt>
                <c:pt idx="2">
                  <c:v>0.70000000000000051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8-4E6C-9E68-AEC5F694B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творчество</c:v>
                </c:pt>
                <c:pt idx="1">
                  <c:v>изобраз.навыки умения</c:v>
                </c:pt>
                <c:pt idx="2">
                  <c:v>мышления</c:v>
                </c:pt>
                <c:pt idx="3">
                  <c:v>воображения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2.7</c:v>
                </c:pt>
                <c:pt idx="2">
                  <c:v>2.5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8-4E6C-9E68-AEC5F694B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творчество</c:v>
                </c:pt>
                <c:pt idx="1">
                  <c:v>изобраз.навыки умения</c:v>
                </c:pt>
                <c:pt idx="2">
                  <c:v>мышления</c:v>
                </c:pt>
                <c:pt idx="3">
                  <c:v>воображения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1.7</c:v>
                </c:pt>
                <c:pt idx="1">
                  <c:v>1.3</c:v>
                </c:pt>
                <c:pt idx="2">
                  <c:v>1.8</c:v>
                </c:pt>
                <c:pt idx="3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8-4E6C-9E68-AEC5F694B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261440"/>
        <c:axId val="73262976"/>
        <c:axId val="0"/>
      </c:bar3DChart>
      <c:catAx>
        <c:axId val="7326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3262976"/>
        <c:crosses val="autoZero"/>
        <c:auto val="1"/>
        <c:lblAlgn val="ctr"/>
        <c:lblOffset val="100"/>
        <c:noMultiLvlLbl val="0"/>
      </c:catAx>
      <c:valAx>
        <c:axId val="7326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261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7D773-DCEA-4798-80F7-967F26E3387A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546BE-E8EA-4395-A75E-039D4076E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72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546BE-E8EA-4395-A75E-039D4076E2A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3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35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08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18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34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83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63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17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0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2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065E-F911-4A68-9845-6408BF900851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1C8DF-4A6F-431D-B862-BA038B4CD9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0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6442" y="1734442"/>
            <a:ext cx="6858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80528" y="1700808"/>
            <a:ext cx="912676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Образовательный Проект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Художественно-эстетическое развитие </a:t>
            </a:r>
            <a:endParaRPr lang="ru-RU" sz="5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«Волшебное превращение  красок»</a:t>
            </a: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Воспитатель:  </a:t>
            </a:r>
          </a:p>
          <a:p>
            <a:pPr algn="r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Дырбеева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Н.Г.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188640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58558" y="5460326"/>
            <a:ext cx="10268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2019 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692697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МБДОУ ясли-сад «Подснежник»комбинированного вида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916832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Изучение методической литературы.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- Подбор наглядно-дидактических пособий, демонстрационного материала.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- Написание перспективного плана, разработка конспектов, создание развивающей среды.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- Подборка пальчиковой гимнастики.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- Консультации для педагогов 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- Использование игровых ситуаций на занятиях, в свободной деятельности и обыгрывание  их с детьми 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- Подбор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загадок.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- Анализ результатов деятельности на начало и конец учебного года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0"/>
            <a:ext cx="838842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Предварительный этап: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Изучение методов  приемов, способов рисования нетрадиционных техник.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- Подбор оборудования для занятий с детьми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розеточки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ватные палочки, тычки, гуашь, губка, салфетки).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Оборудование для нетрадиционного рисования: 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Надежда\Music\для аттестации\IMG_20191203_1235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4283968" cy="4968552"/>
          </a:xfrm>
          <a:prstGeom prst="rect">
            <a:avLst/>
          </a:prstGeom>
          <a:noFill/>
        </p:spPr>
      </p:pic>
      <p:pic>
        <p:nvPicPr>
          <p:cNvPr id="2051" name="Picture 3" descr="C:\Users\Надежда\Music\для аттестации\IMG_20191204_1351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421196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Методическая литература: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 descr="C:\Users\Надежда\Pictures\MYSH1163555_1-ds-600x7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83568" y="3861048"/>
            <a:ext cx="1728192" cy="2160240"/>
          </a:xfrm>
          <a:prstGeom prst="rect">
            <a:avLst/>
          </a:prstGeom>
          <a:noFill/>
        </p:spPr>
      </p:pic>
      <p:pic>
        <p:nvPicPr>
          <p:cNvPr id="3080" name="Picture 8" descr="C:\Users\Надежда\Pictures\3029173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1984" y="1412776"/>
            <a:ext cx="1582464" cy="2016224"/>
          </a:xfrm>
          <a:prstGeom prst="rect">
            <a:avLst/>
          </a:prstGeom>
          <a:noFill/>
        </p:spPr>
      </p:pic>
      <p:pic>
        <p:nvPicPr>
          <p:cNvPr id="3074" name="Picture 2" descr="C:\Users\Надежда\Pictures\101534381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1368151" cy="2016224"/>
          </a:xfrm>
          <a:prstGeom prst="rect">
            <a:avLst/>
          </a:prstGeom>
          <a:noFill/>
        </p:spPr>
      </p:pic>
      <p:pic>
        <p:nvPicPr>
          <p:cNvPr id="3075" name="Picture 3" descr="C:\Users\Надежда\Pictures\480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1412776"/>
            <a:ext cx="1296144" cy="2016224"/>
          </a:xfrm>
          <a:prstGeom prst="rect">
            <a:avLst/>
          </a:prstGeom>
          <a:noFill/>
        </p:spPr>
      </p:pic>
      <p:pic>
        <p:nvPicPr>
          <p:cNvPr id="3076" name="Picture 4" descr="C:\Users\Надежда\Pictures\100024292730b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1412776"/>
            <a:ext cx="1368152" cy="2016224"/>
          </a:xfrm>
          <a:prstGeom prst="rect">
            <a:avLst/>
          </a:prstGeom>
          <a:noFill/>
        </p:spPr>
      </p:pic>
      <p:pic>
        <p:nvPicPr>
          <p:cNvPr id="3078" name="Picture 6" descr="C:\Users\Надежда\Pictures\1016536899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1412776"/>
            <a:ext cx="1368152" cy="2016224"/>
          </a:xfrm>
          <a:prstGeom prst="rect">
            <a:avLst/>
          </a:prstGeom>
          <a:noFill/>
        </p:spPr>
      </p:pic>
      <p:pic>
        <p:nvPicPr>
          <p:cNvPr id="1026" name="Picture 2" descr="C:\Users\Надежда\Pictures\6982484-i-v-novikova-rabota-s-netradicionnymi-materialami-v-detskom-sadu-porolon-vatnye-diski-vatnye-shariki-gofrirovannyy-karton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861048"/>
            <a:ext cx="1728192" cy="2160240"/>
          </a:xfrm>
          <a:prstGeom prst="rect">
            <a:avLst/>
          </a:prstGeom>
          <a:noFill/>
        </p:spPr>
      </p:pic>
      <p:pic>
        <p:nvPicPr>
          <p:cNvPr id="1028" name="Picture 4" descr="C:\Users\Надежда\Pictures\3861980-1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501008"/>
            <a:ext cx="1512168" cy="2880320"/>
          </a:xfrm>
          <a:prstGeom prst="rect">
            <a:avLst/>
          </a:prstGeom>
          <a:noFill/>
        </p:spPr>
      </p:pic>
      <p:pic>
        <p:nvPicPr>
          <p:cNvPr id="1029" name="Picture 5" descr="C:\Users\Надежда\Pictures\b47284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3861048"/>
            <a:ext cx="158417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Основной этап работы с детьми 2 младшей группы «Веселые ребята» за 2018-2019 учебный год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628650" y="1628801"/>
          <a:ext cx="7903790" cy="4953055"/>
        </p:xfrm>
        <a:graphic>
          <a:graphicData uri="http://schemas.openxmlformats.org/drawingml/2006/table">
            <a:tbl>
              <a:tblPr/>
              <a:tblGrid>
                <a:gridCol w="3951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Мероприятия 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58" marR="14058" marT="46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 проведения</a:t>
                      </a:r>
                      <a:endParaRPr lang="ru-RU" sz="24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58" marR="14058" marT="46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ЧХЛ, стихов, </a:t>
                      </a:r>
                      <a:r>
                        <a:rPr lang="ru-RU" sz="2400" b="1" i="1" kern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потешек</a:t>
                      </a: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загадок 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58" marR="14058" marT="46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протяжении всего учебного года 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58" marR="14058" marT="46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Беседы с детьми </a:t>
                      </a:r>
                      <a:endParaRPr lang="ru-RU" sz="24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58" marR="14058" marT="46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протяжении всего учебного года 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58" marR="14058" marT="46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6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Создание   центра творчества, оборудования по нетрадиционному рисованию </a:t>
                      </a:r>
                      <a:endParaRPr lang="ru-RU" sz="24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58" marR="14058" marT="46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сентябрь 2018 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58" marR="14058" marT="46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7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НОД по нетрадиционному рисованию, прогулки </a:t>
                      </a:r>
                      <a:endParaRPr lang="ru-RU" sz="24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58" marR="14058" marT="46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протяжении всего учебного года 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58" marR="14058" marT="46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57" y="205290"/>
          <a:ext cx="7920882" cy="6464070"/>
        </p:xfrm>
        <a:graphic>
          <a:graphicData uri="http://schemas.openxmlformats.org/drawingml/2006/table">
            <a:tbl>
              <a:tblPr/>
              <a:tblGrid>
                <a:gridCol w="4536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7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Оформление консультации для родителей</a:t>
                      </a:r>
                      <a:r>
                        <a:rPr lang="ru-RU" sz="2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: «</a:t>
                      </a:r>
                      <a:r>
                        <a:rPr lang="ru-RU" sz="2400" b="1" i="1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Творим без кисточки», «Организация самостоятельной изобразительной деятельности </a:t>
                      </a:r>
                      <a:r>
                        <a:rPr lang="ru-RU" sz="2400" b="1" i="1" dirty="0" smtClean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</a:t>
                      </a:r>
                      <a:r>
                        <a:rPr lang="ru-RU" sz="2400" b="1" i="1" baseline="0" dirty="0" smtClean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 2 младшей группе</a:t>
                      </a:r>
                      <a:r>
                        <a:rPr lang="ru-RU" sz="2400" b="1" i="1" dirty="0" smtClean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</a:t>
                      </a:r>
                      <a:r>
                        <a:rPr lang="ru-RU" sz="2400" b="1" i="1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«Рисование нетрадиционными способами».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621" marR="9621" marT="30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протяжении всего учебного года</a:t>
                      </a:r>
                      <a:r>
                        <a:rPr lang="ru-RU" sz="2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21" marR="9621" marT="30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Вовлечение родителей в педагогический процесс ДОУ, укрепление заинтересованности в сотрудничестве с детским садом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21" marR="9621" marT="30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протяжении всего учебного года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21" marR="9621" marT="30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980730"/>
          <a:ext cx="7886700" cy="3861401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Рисование пальчиком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03" marR="13903" marT="44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Сентябрь2018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03" marR="13903" marT="44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Рисование ладошкой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03" marR="13903" marT="44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Октябрь2018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03" marR="13903" marT="44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5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Тычок жесткой полусухой кистью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03" marR="13903" marT="44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Февраль2019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03" marR="13903" marT="44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Рисование ватной палочкой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03" marR="13903" marT="44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Апрель2019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03" marR="13903" marT="44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Рисование ладошкой.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:\Users\Надежда\Music\для аттестации\IMG_20191122_094847_BURST003.jpg"/>
          <p:cNvPicPr>
            <a:picLocks noGrp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794" y="1628801"/>
            <a:ext cx="3657912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C:\Users\Надежда\Music\для аттестации\IMG_20191122_110317.jpg"/>
          <p:cNvPicPr>
            <a:picLocks noGrp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1628800"/>
            <a:ext cx="4038600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C:\Users\Надежда\Music\для аттестации\IMG_20191114_164053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4450" y="1185497"/>
            <a:ext cx="5111750" cy="39182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Надежда\Music\для аттестации\IMG_20191114_15454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3312368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C:\Users\Надежда\Music\для аттестации\IMG_20191114_163639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7" y="3144600"/>
            <a:ext cx="3312367" cy="26606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395536" y="5877272"/>
            <a:ext cx="31477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Рисование ватной палочкой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5301208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Рисование жесткой кистью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Основной этап работы с детьми средней группы «Веселые ребята» за 2019-2020 учебный год.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649666" cy="4899553"/>
        </p:xfrm>
        <a:graphic>
          <a:graphicData uri="http://schemas.openxmlformats.org/drawingml/2006/table">
            <a:tbl>
              <a:tblPr/>
              <a:tblGrid>
                <a:gridCol w="3824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4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Мероприятие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4" marR="56074" marT="88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 проведения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4" marR="56074" marT="88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Чхл, стихов, потешек, загадок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4" marR="56074" marT="88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протяжении всего учебного года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4" marR="56074" marT="88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Беседы с детьми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4" marR="56074" marT="88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протяжении всего учебного года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4" marR="56074" marT="88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7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НОД по нетрадиционному рисованию, наблюдения и опыты в природе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4" marR="56074" marT="88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протяжении всего учебного года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4" marR="56074" marT="88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268760"/>
          <a:ext cx="7886700" cy="5120640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Консультации для родителей : «</a:t>
                      </a:r>
                      <a:r>
                        <a:rPr lang="ru-RU" sz="2400" b="1" i="1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самостоятельной изобразительной деятельности </a:t>
                      </a:r>
                      <a:r>
                        <a:rPr lang="ru-RU" sz="2400" b="1" i="1" dirty="0" smtClean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 в средней группе», </a:t>
                      </a:r>
                      <a:r>
                        <a:rPr lang="ru-RU" sz="2400" b="1" i="1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2400" b="1" i="1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Художественно-эстетическое развитие дошкольников</a:t>
                      </a:r>
                      <a:r>
                        <a:rPr lang="ru-RU" sz="2400" b="1" i="1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«</a:t>
                      </a: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Нетрадиционные техники рисования для детей дошкольного возраста</a:t>
                      </a:r>
                      <a:r>
                        <a:rPr lang="ru-RU" sz="2400" b="1" i="1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«</a:t>
                      </a: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 творим прекрасное</a:t>
                      </a:r>
                      <a:r>
                        <a:rPr lang="ru-RU" sz="2400" b="1" i="1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b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606" marR="57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протяжении всего учебного года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606" marR="57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 проекта в том, что именно изобразительная продуктивная деятельность с использованием нетрадиционных изобразительных технологий в соответствии с ФГОС ДО является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наиболее благоприятной для творческого развития способностей детей, так как в ней особенно проявляются разные стороны развития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3"/>
          <a:ext cx="8229600" cy="482841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Рисование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трафаретом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Сентябрь2019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Оттиск поролоном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 2019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Рисование зубной щеткой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 2019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Рисование мятой </a:t>
                      </a:r>
                      <a:r>
                        <a:rPr lang="ru-RU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бумагой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Декабрь 2019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Монотипия пейзажная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Февраль2020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Кляксография с трубочкой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Март2020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Рисование солью, манкой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Апрель2020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8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Рисование нитками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Май2020 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Рисование трафаретом.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49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3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4" descr="C:\Users\Надежда\Music\для аттестации\IMG-20191113-WA0006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4248471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C:\Users\Надежда\Music\для аттестации\IMG-20191113-WA000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9607" y="1412776"/>
            <a:ext cx="4248471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Рисование зубной щеткой, поролоном.</a:t>
            </a:r>
            <a:endParaRPr lang="ru-RU" sz="2800" dirty="0"/>
          </a:p>
        </p:txBody>
      </p:sp>
      <p:pic>
        <p:nvPicPr>
          <p:cNvPr id="4099" name="Picture 3" descr="C:\Users\Надежда\Pictures\299436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3877060" cy="47526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дежда\Music\для аттестации\IMG_20191209_1106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340768"/>
            <a:ext cx="3816424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04864"/>
            <a:ext cx="871296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Итоговая диагностика детей;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Итоговое занятие с детьми по нетрадиционному рисованию «Зайчонок -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Пушистик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Выставка коллективной  работы с детьми, где используется одновременно несколько техник рисования  (ватной палочкой, поролоном и зубной щеткой).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3" y="192995"/>
            <a:ext cx="65527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Заключительный этап: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результатов деятельности на начало и конец 2018-2019 учебного года: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29842" y="1340769"/>
            <a:ext cx="3868340" cy="792088"/>
          </a:xfrm>
        </p:spPr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На начало учебного года</a:t>
            </a:r>
            <a:endParaRPr lang="ru-RU" i="1" dirty="0">
              <a:solidFill>
                <a:srgbClr val="7030A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630238" y="2505075"/>
          <a:ext cx="386873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29150" y="1412777"/>
            <a:ext cx="3887391" cy="720080"/>
          </a:xfrm>
        </p:spPr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На конец учебного года</a:t>
            </a:r>
            <a:endParaRPr lang="ru-RU" i="1" dirty="0">
              <a:solidFill>
                <a:srgbClr val="7030A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629150" y="2505075"/>
          <a:ext cx="38877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результатов деятельности на начало учебного года в  средней группе: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630238" y="2505075"/>
          <a:ext cx="386873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13583" y="476672"/>
            <a:ext cx="22052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Заключение: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12776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У детей сформировались первые представления о нетрадиционных техниках   рисования. Развился интеллект, речь, мелкая моторика пальцев рук. Дети начали не стандартно мыслить и активизировать творческую деятельность. По словам  психологов : «Рисунок для ребенка является не искусством, а речью. Рисование дает возможность ребенку  выразить то, что в силу возрастных ограничений он не может  выразить словами». 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 проекта: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Выставка коллективной  работы с детьми, где используется одновременно несколько техник рисования  (ватной палочкой, поролоном и зубной щеткой). «Волшебное превращение красок». 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Коллективная работа</a:t>
            </a:r>
            <a:b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«Волшебное превращение красок».</a:t>
            </a:r>
            <a:endParaRPr lang="ru-RU" sz="2800" dirty="0"/>
          </a:p>
        </p:txBody>
      </p:sp>
      <p:pic>
        <p:nvPicPr>
          <p:cNvPr id="4" name="Picture 2" descr="C:\Users\Надежда\Music\IMG_20191213_2302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07819" y="1825625"/>
            <a:ext cx="7128362" cy="4351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589240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 descr="C:\Users\Надежда\Music\для аттестации\IMG_20191113_09012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5636" y="476671"/>
            <a:ext cx="6796256" cy="5019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60648"/>
            <a:ext cx="876672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Недостаточность знаний, у детей дошкольного возраста по изобразительному творчеству по средствам нетрадиционного рисования. В связи с этим, нетрадиционные техники рисования дают толчок к развитию детского интеллекта, активизируют творческую активность детей, учат мыслить нестандартно.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Развить у дошкольников умения и навыки в свободном экспериментировании с материалами, необходимыми для работы в нетрадиционных техниках рисования и активизировать творческий потенциал посредством их использования.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32655"/>
            <a:ext cx="87667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Учиться моделировать свою работу на основе изученных видов, приемов и методов;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- Знакомить детей дошкольного возраста с нетрадиционными способами рисования,  формировать интерес к изобразительной деятельности;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- Способствовать овладению  простейшими                                 техническими приемами работы  с различными                  изобразительными материалами;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- Содействовать знакомству родителей с                         нетрадиционными техниками рисования;                                стимулировать их совместное творчество с детьми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:</a:t>
            </a:r>
            <a:b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7920880" cy="4154016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Словесный: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Чтение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загадок, заучивание песен, беседы с детьми. Чтение художественной литературы. </a:t>
            </a: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Наглядный: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Рассматривание альбомов, иллюстраций, образцов рисунков, использование дидактических  материалов.</a:t>
            </a: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Практический: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подвижных  игр и применение нетрадиционных техник рисований на занятиях и в свободной игровой деятельности. 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Формы реализации:</a:t>
            </a:r>
            <a:b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4608512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Непосредственно образовательная деятельность;</a:t>
            </a: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Индивидуальная работа (рисование трафаретом, тычком, палочками на сырой земле, на снегу);</a:t>
            </a: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Игра (проведение подвижных, дидактических);</a:t>
            </a: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Наблюдение за рисованием взрослого;</a:t>
            </a: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Самостоятельная и совместная деятельность взрослого и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80119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b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488832" cy="4226024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Дети могут самостоятельно использовать некоторые техники рисования (ладошкой, пальчиком, тычком, печатью,  ватными палочками , поролоном , скомканной бумагой , вилкой, ниткой, с марлей , клей и манка).</a:t>
            </a: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Дети используют в своей речи  и называют предметы нетрадиционных техник рисований .</a:t>
            </a: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Родители активно включены в развитие художественного  творчества у детей дома с помощью нетрадиционных техник рисования.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Сроки реализации :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Проект долгосрочный (4 года)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Риски: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Плохая посещаемость детей, пассивное отношение родителей 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Участники: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Воспитатель, дети, родители.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 проекта 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Образовательный.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5088" y="2060848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состоит из трех этапов:</a:t>
            </a:r>
          </a:p>
          <a:p>
            <a:pPr algn="ctr"/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Предварительный.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Основной.	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Заключительный.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977</Words>
  <Application>Microsoft Office PowerPoint</Application>
  <PresentationFormat>Экран (4:3)</PresentationFormat>
  <Paragraphs>127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Актуальность:</vt:lpstr>
      <vt:lpstr>Презентация PowerPoint</vt:lpstr>
      <vt:lpstr>Презентация PowerPoint</vt:lpstr>
      <vt:lpstr>Методы : </vt:lpstr>
      <vt:lpstr>Формы реализации: </vt:lpstr>
      <vt:lpstr>Ожидаемые результаты: </vt:lpstr>
      <vt:lpstr>Презентация PowerPoint</vt:lpstr>
      <vt:lpstr>Презентация PowerPoint</vt:lpstr>
      <vt:lpstr>Презентация PowerPoint</vt:lpstr>
      <vt:lpstr>Оборудование для нетрадиционного рисования: </vt:lpstr>
      <vt:lpstr>Методическая литература:</vt:lpstr>
      <vt:lpstr>Основной этап работы с детьми 2 младшей группы «Веселые ребята» за 2018-2019 учебный год </vt:lpstr>
      <vt:lpstr>Презентация PowerPoint</vt:lpstr>
      <vt:lpstr>Презентация PowerPoint</vt:lpstr>
      <vt:lpstr>Рисование ладошкой.</vt:lpstr>
      <vt:lpstr>Презентация PowerPoint</vt:lpstr>
      <vt:lpstr>Основной этап работы с детьми средней группы «Веселые ребята» за 2019-2020 учебный год.</vt:lpstr>
      <vt:lpstr>Презентация PowerPoint</vt:lpstr>
      <vt:lpstr>Презентация PowerPoint</vt:lpstr>
      <vt:lpstr>Рисование трафаретом.</vt:lpstr>
      <vt:lpstr>Рисование зубной щеткой, поролоном.</vt:lpstr>
      <vt:lpstr>Презентация PowerPoint</vt:lpstr>
      <vt:lpstr>Анализ результатов деятельности на начало и конец 2018-2019 учебного года:</vt:lpstr>
      <vt:lpstr>Анализ результатов деятельности на начало учебного года в  средней группе:</vt:lpstr>
      <vt:lpstr>Презентация PowerPoint</vt:lpstr>
      <vt:lpstr>Коллективная работа  «Волшебное превращение красок».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Agent 007</cp:lastModifiedBy>
  <cp:revision>141</cp:revision>
  <dcterms:created xsi:type="dcterms:W3CDTF">2019-11-24T03:29:26Z</dcterms:created>
  <dcterms:modified xsi:type="dcterms:W3CDTF">2020-10-10T16:41:44Z</dcterms:modified>
</cp:coreProperties>
</file>