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4711" autoAdjust="0"/>
  </p:normalViewPr>
  <p:slideViewPr>
    <p:cSldViewPr snapToGrid="0">
      <p:cViewPr varScale="1">
        <p:scale>
          <a:sx n="80" d="100"/>
          <a:sy n="80" d="100"/>
        </p:scale>
        <p:origin x="768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3456-D71C-4B3F-862C-141E1927E7BB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FFB90-F3D6-4D3B-8CA5-50BBD2DD2A05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1112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3456-D71C-4B3F-862C-141E1927E7BB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FFB90-F3D6-4D3B-8CA5-50BBD2DD2A0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4301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3456-D71C-4B3F-862C-141E1927E7BB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FFB90-F3D6-4D3B-8CA5-50BBD2DD2A0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938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3456-D71C-4B3F-862C-141E1927E7BB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FFB90-F3D6-4D3B-8CA5-50BBD2DD2A0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1683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3456-D71C-4B3F-862C-141E1927E7BB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FFB90-F3D6-4D3B-8CA5-50BBD2DD2A05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8920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3456-D71C-4B3F-862C-141E1927E7BB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FFB90-F3D6-4D3B-8CA5-50BBD2DD2A0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387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3456-D71C-4B3F-862C-141E1927E7BB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FFB90-F3D6-4D3B-8CA5-50BBD2DD2A0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8647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3456-D71C-4B3F-862C-141E1927E7BB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FFB90-F3D6-4D3B-8CA5-50BBD2DD2A0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942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3456-D71C-4B3F-862C-141E1927E7BB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FFB90-F3D6-4D3B-8CA5-50BBD2DD2A0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841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D9E3456-D71C-4B3F-862C-141E1927E7BB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0FFB90-F3D6-4D3B-8CA5-50BBD2DD2A0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8992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3456-D71C-4B3F-862C-141E1927E7BB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FFB90-F3D6-4D3B-8CA5-50BBD2DD2A0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287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D9E3456-D71C-4B3F-862C-141E1927E7BB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70FFB90-F3D6-4D3B-8CA5-50BBD2DD2A05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6353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9" r:id="rId1"/>
    <p:sldLayoutId id="2147483960" r:id="rId2"/>
    <p:sldLayoutId id="2147483961" r:id="rId3"/>
    <p:sldLayoutId id="2147483962" r:id="rId4"/>
    <p:sldLayoutId id="2147483963" r:id="rId5"/>
    <p:sldLayoutId id="2147483964" r:id="rId6"/>
    <p:sldLayoutId id="2147483965" r:id="rId7"/>
    <p:sldLayoutId id="2147483966" r:id="rId8"/>
    <p:sldLayoutId id="2147483967" r:id="rId9"/>
    <p:sldLayoutId id="2147483968" r:id="rId10"/>
    <p:sldLayoutId id="214748396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2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9382" y="0"/>
            <a:ext cx="8640618" cy="4239491"/>
          </a:xfrm>
        </p:spPr>
        <p:txBody>
          <a:bodyPr>
            <a:noAutofit/>
          </a:bodyPr>
          <a:lstStyle/>
          <a:p>
            <a:pPr algn="ctr"/>
            <a:r>
              <a:rPr lang="ru-RU" sz="8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BatangChe" pitchFamily="49" charset="-127"/>
              </a:rPr>
              <a:t>«</a:t>
            </a:r>
            <a:r>
              <a:rPr lang="ru-RU" sz="66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BatangChe" pitchFamily="49" charset="-127"/>
              </a:rPr>
              <a:t>П</a:t>
            </a:r>
            <a:r>
              <a:rPr lang="ru-RU" sz="6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BatangChe" pitchFamily="49" charset="-127"/>
              </a:rPr>
              <a:t>л</a:t>
            </a:r>
            <a:r>
              <a:rPr lang="ru-RU" sz="66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BatangChe" pitchFamily="49" charset="-127"/>
              </a:rPr>
              <a:t>а</a:t>
            </a:r>
            <a:r>
              <a:rPr lang="ru-RU" sz="66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BatangChe" pitchFamily="49" charset="-127"/>
              </a:rPr>
              <a:t>с</a:t>
            </a:r>
            <a:r>
              <a:rPr lang="ru-RU" sz="6600" b="1" i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BatangChe" pitchFamily="49" charset="-127"/>
              </a:rPr>
              <a:t>т</a:t>
            </a:r>
            <a:r>
              <a:rPr lang="ru-RU" sz="66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BatangChe" pitchFamily="49" charset="-127"/>
              </a:rPr>
              <a:t>и</a:t>
            </a:r>
            <a:r>
              <a:rPr lang="ru-RU" sz="6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BatangChe" pitchFamily="49" charset="-127"/>
              </a:rPr>
              <a:t>л</a:t>
            </a:r>
            <a:r>
              <a:rPr lang="ru-RU" sz="6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BatangChe" pitchFamily="49" charset="-127"/>
              </a:rPr>
              <a:t>и</a:t>
            </a:r>
            <a:r>
              <a:rPr lang="ru-RU" sz="66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BatangChe" pitchFamily="49" charset="-127"/>
              </a:rPr>
              <a:t>н</a:t>
            </a:r>
            <a:r>
              <a:rPr lang="ru-RU" sz="66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BatangChe" pitchFamily="49" charset="-127"/>
              </a:rPr>
              <a:t>о</a:t>
            </a:r>
            <a:r>
              <a:rPr lang="ru-RU" sz="66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BatangChe" pitchFamily="49" charset="-127"/>
              </a:rPr>
              <a:t>в</a:t>
            </a:r>
            <a:r>
              <a:rPr lang="ru-RU" sz="6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BatangChe" pitchFamily="49" charset="-127"/>
              </a:rPr>
              <a:t>а</a:t>
            </a:r>
            <a:r>
              <a:rPr lang="ru-RU" sz="66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BatangChe" pitchFamily="49" charset="-127"/>
              </a:rPr>
              <a:t>я</a:t>
            </a:r>
            <a:r>
              <a:rPr lang="ru-RU" sz="6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BatangChe" pitchFamily="49" charset="-127"/>
              </a:rPr>
              <a:t> </a:t>
            </a:r>
            <a:r>
              <a:rPr lang="ru-RU" sz="6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BatangChe" pitchFamily="49" charset="-127"/>
              </a:rPr>
              <a:t>ж</a:t>
            </a:r>
            <a:r>
              <a:rPr lang="ru-RU" sz="6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BatangChe" pitchFamily="49" charset="-127"/>
              </a:rPr>
              <a:t>и</a:t>
            </a:r>
            <a:r>
              <a:rPr lang="ru-RU" sz="66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BatangChe" pitchFamily="49" charset="-127"/>
              </a:rPr>
              <a:t>в</a:t>
            </a:r>
            <a:r>
              <a:rPr lang="ru-RU" sz="6600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BatangChe" pitchFamily="49" charset="-127"/>
              </a:rPr>
              <a:t>о</a:t>
            </a:r>
            <a:r>
              <a:rPr lang="ru-RU" sz="66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BatangChe" pitchFamily="49" charset="-127"/>
              </a:rPr>
              <a:t>п</a:t>
            </a:r>
            <a:r>
              <a:rPr lang="ru-RU" sz="6600" b="1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BatangChe" pitchFamily="49" charset="-127"/>
              </a:rPr>
              <a:t>и</a:t>
            </a:r>
            <a:r>
              <a:rPr lang="ru-RU" sz="6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BatangChe" pitchFamily="49" charset="-127"/>
              </a:rPr>
              <a:t>с</a:t>
            </a:r>
            <a:r>
              <a:rPr lang="ru-RU" sz="66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BatangChe" pitchFamily="49" charset="-127"/>
              </a:rPr>
              <a:t>ь </a:t>
            </a:r>
            <a:r>
              <a:rPr lang="ru-RU" sz="6600" b="1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BatangChe" pitchFamily="49" charset="-127"/>
              </a:rPr>
              <a:t>в</a:t>
            </a:r>
            <a:r>
              <a:rPr lang="ru-RU" sz="66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BatangChe" pitchFamily="49" charset="-127"/>
              </a:rPr>
              <a:t> </a:t>
            </a:r>
            <a:r>
              <a:rPr lang="ru-RU" sz="6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BatangChe" pitchFamily="49" charset="-127"/>
              </a:rPr>
              <a:t>д</a:t>
            </a:r>
            <a:r>
              <a:rPr lang="ru-RU" sz="66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BatangChe" pitchFamily="49" charset="-127"/>
              </a:rPr>
              <a:t>е</a:t>
            </a:r>
            <a:r>
              <a:rPr lang="ru-RU" sz="66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BatangChe" pitchFamily="49" charset="-127"/>
              </a:rPr>
              <a:t>т</a:t>
            </a:r>
            <a:r>
              <a:rPr lang="ru-RU" sz="6600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BatangChe" pitchFamily="49" charset="-127"/>
              </a:rPr>
              <a:t>с</a:t>
            </a:r>
            <a:r>
              <a:rPr lang="ru-RU" sz="6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BatangChe" pitchFamily="49" charset="-127"/>
              </a:rPr>
              <a:t>к</a:t>
            </a:r>
            <a:r>
              <a:rPr lang="ru-RU" sz="66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BatangChe" pitchFamily="49" charset="-127"/>
              </a:rPr>
              <a:t>о</a:t>
            </a:r>
            <a:r>
              <a:rPr lang="ru-RU" sz="6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BatangChe" pitchFamily="49" charset="-127"/>
              </a:rPr>
              <a:t>м </a:t>
            </a:r>
            <a:r>
              <a:rPr lang="ru-RU" sz="6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BatangChe" pitchFamily="49" charset="-127"/>
              </a:rPr>
              <a:t>с</a:t>
            </a:r>
            <a:r>
              <a:rPr lang="ru-RU" sz="66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BatangChe" pitchFamily="49" charset="-127"/>
              </a:rPr>
              <a:t>а</a:t>
            </a:r>
            <a:r>
              <a:rPr lang="ru-RU" sz="66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BatangChe" pitchFamily="49" charset="-127"/>
              </a:rPr>
              <a:t>д</a:t>
            </a:r>
            <a:r>
              <a:rPr lang="ru-RU" sz="66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BatangChe" pitchFamily="49" charset="-127"/>
              </a:rPr>
              <a:t>у</a:t>
            </a:r>
            <a:r>
              <a:rPr lang="ru-RU" sz="8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BatangChe" pitchFamily="49" charset="-127"/>
              </a:rPr>
              <a:t>»</a:t>
            </a:r>
            <a:r>
              <a:rPr lang="ru-RU" sz="88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BatangChe" pitchFamily="49" charset="-127"/>
              </a:rPr>
              <a:t/>
            </a:r>
            <a:br>
              <a:rPr lang="ru-RU" sz="88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BatangChe" pitchFamily="49" charset="-127"/>
              </a:rPr>
            </a:br>
            <a:endParaRPr lang="ru-RU" sz="8800" b="1" i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0" y="4991100"/>
            <a:ext cx="6769099" cy="952500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ru-RU" sz="1800" dirty="0" smtClean="0">
                <a:solidFill>
                  <a:srgbClr val="7030A0"/>
                </a:solidFill>
                <a:latin typeface="Cambria" pitchFamily="18" charset="0"/>
                <a:ea typeface="BatangChe" pitchFamily="49" charset="-127"/>
                <a:cs typeface="Times New Roman" pitchFamily="18" charset="0"/>
              </a:rPr>
              <a:t>Выполнила Воспитатель </a:t>
            </a:r>
          </a:p>
          <a:p>
            <a:pPr algn="r"/>
            <a:r>
              <a:rPr lang="ru-RU" sz="1800" dirty="0" smtClean="0">
                <a:solidFill>
                  <a:srgbClr val="7030A0"/>
                </a:solidFill>
                <a:latin typeface="Cambria" pitchFamily="18" charset="0"/>
                <a:ea typeface="BatangChe" pitchFamily="49" charset="-127"/>
                <a:cs typeface="Times New Roman" pitchFamily="18" charset="0"/>
              </a:rPr>
              <a:t>МБДОУ д</a:t>
            </a:r>
            <a:r>
              <a:rPr lang="en-US" sz="1800" dirty="0" smtClean="0">
                <a:solidFill>
                  <a:srgbClr val="7030A0"/>
                </a:solidFill>
                <a:latin typeface="Cambria" pitchFamily="18" charset="0"/>
                <a:ea typeface="BatangChe" pitchFamily="49" charset="-127"/>
                <a:cs typeface="Times New Roman" pitchFamily="18" charset="0"/>
              </a:rPr>
              <a:t>/</a:t>
            </a:r>
            <a:r>
              <a:rPr lang="ru-RU" sz="1800" dirty="0" smtClean="0">
                <a:solidFill>
                  <a:srgbClr val="7030A0"/>
                </a:solidFill>
                <a:latin typeface="Cambria" pitchFamily="18" charset="0"/>
                <a:ea typeface="BatangChe" pitchFamily="49" charset="-127"/>
                <a:cs typeface="Times New Roman" pitchFamily="18" charset="0"/>
              </a:rPr>
              <a:t>с № 44</a:t>
            </a:r>
            <a:r>
              <a:rPr lang="ru-RU" sz="1800" dirty="0">
                <a:solidFill>
                  <a:srgbClr val="7030A0"/>
                </a:solidFill>
                <a:latin typeface="Cambria" pitchFamily="18" charset="0"/>
                <a:ea typeface="BatangChe" pitchFamily="49" charset="-127"/>
                <a:cs typeface="Times New Roman" pitchFamily="18" charset="0"/>
              </a:rPr>
              <a:t/>
            </a:r>
            <a:br>
              <a:rPr lang="ru-RU" sz="1800" dirty="0">
                <a:solidFill>
                  <a:srgbClr val="7030A0"/>
                </a:solidFill>
                <a:latin typeface="Cambria" pitchFamily="18" charset="0"/>
                <a:ea typeface="BatangChe" pitchFamily="49" charset="-127"/>
                <a:cs typeface="Times New Roman" pitchFamily="18" charset="0"/>
              </a:rPr>
            </a:br>
            <a:r>
              <a:rPr lang="ru-RU" sz="1800" dirty="0" smtClean="0">
                <a:solidFill>
                  <a:srgbClr val="7030A0"/>
                </a:solidFill>
                <a:latin typeface="Cambria" pitchFamily="18" charset="0"/>
                <a:ea typeface="BatangChe" pitchFamily="49" charset="-127"/>
                <a:cs typeface="Times New Roman" pitchFamily="18" charset="0"/>
              </a:rPr>
              <a:t>Савина </a:t>
            </a:r>
            <a:r>
              <a:rPr lang="ru-RU" sz="1800" dirty="0" err="1" smtClean="0">
                <a:solidFill>
                  <a:srgbClr val="7030A0"/>
                </a:solidFill>
                <a:latin typeface="Cambria" pitchFamily="18" charset="0"/>
                <a:ea typeface="BatangChe" pitchFamily="49" charset="-127"/>
                <a:cs typeface="Times New Roman" pitchFamily="18" charset="0"/>
              </a:rPr>
              <a:t>елена</a:t>
            </a:r>
            <a:r>
              <a:rPr lang="ru-RU" sz="1800" dirty="0" smtClean="0">
                <a:solidFill>
                  <a:srgbClr val="7030A0"/>
                </a:solidFill>
                <a:latin typeface="Cambria" pitchFamily="18" charset="0"/>
                <a:ea typeface="BatangChe" pitchFamily="49" charset="-127"/>
                <a:cs typeface="Times New Roman" pitchFamily="18" charset="0"/>
              </a:rPr>
              <a:t> Владимировна</a:t>
            </a:r>
            <a:r>
              <a:rPr lang="ru-RU" sz="1800" dirty="0">
                <a:solidFill>
                  <a:srgbClr val="7030A0"/>
                </a:solidFill>
                <a:latin typeface="Cambria" pitchFamily="18" charset="0"/>
                <a:ea typeface="BatangChe" pitchFamily="49" charset="-127"/>
                <a:cs typeface="Times New Roman" pitchFamily="18" charset="0"/>
              </a:rPr>
              <a:t/>
            </a:r>
            <a:br>
              <a:rPr lang="ru-RU" sz="1800" dirty="0">
                <a:solidFill>
                  <a:srgbClr val="7030A0"/>
                </a:solidFill>
                <a:latin typeface="Cambria" pitchFamily="18" charset="0"/>
                <a:ea typeface="BatangChe" pitchFamily="49" charset="-127"/>
                <a:cs typeface="Times New Roman" pitchFamily="18" charset="0"/>
              </a:rPr>
            </a:br>
            <a:r>
              <a:rPr lang="ru-RU" sz="1800" dirty="0" smtClean="0">
                <a:solidFill>
                  <a:srgbClr val="7030A0"/>
                </a:solidFill>
                <a:latin typeface="Cambria" pitchFamily="18" charset="0"/>
                <a:ea typeface="BatangChe" pitchFamily="49" charset="-127"/>
                <a:cs typeface="Times New Roman" pitchFamily="18" charset="0"/>
              </a:rPr>
              <a:t>2020</a:t>
            </a:r>
            <a:r>
              <a:rPr lang="ru-RU" sz="1800" cap="small" dirty="0" smtClean="0">
                <a:solidFill>
                  <a:srgbClr val="7030A0"/>
                </a:solidFill>
                <a:latin typeface="+mn-lt"/>
                <a:ea typeface="BatangChe" pitchFamily="49" charset="-127"/>
                <a:cs typeface="Times New Roman" pitchFamily="18" charset="0"/>
              </a:rPr>
              <a:t>г</a:t>
            </a:r>
            <a:endParaRPr lang="ru-RU" sz="1800" dirty="0">
              <a:solidFill>
                <a:srgbClr val="7030A0"/>
              </a:solidFill>
              <a:latin typeface="+mn-lt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" y="4356100"/>
            <a:ext cx="3416300" cy="1981200"/>
          </a:xfrm>
          <a:prstGeom prst="round2DiagRect">
            <a:avLst>
              <a:gd name="adj1" fmla="val 16667"/>
              <a:gd name="adj2" fmla="val 0"/>
            </a:avLst>
          </a:prstGeom>
          <a:ln w="57150" cap="sq">
            <a:solidFill>
              <a:srgbClr val="FF00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90000" y="88900"/>
            <a:ext cx="3213100" cy="2324100"/>
          </a:xfrm>
          <a:prstGeom prst="round2DiagRect">
            <a:avLst>
              <a:gd name="adj1" fmla="val 16667"/>
              <a:gd name="adj2" fmla="val 0"/>
            </a:avLst>
          </a:prstGeom>
          <a:ln w="57150" cap="sq">
            <a:solidFill>
              <a:srgbClr val="FF00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5933548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2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5331" y="0"/>
            <a:ext cx="11602192" cy="1128155"/>
          </a:xfrm>
        </p:spPr>
        <p:txBody>
          <a:bodyPr>
            <a:noAutofit/>
          </a:bodyPr>
          <a:lstStyle/>
          <a:p>
            <a:pPr algn="ctr"/>
            <a:r>
              <a:rPr lang="ru-RU" sz="5400" b="1" i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libri" pitchFamily="34" charset="0"/>
                <a:cs typeface="Times New Roman" pitchFamily="18" charset="0"/>
              </a:rPr>
              <a:t>Контурная </a:t>
            </a:r>
            <a:r>
              <a:rPr lang="ru-RU" sz="5400" b="1" i="1" u="sng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libri" pitchFamily="34" charset="0"/>
                <a:cs typeface="Times New Roman" pitchFamily="18" charset="0"/>
              </a:rPr>
              <a:t>пластилинография</a:t>
            </a:r>
            <a:r>
              <a:rPr lang="ru-RU" sz="5400" b="1" i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5400" b="1" i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-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317" y="866899"/>
            <a:ext cx="11996221" cy="5118264"/>
          </a:xfrm>
        </p:spPr>
        <p:txBody>
          <a:bodyPr>
            <a:normAutofit/>
          </a:bodyPr>
          <a:lstStyle/>
          <a:p>
            <a:pPr lvl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714375" algn="l"/>
              </a:tabLst>
            </a:pPr>
            <a:r>
              <a:rPr lang="ru-RU" sz="2000" b="1" i="1" dirty="0"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endParaRPr lang="ru-RU" sz="28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5331" y="1364443"/>
            <a:ext cx="1133512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200" b="1" dirty="0">
                <a:solidFill>
                  <a:srgbClr val="002060"/>
                </a:solidFill>
                <a:cs typeface="Times New Roman" pitchFamily="18" charset="0"/>
              </a:rPr>
              <a:t>изображение объекта по контуру, с    использованием «жгутиков».</a:t>
            </a:r>
          </a:p>
          <a:p>
            <a:r>
              <a:rPr lang="ru-RU" sz="3200" b="1" dirty="0">
                <a:solidFill>
                  <a:srgbClr val="002060"/>
                </a:solidFill>
                <a:cs typeface="Times New Roman" pitchFamily="18" charset="0"/>
              </a:rPr>
              <a:t>Особенности выполнения работы:</a:t>
            </a:r>
          </a:p>
          <a:p>
            <a:r>
              <a:rPr lang="ru-RU" sz="3200" b="1" dirty="0">
                <a:solidFill>
                  <a:srgbClr val="002060"/>
                </a:solidFill>
                <a:cs typeface="Times New Roman" pitchFamily="18" charset="0"/>
              </a:rPr>
              <a:t>1. Нарисовать рисунок карандашом или маркером.</a:t>
            </a:r>
          </a:p>
          <a:p>
            <a:r>
              <a:rPr lang="ru-RU" sz="3200" b="1" dirty="0">
                <a:solidFill>
                  <a:srgbClr val="002060"/>
                </a:solidFill>
                <a:cs typeface="Times New Roman" pitchFamily="18" charset="0"/>
              </a:rPr>
              <a:t>2. Скатать из пластилина колбаски или тонкие жгутики. </a:t>
            </a:r>
          </a:p>
          <a:p>
            <a:r>
              <a:rPr lang="ru-RU" sz="3200" b="1" dirty="0">
                <a:solidFill>
                  <a:srgbClr val="002060"/>
                </a:solidFill>
                <a:cs typeface="Times New Roman" pitchFamily="18" charset="0"/>
              </a:rPr>
              <a:t>3. Последовательно выкладывать длинный жгутик по контуру изображения.</a:t>
            </a:r>
          </a:p>
          <a:p>
            <a:r>
              <a:rPr lang="ru-RU" sz="3200" b="1" dirty="0">
                <a:solidFill>
                  <a:srgbClr val="002060"/>
                </a:solidFill>
                <a:cs typeface="Times New Roman" pitchFamily="18" charset="0"/>
              </a:rPr>
              <a:t>4. Можно заполнить жгутиками другого цвета внутреннюю поверхность изображения</a:t>
            </a:r>
            <a:r>
              <a:rPr lang="ru-RU" sz="3200" b="1" dirty="0">
                <a:solidFill>
                  <a:srgbClr val="00206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6680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2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5331" y="178130"/>
            <a:ext cx="11602192" cy="5852751"/>
          </a:xfrm>
        </p:spPr>
        <p:txBody>
          <a:bodyPr>
            <a:noAutofit/>
          </a:bodyPr>
          <a:lstStyle/>
          <a:p>
            <a:pPr algn="ctr"/>
            <a:endParaRPr lang="ru-RU" sz="5400" b="1" i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48317" y="5985162"/>
            <a:ext cx="11996221" cy="45719"/>
          </a:xfrm>
        </p:spPr>
        <p:txBody>
          <a:bodyPr>
            <a:normAutofit fontScale="25000" lnSpcReduction="20000"/>
          </a:bodyPr>
          <a:lstStyle/>
          <a:p>
            <a:pPr lvl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714375" algn="l"/>
              </a:tabLst>
            </a:pPr>
            <a:r>
              <a:rPr lang="ru-RU" sz="2000" b="1" i="1" dirty="0"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endParaRPr lang="ru-RU" sz="2800" b="1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7533" y="440279"/>
            <a:ext cx="10497788" cy="5567742"/>
          </a:xfrm>
          <a:prstGeom prst="rect">
            <a:avLst/>
          </a:prstGeom>
          <a:ln w="57150">
            <a:solidFill>
              <a:srgbClr val="00B0F0"/>
            </a:solidFill>
          </a:ln>
        </p:spPr>
      </p:pic>
    </p:spTree>
    <p:extLst>
      <p:ext uri="{BB962C8B-B14F-4D97-AF65-F5344CB8AC3E}">
        <p14:creationId xmlns:p14="http://schemas.microsoft.com/office/powerpoint/2010/main" val="15553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2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5331" y="0"/>
            <a:ext cx="11602192" cy="1033153"/>
          </a:xfrm>
        </p:spPr>
        <p:txBody>
          <a:bodyPr>
            <a:noAutofit/>
          </a:bodyPr>
          <a:lstStyle/>
          <a:p>
            <a:pPr algn="ctr"/>
            <a:r>
              <a:rPr lang="ru-RU" sz="5400" b="1" i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libri" pitchFamily="34" charset="0"/>
                <a:cs typeface="Times New Roman" pitchFamily="18" charset="0"/>
              </a:rPr>
              <a:t>Многослойная </a:t>
            </a:r>
            <a:r>
              <a:rPr lang="ru-RU" sz="5400" b="1" i="1" u="sng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libri" pitchFamily="34" charset="0"/>
                <a:cs typeface="Times New Roman" pitchFamily="18" charset="0"/>
              </a:rPr>
              <a:t>пластилинография</a:t>
            </a:r>
            <a:r>
              <a:rPr lang="ru-RU" sz="54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libri" pitchFamily="34" charset="0"/>
                <a:cs typeface="Times New Roman" pitchFamily="18" charset="0"/>
              </a:rPr>
              <a:t>-</a:t>
            </a:r>
            <a:endParaRPr lang="ru-RU" sz="5400" b="1" i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314860" y="1033153"/>
            <a:ext cx="11996221" cy="5118265"/>
          </a:xfrm>
        </p:spPr>
        <p:txBody>
          <a:bodyPr>
            <a:normAutofit/>
          </a:bodyPr>
          <a:lstStyle/>
          <a:p>
            <a:pPr lvl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714375" algn="l"/>
              </a:tabLst>
            </a:pPr>
            <a:r>
              <a:rPr lang="ru-RU" sz="2000" b="1" i="1" dirty="0"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endParaRPr lang="ru-RU" sz="28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5331" y="1033153"/>
            <a:ext cx="1173187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  <a:tabLst>
                <a:tab pos="714375" algn="l"/>
              </a:tabLst>
            </a:pPr>
            <a:r>
              <a:rPr lang="ru-RU" sz="2800" b="1" i="1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 объемное </a:t>
            </a:r>
            <a:r>
              <a:rPr lang="ru-RU" sz="2800" b="1" i="1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изображение лепной картины  на  </a:t>
            </a:r>
            <a:endParaRPr lang="ru-RU" sz="2800" b="1" i="1" dirty="0">
              <a:solidFill>
                <a:srgbClr val="002060"/>
              </a:solidFill>
              <a:cs typeface="Times New Roman" pitchFamily="18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714375" algn="l"/>
              </a:tabLst>
            </a:pPr>
            <a:r>
              <a:rPr lang="ru-RU" sz="2800" b="1" i="1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  горизонтальной поверхности, с последовательным </a:t>
            </a:r>
            <a:r>
              <a:rPr lang="ru-RU" sz="2800" b="1" i="1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нанесением слоев</a:t>
            </a:r>
            <a:r>
              <a:rPr lang="ru-RU" sz="2800" b="1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.</a:t>
            </a:r>
            <a:endParaRPr lang="ru-RU" sz="2800" b="1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714375" algn="l"/>
              </a:tabLst>
            </a:pPr>
            <a:r>
              <a:rPr lang="ru-RU" sz="2800" b="1" i="1" dirty="0" smtClean="0">
                <a:solidFill>
                  <a:srgbClr val="002060"/>
                </a:solidFill>
                <a:ea typeface="Times New Roman" pitchFamily="18" charset="0"/>
                <a:cs typeface="Times New Roman" pitchFamily="18" charset="0"/>
              </a:rPr>
              <a:t>1. Для начала  берем  разные цвета пластилина. </a:t>
            </a:r>
            <a:endParaRPr lang="ru-RU" sz="2800" b="1" i="1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714375" algn="l"/>
              </a:tabLst>
            </a:pPr>
            <a:r>
              <a:rPr lang="ru-RU" sz="2800" b="1" i="1" dirty="0" smtClean="0">
                <a:solidFill>
                  <a:srgbClr val="002060"/>
                </a:solidFill>
                <a:ea typeface="Times New Roman" pitchFamily="18" charset="0"/>
                <a:cs typeface="Times New Roman" pitchFamily="18" charset="0"/>
              </a:rPr>
              <a:t>2</a:t>
            </a:r>
            <a:r>
              <a:rPr lang="ru-RU" sz="2800" b="1" i="1" dirty="0">
                <a:solidFill>
                  <a:srgbClr val="002060"/>
                </a:solidFill>
                <a:ea typeface="Times New Roman" pitchFamily="18" charset="0"/>
                <a:cs typeface="Times New Roman" pitchFamily="18" charset="0"/>
              </a:rPr>
              <a:t>. Делаем из них пластинки. Заготовки накладываются одна поверх другой. </a:t>
            </a:r>
            <a:r>
              <a:rPr lang="ru-RU" sz="2800" b="1" i="1" dirty="0" smtClean="0">
                <a:solidFill>
                  <a:srgbClr val="002060"/>
                </a:solidFill>
                <a:ea typeface="Times New Roman" pitchFamily="18" charset="0"/>
                <a:cs typeface="Times New Roman" pitchFamily="18" charset="0"/>
              </a:rPr>
              <a:t>Получаем </a:t>
            </a:r>
            <a:r>
              <a:rPr lang="ru-RU" sz="2800" b="1" i="1" dirty="0">
                <a:solidFill>
                  <a:srgbClr val="002060"/>
                </a:solidFill>
                <a:ea typeface="Times New Roman" pitchFamily="18" charset="0"/>
                <a:cs typeface="Times New Roman" pitchFamily="18" charset="0"/>
              </a:rPr>
              <a:t>так называемый «слоеный пирог», при изготовлении которого желательно идти от темных цветов - к светлому</a:t>
            </a:r>
            <a:r>
              <a:rPr lang="ru-RU" sz="2800" b="1" i="1" dirty="0" smtClean="0">
                <a:solidFill>
                  <a:srgbClr val="002060"/>
                </a:solidFill>
                <a:ea typeface="Times New Roman" pitchFamily="18" charset="0"/>
                <a:cs typeface="Times New Roman" pitchFamily="18" charset="0"/>
              </a:rPr>
              <a:t>. Не </a:t>
            </a:r>
            <a:r>
              <a:rPr lang="ru-RU" sz="2800" b="1" i="1" dirty="0">
                <a:solidFill>
                  <a:srgbClr val="002060"/>
                </a:solidFill>
                <a:ea typeface="Times New Roman" pitchFamily="18" charset="0"/>
                <a:cs typeface="Times New Roman" pitchFamily="18" charset="0"/>
              </a:rPr>
              <a:t>стоит прижимать слои очень сильно друг к дружке, просто положить один слой на другой.</a:t>
            </a:r>
            <a:endParaRPr lang="ru-RU" sz="2800" b="1" i="1" dirty="0">
              <a:solidFill>
                <a:srgbClr val="002060"/>
              </a:solidFill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714375" algn="l"/>
              </a:tabLst>
            </a:pPr>
            <a:r>
              <a:rPr lang="ru-RU" sz="2800" b="1" i="1" dirty="0">
                <a:solidFill>
                  <a:srgbClr val="002060"/>
                </a:solidFill>
                <a:ea typeface="Times New Roman" pitchFamily="18" charset="0"/>
                <a:cs typeface="Times New Roman" pitchFamily="18" charset="0"/>
              </a:rPr>
              <a:t>3. </a:t>
            </a:r>
            <a:r>
              <a:rPr lang="ru-RU" sz="2800" b="1" i="1" dirty="0" smtClean="0">
                <a:solidFill>
                  <a:srgbClr val="002060"/>
                </a:solidFill>
                <a:ea typeface="Times New Roman" pitchFamily="18" charset="0"/>
                <a:cs typeface="Times New Roman" pitchFamily="18" charset="0"/>
              </a:rPr>
              <a:t>Согнуть заготовку </a:t>
            </a:r>
            <a:r>
              <a:rPr lang="ru-RU" sz="2800" b="1" i="1" dirty="0">
                <a:solidFill>
                  <a:srgbClr val="002060"/>
                </a:solidFill>
                <a:ea typeface="Times New Roman" pitchFamily="18" charset="0"/>
                <a:cs typeface="Times New Roman" pitchFamily="18" charset="0"/>
              </a:rPr>
              <a:t>по средней линии - она проходит там, где заканчивается верхний, самый маленький слой. </a:t>
            </a:r>
            <a:endParaRPr lang="ru-RU" sz="2800" b="1" i="1" dirty="0">
              <a:solidFill>
                <a:srgbClr val="002060"/>
              </a:solidFill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714375" algn="l"/>
              </a:tabLst>
            </a:pPr>
            <a:r>
              <a:rPr lang="ru-RU" sz="2800" b="1" i="1" dirty="0">
                <a:solidFill>
                  <a:srgbClr val="002060"/>
                </a:solidFill>
                <a:ea typeface="Times New Roman" pitchFamily="18" charset="0"/>
                <a:cs typeface="Times New Roman" pitchFamily="18" charset="0"/>
              </a:rPr>
              <a:t>Или скатываем колбаску и разрезаем ее. </a:t>
            </a:r>
            <a:endParaRPr lang="ru-RU" sz="2800" b="1" i="1" dirty="0">
              <a:solidFill>
                <a:srgbClr val="00206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562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2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5331" y="0"/>
            <a:ext cx="11602192" cy="6151418"/>
          </a:xfrm>
        </p:spPr>
        <p:txBody>
          <a:bodyPr>
            <a:noAutofit/>
          </a:bodyPr>
          <a:lstStyle/>
          <a:p>
            <a:pPr algn="ctr"/>
            <a:endParaRPr lang="ru-RU" sz="5400" b="1" i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314860" y="2648197"/>
            <a:ext cx="11996221" cy="3503221"/>
          </a:xfrm>
        </p:spPr>
        <p:txBody>
          <a:bodyPr>
            <a:normAutofit/>
          </a:bodyPr>
          <a:lstStyle/>
          <a:p>
            <a:pPr lvl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714375" algn="l"/>
              </a:tabLst>
            </a:pPr>
            <a:r>
              <a:rPr lang="ru-RU" sz="2000" b="1" i="1" dirty="0"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endParaRPr lang="ru-RU" sz="28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50513" y="2648197"/>
            <a:ext cx="117318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  <a:tabLst>
                <a:tab pos="714375" algn="l"/>
              </a:tabLst>
            </a:pPr>
            <a:r>
              <a:rPr lang="ru-RU" sz="2800" b="1" i="1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 </a:t>
            </a:r>
            <a:endParaRPr lang="ru-RU" sz="2800" b="1" i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pic>
        <p:nvPicPr>
          <p:cNvPr id="6" name="Рисунок 212" descr="alt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57843" y="3303306"/>
            <a:ext cx="4726380" cy="2716222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</p:pic>
      <p:pic>
        <p:nvPicPr>
          <p:cNvPr id="7" name="Рисунок 227" descr="al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84223" y="3303306"/>
            <a:ext cx="4591792" cy="2716222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</p:pic>
      <p:pic>
        <p:nvPicPr>
          <p:cNvPr id="8" name="Рисунок 225" descr="al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57843" y="250829"/>
            <a:ext cx="4657581" cy="2824880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</p:pic>
      <p:pic>
        <p:nvPicPr>
          <p:cNvPr id="9" name="Picture 8" descr="http://mam2mam.ru/upload/medialibrary/93b/442c2579f28890816d520e4d68f75738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84223" y="250829"/>
            <a:ext cx="4591792" cy="2824880"/>
          </a:xfrm>
          <a:prstGeom prst="rect">
            <a:avLst/>
          </a:prstGeom>
          <a:noFill/>
          <a:ln w="19050">
            <a:solidFill>
              <a:srgbClr val="008000"/>
            </a:solidFill>
          </a:ln>
        </p:spPr>
      </p:pic>
    </p:spTree>
    <p:extLst>
      <p:ext uri="{BB962C8B-B14F-4D97-AF65-F5344CB8AC3E}">
        <p14:creationId xmlns:p14="http://schemas.microsoft.com/office/powerpoint/2010/main" val="1737194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2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5331" y="0"/>
            <a:ext cx="11602192" cy="831273"/>
          </a:xfrm>
        </p:spPr>
        <p:txBody>
          <a:bodyPr>
            <a:noAutofit/>
          </a:bodyPr>
          <a:lstStyle/>
          <a:p>
            <a:pPr algn="ctr"/>
            <a:r>
              <a:rPr lang="ru-RU" sz="6000" b="1" i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libri" pitchFamily="34" charset="0"/>
                <a:cs typeface="Times New Roman" pitchFamily="18" charset="0"/>
              </a:rPr>
              <a:t>Модульная </a:t>
            </a:r>
            <a:r>
              <a:rPr lang="ru-RU" sz="6000" b="1" i="1" u="sng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libri" pitchFamily="34" charset="0"/>
                <a:cs typeface="Times New Roman" pitchFamily="18" charset="0"/>
              </a:rPr>
              <a:t>пластилинография</a:t>
            </a:r>
            <a:r>
              <a:rPr lang="ru-RU" sz="60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libri" pitchFamily="34" charset="0"/>
                <a:cs typeface="Times New Roman" pitchFamily="18" charset="0"/>
              </a:rPr>
              <a:t>-</a:t>
            </a:r>
            <a:endParaRPr lang="ru-RU" sz="6000" b="1" i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314860" y="831273"/>
            <a:ext cx="11996221" cy="5225143"/>
          </a:xfrm>
        </p:spPr>
        <p:txBody>
          <a:bodyPr>
            <a:normAutofit/>
          </a:bodyPr>
          <a:lstStyle/>
          <a:p>
            <a:pPr lvl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714375" algn="l"/>
              </a:tabLst>
            </a:pPr>
            <a:r>
              <a:rPr lang="ru-RU" sz="2000" b="1" i="1" dirty="0"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endParaRPr lang="ru-RU" sz="28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46082" y="3705454"/>
            <a:ext cx="117318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  <a:tabLst>
                <a:tab pos="714375" algn="l"/>
              </a:tabLst>
            </a:pPr>
            <a:r>
              <a:rPr lang="ru-RU" sz="2800" b="1" i="1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 </a:t>
            </a:r>
            <a:endParaRPr lang="ru-RU" sz="2800" b="1" i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1909" y="831273"/>
            <a:ext cx="1147061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714375" algn="l"/>
              </a:tabLst>
            </a:pPr>
            <a:r>
              <a:rPr lang="ru-RU" sz="32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изображение лепной картины на горизонтальной </a:t>
            </a:r>
            <a:endParaRPr lang="ru-RU" sz="3200" b="1" dirty="0">
              <a:solidFill>
                <a:srgbClr val="002060"/>
              </a:solidFill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714375" algn="l"/>
              </a:tabLst>
            </a:pPr>
            <a:r>
              <a:rPr lang="ru-RU" sz="3200" b="1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  поверхности с использованием валиков, шариков, косичек, многослойных дисков.</a:t>
            </a:r>
            <a:endParaRPr lang="ru-RU" sz="3200" b="1" dirty="0">
              <a:solidFill>
                <a:srgbClr val="002060"/>
              </a:solidFill>
              <a:cs typeface="Arial" pitchFamily="34" charset="0"/>
            </a:endParaRPr>
          </a:p>
        </p:txBody>
      </p:sp>
      <p:pic>
        <p:nvPicPr>
          <p:cNvPr id="9" name="Объект 3" descr="C:\Users\Лена\Desktop\podelki_iz_testa12.jpg"/>
          <p:cNvPicPr>
            <a:picLocks noGrp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62597" y="2400933"/>
            <a:ext cx="4239491" cy="3655483"/>
          </a:xfrm>
          <a:prstGeom prst="rect">
            <a:avLst/>
          </a:prstGeom>
          <a:noFill/>
          <a:ln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814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2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40334" y="209437"/>
            <a:ext cx="11602192" cy="1567543"/>
          </a:xfrm>
        </p:spPr>
        <p:txBody>
          <a:bodyPr>
            <a:noAutofit/>
          </a:bodyPr>
          <a:lstStyle/>
          <a:p>
            <a:pPr lvl="0" algn="ctr"/>
            <a:r>
              <a:rPr lang="ru-RU" sz="6000" b="1" i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libri" pitchFamily="34" charset="0"/>
                <a:cs typeface="Times New Roman" pitchFamily="18" charset="0"/>
              </a:rPr>
              <a:t>Мозаичная </a:t>
            </a:r>
            <a:r>
              <a:rPr lang="ru-RU" sz="6000" b="1" i="1" u="sng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libri" pitchFamily="34" charset="0"/>
                <a:cs typeface="Times New Roman" pitchFamily="18" charset="0"/>
              </a:rPr>
              <a:t>пластилинография</a:t>
            </a:r>
            <a:r>
              <a:rPr lang="ru-RU" sz="6000" b="1" i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libri" pitchFamily="34" charset="0"/>
                <a:cs typeface="Times New Roman" pitchFamily="18" charset="0"/>
              </a:rPr>
              <a:t/>
            </a:r>
            <a:br>
              <a:rPr lang="ru-RU" sz="6000" b="1" i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libri" pitchFamily="34" charset="0"/>
                <a:cs typeface="Times New Roman" pitchFamily="18" charset="0"/>
              </a:rPr>
            </a:br>
            <a:endParaRPr lang="ru-RU" sz="6000" b="1" i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314860" y="1140031"/>
            <a:ext cx="11996221" cy="4916385"/>
          </a:xfrm>
        </p:spPr>
        <p:txBody>
          <a:bodyPr>
            <a:normAutofit/>
          </a:bodyPr>
          <a:lstStyle/>
          <a:p>
            <a:pPr lvl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714375" algn="l"/>
              </a:tabLst>
            </a:pPr>
            <a:r>
              <a:rPr lang="ru-RU" sz="2000" b="1" i="1" dirty="0"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endParaRPr lang="ru-RU" sz="28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182687" y="1724806"/>
            <a:ext cx="117318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  <a:tabLst>
                <a:tab pos="714375" algn="l"/>
              </a:tabLst>
            </a:pPr>
            <a:r>
              <a:rPr lang="ru-RU" sz="2800" b="1" i="1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 </a:t>
            </a:r>
            <a:endParaRPr lang="ru-RU" sz="2800" b="1" i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1909" y="831273"/>
            <a:ext cx="1147061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714375" algn="l"/>
              </a:tabLst>
            </a:pPr>
            <a:r>
              <a:rPr lang="ru-RU" sz="32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3200" b="1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0334" y="1278216"/>
            <a:ext cx="113963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714375" algn="l"/>
              </a:tabLst>
            </a:pPr>
            <a:r>
              <a:rPr lang="ru-RU" sz="2800" b="1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- </a:t>
            </a:r>
            <a:r>
              <a:rPr lang="ru-RU" sz="2800" b="1" i="1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изображение лепной картины на горизонтальной </a:t>
            </a:r>
            <a:endParaRPr lang="ru-RU" sz="2800" b="1" i="1" dirty="0">
              <a:solidFill>
                <a:srgbClr val="002060"/>
              </a:solidFill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714375" algn="l"/>
              </a:tabLst>
            </a:pPr>
            <a:r>
              <a:rPr lang="ru-RU" sz="2800" b="1" i="1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  поверхности с помощью шариков из пластилина </a:t>
            </a:r>
            <a:r>
              <a:rPr lang="ru-RU" sz="2800" b="1" i="1" dirty="0">
                <a:solidFill>
                  <a:srgbClr val="002060"/>
                </a:solidFill>
                <a:ea typeface="Times New Roman" pitchFamily="18" charset="0"/>
                <a:cs typeface="Times New Roman" pitchFamily="18" charset="0"/>
              </a:rPr>
              <a:t> или шарикового пластилина.</a:t>
            </a:r>
            <a:endParaRPr lang="ru-RU" sz="2800" b="1" i="1" dirty="0">
              <a:solidFill>
                <a:srgbClr val="002060"/>
              </a:solidFill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714375" algn="l"/>
              </a:tabLst>
            </a:pPr>
            <a:r>
              <a:rPr lang="ru-RU" sz="2800" b="1" i="1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Особенности выполнения работы:</a:t>
            </a:r>
            <a:endParaRPr lang="ru-RU" sz="2800" b="1" i="1" dirty="0">
              <a:solidFill>
                <a:srgbClr val="002060"/>
              </a:solidFill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714375" algn="l"/>
              </a:tabLst>
            </a:pPr>
            <a:r>
              <a:rPr lang="ru-RU" sz="2800" b="1" i="1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1. Скатывать мелкие шарики, нужного цвета. </a:t>
            </a:r>
            <a:endParaRPr lang="ru-RU" sz="2800" b="1" i="1" dirty="0">
              <a:solidFill>
                <a:srgbClr val="002060"/>
              </a:solidFill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714375" algn="l"/>
              </a:tabLst>
            </a:pPr>
            <a:r>
              <a:rPr lang="ru-RU" sz="2800" b="1" i="1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2.Располагать </a:t>
            </a:r>
            <a:r>
              <a:rPr lang="ru-RU" sz="2800" b="1" i="1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их на горизонтальной поверхности, заполняя поверхность изображаемого объекта,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714375" algn="l"/>
              </a:tabLst>
            </a:pPr>
            <a:r>
              <a:rPr lang="ru-RU" sz="2800" b="1" i="1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 соответствующего цвета.</a:t>
            </a:r>
            <a:endParaRPr lang="ru-RU" sz="2800" b="1" i="1" dirty="0">
              <a:solidFill>
                <a:srgbClr val="002060"/>
              </a:solidFill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714375" algn="l"/>
              </a:tabLst>
            </a:pPr>
            <a:r>
              <a:rPr lang="ru-RU" sz="2800" b="1" i="1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3. Слегка прижать.</a:t>
            </a:r>
            <a:endParaRPr lang="ru-RU" sz="2800" b="1" i="1" dirty="0">
              <a:solidFill>
                <a:srgbClr val="00206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98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2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963" y="0"/>
            <a:ext cx="11602192" cy="6236328"/>
          </a:xfrm>
        </p:spPr>
        <p:txBody>
          <a:bodyPr>
            <a:noAutofit/>
          </a:bodyPr>
          <a:lstStyle/>
          <a:p>
            <a:pPr lvl="0" algn="ctr"/>
            <a:endParaRPr lang="ru-RU" sz="6000" b="1" i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441755" y="6190609"/>
            <a:ext cx="10911056" cy="45719"/>
          </a:xfrm>
        </p:spPr>
        <p:txBody>
          <a:bodyPr>
            <a:normAutofit fontScale="25000" lnSpcReduction="20000"/>
          </a:bodyPr>
          <a:lstStyle/>
          <a:p>
            <a:pPr lvl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714375" algn="l"/>
              </a:tabLst>
            </a:pPr>
            <a:r>
              <a:rPr lang="ru-RU" sz="2000" b="1" i="1" dirty="0"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endParaRPr lang="ru-RU" sz="28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182687" y="1724806"/>
            <a:ext cx="117318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  <a:tabLst>
                <a:tab pos="714375" algn="l"/>
              </a:tabLst>
            </a:pPr>
            <a:r>
              <a:rPr lang="ru-RU" sz="2800" b="1" i="1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 </a:t>
            </a:r>
            <a:endParaRPr lang="ru-RU" sz="2800" b="1" i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1909" y="831273"/>
            <a:ext cx="1147061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714375" algn="l"/>
              </a:tabLst>
            </a:pPr>
            <a:r>
              <a:rPr lang="ru-RU" sz="32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3200" b="1" dirty="0">
              <a:solidFill>
                <a:srgbClr val="002060"/>
              </a:solidFill>
              <a:cs typeface="Arial" pitchFamily="34" charset="0"/>
            </a:endParaRPr>
          </a:p>
        </p:txBody>
      </p:sp>
      <p:pic>
        <p:nvPicPr>
          <p:cNvPr id="5122" name="Picture 2" descr="http://cs31.babysfera.ru/4/e/0/9/50278946.244337386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25283" y="476462"/>
            <a:ext cx="4572000" cy="5595393"/>
          </a:xfrm>
          <a:prstGeom prst="rect">
            <a:avLst/>
          </a:prstGeom>
          <a:noFill/>
          <a:ln w="57150">
            <a:solidFill>
              <a:srgbClr val="00B0F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img4.searchmasterclass.net/uploads/posts/2013-07-08/1910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09337" y="476462"/>
            <a:ext cx="5782058" cy="5595394"/>
          </a:xfrm>
          <a:prstGeom prst="rect">
            <a:avLst/>
          </a:prstGeom>
          <a:noFill/>
          <a:ln w="57150">
            <a:solidFill>
              <a:srgbClr val="00B0F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329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2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2700" y="1000411"/>
            <a:ext cx="11602192" cy="724395"/>
          </a:xfrm>
        </p:spPr>
        <p:txBody>
          <a:bodyPr>
            <a:noAutofit/>
          </a:bodyPr>
          <a:lstStyle/>
          <a:p>
            <a:pPr algn="ctr"/>
            <a:r>
              <a:rPr lang="ru-RU" sz="6600" b="1" i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Таким образом</a:t>
            </a:r>
            <a:r>
              <a:rPr lang="ru-RU" sz="3200" dirty="0"/>
              <a:t/>
            </a:r>
            <a:br>
              <a:rPr lang="ru-RU" sz="3200" dirty="0"/>
            </a:br>
            <a:endParaRPr lang="ru-RU" sz="6000" b="1" i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1755" y="1270660"/>
            <a:ext cx="10911056" cy="4441370"/>
          </a:xfrm>
        </p:spPr>
        <p:txBody>
          <a:bodyPr>
            <a:noAutofit/>
          </a:bodyPr>
          <a:lstStyle/>
          <a:p>
            <a:pPr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714375" algn="l"/>
              </a:tabLst>
            </a:pPr>
            <a:r>
              <a:rPr lang="ru-RU" b="1" dirty="0">
                <a:solidFill>
                  <a:srgbClr val="002060"/>
                </a:solidFill>
                <a:latin typeface="+mn-lt"/>
              </a:rPr>
              <a:t>организация работы по созданию продуктов детского творчества в технике </a:t>
            </a:r>
            <a:r>
              <a:rPr lang="ru-RU" b="1" dirty="0" err="1">
                <a:solidFill>
                  <a:srgbClr val="002060"/>
                </a:solidFill>
                <a:latin typeface="+mn-lt"/>
              </a:rPr>
              <a:t>пластилинография</a:t>
            </a:r>
            <a:r>
              <a:rPr lang="ru-RU" b="1" dirty="0">
                <a:solidFill>
                  <a:srgbClr val="002060"/>
                </a:solidFill>
                <a:latin typeface="+mn-lt"/>
              </a:rPr>
              <a:t> позволяет решать не только практические, но и </a:t>
            </a:r>
            <a:r>
              <a:rPr lang="ru-RU" b="1" dirty="0" err="1">
                <a:solidFill>
                  <a:srgbClr val="002060"/>
                </a:solidFill>
                <a:latin typeface="+mn-lt"/>
              </a:rPr>
              <a:t>воспитательно</a:t>
            </a:r>
            <a:r>
              <a:rPr lang="ru-RU" b="1" dirty="0">
                <a:solidFill>
                  <a:srgbClr val="002060"/>
                </a:solidFill>
                <a:latin typeface="+mn-lt"/>
              </a:rPr>
              <a:t>-образовательные задачи, способствует всестороннему развитию личности ребенка. В игровой форме дети учатся выделять в своих художественных работах главный замысел и оттенять второстепенные детали. Дошкольники получают знания, умения и навыки, знакомятся с миром предметов в процессе частичного использования бросового материала. При этом расширяются возможности изобразительной деятельности детей, раскрываются методы обучения основным правилам, приемам и средствам композиции.</a:t>
            </a:r>
          </a:p>
          <a:p>
            <a:pPr lvl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714375" algn="l"/>
              </a:tabLst>
            </a:pPr>
            <a:r>
              <a:rPr lang="ru-RU" b="1" dirty="0" smtClean="0">
                <a:solidFill>
                  <a:srgbClr val="002060"/>
                </a:solidFill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endParaRPr lang="ru-RU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182687" y="1724806"/>
            <a:ext cx="117318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  <a:tabLst>
                <a:tab pos="714375" algn="l"/>
              </a:tabLst>
            </a:pPr>
            <a:r>
              <a:rPr lang="ru-RU" sz="2800" b="1" i="1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 </a:t>
            </a:r>
            <a:endParaRPr lang="ru-RU" sz="2800" b="1" i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1909" y="831273"/>
            <a:ext cx="1147061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714375" algn="l"/>
              </a:tabLst>
            </a:pPr>
            <a:r>
              <a:rPr lang="ru-RU" sz="32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3200" b="1" dirty="0">
              <a:solidFill>
                <a:srgbClr val="00206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33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2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2700" y="130628"/>
            <a:ext cx="11602192" cy="938151"/>
          </a:xfrm>
        </p:spPr>
        <p:txBody>
          <a:bodyPr>
            <a:noAutofit/>
          </a:bodyPr>
          <a:lstStyle/>
          <a:p>
            <a:pPr algn="ctr"/>
            <a:r>
              <a:rPr lang="ru-RU" sz="60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Спасибо за внимание!</a:t>
            </a:r>
            <a:endParaRPr lang="ru-RU" sz="6000" b="1" i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441755" y="6187045"/>
            <a:ext cx="10911056" cy="120534"/>
          </a:xfrm>
        </p:spPr>
        <p:txBody>
          <a:bodyPr>
            <a:noAutofit/>
          </a:bodyPr>
          <a:lstStyle/>
          <a:p>
            <a:pPr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714375" algn="l"/>
              </a:tabLst>
            </a:pPr>
            <a:endParaRPr lang="ru-RU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147061" y="1659139"/>
            <a:ext cx="117318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  <a:tabLst>
                <a:tab pos="714375" algn="l"/>
              </a:tabLst>
            </a:pPr>
            <a:r>
              <a:rPr lang="ru-RU" sz="2800" b="1" i="1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 </a:t>
            </a:r>
            <a:endParaRPr lang="ru-RU" sz="2800" b="1" i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1909" y="831273"/>
            <a:ext cx="1147061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714375" algn="l"/>
              </a:tabLst>
            </a:pPr>
            <a:r>
              <a:rPr lang="ru-RU" sz="32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3200" b="1" dirty="0">
              <a:solidFill>
                <a:srgbClr val="002060"/>
              </a:solidFill>
              <a:cs typeface="Arial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21923" y="1123660"/>
            <a:ext cx="8288976" cy="5146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02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2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6878" y="-795647"/>
            <a:ext cx="11602192" cy="4631376"/>
          </a:xfrm>
        </p:spPr>
        <p:txBody>
          <a:bodyPr>
            <a:noAutofit/>
          </a:bodyPr>
          <a:lstStyle/>
          <a:p>
            <a:pPr algn="ctr"/>
            <a:r>
              <a:rPr lang="ru-RU" sz="4800" b="1" i="1" u="sng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Пластилинография</a:t>
            </a:r>
            <a:r>
              <a:rPr lang="ru-RU" sz="4800" b="1" i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ru-RU" sz="4800" b="1" dirty="0">
                <a:solidFill>
                  <a:srgbClr val="C00000"/>
                </a:solidFill>
              </a:rPr>
              <a:t>– </a:t>
            </a:r>
            <a:r>
              <a:rPr lang="ru-RU" sz="4800" dirty="0">
                <a:solidFill>
                  <a:srgbClr val="002060"/>
                </a:solidFill>
              </a:rPr>
              <a:t/>
            </a:r>
            <a:br>
              <a:rPr lang="ru-RU" sz="4800" dirty="0">
                <a:solidFill>
                  <a:srgbClr val="002060"/>
                </a:solidFill>
              </a:rPr>
            </a:br>
            <a:r>
              <a:rPr lang="ru-RU" sz="4800" dirty="0">
                <a:solidFill>
                  <a:srgbClr val="002060"/>
                </a:solidFill>
              </a:rPr>
              <a:t>   </a:t>
            </a:r>
            <a:r>
              <a:rPr lang="ru-RU" sz="4800" b="1" i="1" dirty="0">
                <a:solidFill>
                  <a:srgbClr val="002060"/>
                </a:solidFill>
              </a:rPr>
              <a:t>создание на основе пластилина лепных  картин с изображением выпуклых,   </a:t>
            </a:r>
            <a:r>
              <a:rPr lang="ru-RU" sz="4800" b="1" i="1" dirty="0" err="1">
                <a:solidFill>
                  <a:srgbClr val="002060"/>
                </a:solidFill>
              </a:rPr>
              <a:t>полуобъемных</a:t>
            </a:r>
            <a:r>
              <a:rPr lang="ru-RU" sz="4800" b="1" i="1" dirty="0">
                <a:solidFill>
                  <a:srgbClr val="002060"/>
                </a:solidFill>
              </a:rPr>
              <a:t> объектов на   горизонтальной поверхности </a:t>
            </a:r>
            <a:r>
              <a:rPr lang="ru-RU" sz="4800" dirty="0"/>
              <a:t/>
            </a:r>
            <a:br>
              <a:rPr lang="ru-RU" sz="4800" dirty="0"/>
            </a:br>
            <a:endParaRPr lang="ru-RU" sz="4800" b="1" i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06878" y="6260479"/>
            <a:ext cx="11996221" cy="45719"/>
          </a:xfrm>
        </p:spPr>
        <p:txBody>
          <a:bodyPr>
            <a:normAutofit fontScale="25000" lnSpcReduction="20000"/>
          </a:bodyPr>
          <a:lstStyle/>
          <a:p>
            <a:pPr algn="ctr"/>
            <a:endParaRPr lang="ru-RU" sz="1800" dirty="0">
              <a:solidFill>
                <a:srgbClr val="7030A0"/>
              </a:solidFill>
              <a:latin typeface="+mn-lt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109176">
            <a:off x="665019" y="3340968"/>
            <a:ext cx="3871355" cy="2737262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657127">
            <a:off x="7635834" y="3437536"/>
            <a:ext cx="4005695" cy="2464872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155656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2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3892" y="178130"/>
            <a:ext cx="11602192" cy="843148"/>
          </a:xfrm>
        </p:spPr>
        <p:txBody>
          <a:bodyPr>
            <a:noAutofit/>
          </a:bodyPr>
          <a:lstStyle/>
          <a:p>
            <a:pPr algn="ctr"/>
            <a:r>
              <a:rPr lang="ru-RU" sz="66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Задачи:</a:t>
            </a:r>
            <a:endParaRPr lang="ru-RU" sz="6600" b="1" i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6878" y="902525"/>
            <a:ext cx="11996221" cy="5379521"/>
          </a:xfrm>
        </p:spPr>
        <p:txBody>
          <a:bodyPr>
            <a:normAutofit/>
          </a:bodyPr>
          <a:lstStyle/>
          <a:p>
            <a:pPr marL="457200" lvl="0" indent="-45720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</a:pPr>
            <a:r>
              <a:rPr lang="ru-RU" sz="3200" b="1" cap="none" dirty="0">
                <a:solidFill>
                  <a:srgbClr val="002060"/>
                </a:solidFill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b="1" cap="none" dirty="0" smtClean="0">
                <a:solidFill>
                  <a:srgbClr val="002060"/>
                </a:solidFill>
                <a:latin typeface="+mn-lt"/>
                <a:ea typeface="Calibri" pitchFamily="34" charset="0"/>
                <a:cs typeface="Times New Roman" pitchFamily="18" charset="0"/>
              </a:rPr>
              <a:t>формирование </a:t>
            </a:r>
            <a:r>
              <a:rPr lang="ru-RU" sz="3200" b="1" cap="none" dirty="0">
                <a:solidFill>
                  <a:srgbClr val="002060"/>
                </a:solidFill>
                <a:latin typeface="+mn-lt"/>
                <a:ea typeface="Calibri" pitchFamily="34" charset="0"/>
                <a:cs typeface="Times New Roman" pitchFamily="18" charset="0"/>
              </a:rPr>
              <a:t>навыков работы с пластилином, пробуждение интереса к лепке;</a:t>
            </a:r>
            <a:endParaRPr lang="ru-RU" sz="3200" b="1" cap="none" dirty="0">
              <a:solidFill>
                <a:srgbClr val="002060"/>
              </a:solidFill>
              <a:latin typeface="+mn-lt"/>
              <a:cs typeface="Arial" pitchFamily="34" charset="0"/>
            </a:endParaRPr>
          </a:p>
          <a:p>
            <a:pPr marL="457200" lvl="0" indent="-45720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</a:pPr>
            <a:r>
              <a:rPr lang="ru-RU" sz="3200" b="1" cap="none" dirty="0" smtClean="0">
                <a:solidFill>
                  <a:srgbClr val="002060"/>
                </a:solidFill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b="1" cap="none" dirty="0">
                <a:solidFill>
                  <a:srgbClr val="002060"/>
                </a:solidFill>
                <a:latin typeface="+mn-lt"/>
                <a:ea typeface="Calibri" pitchFamily="34" charset="0"/>
                <a:cs typeface="Times New Roman" pitchFamily="18" charset="0"/>
              </a:rPr>
              <a:t>освоение новых приемов (скатывания, надавливания, размазывания) и создание с их помощью сюжетных картин;</a:t>
            </a:r>
            <a:endParaRPr lang="ru-RU" sz="3200" b="1" cap="none" dirty="0">
              <a:solidFill>
                <a:srgbClr val="002060"/>
              </a:solidFill>
              <a:latin typeface="+mn-lt"/>
              <a:cs typeface="Arial" pitchFamily="34" charset="0"/>
            </a:endParaRPr>
          </a:p>
          <a:p>
            <a:pPr marL="457200" lvl="0" indent="-45720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</a:pPr>
            <a:r>
              <a:rPr lang="ru-RU" sz="3200" b="1" cap="none" dirty="0" smtClean="0">
                <a:solidFill>
                  <a:srgbClr val="002060"/>
                </a:solidFill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b="1" cap="none" dirty="0">
                <a:solidFill>
                  <a:srgbClr val="002060"/>
                </a:solidFill>
                <a:latin typeface="+mn-lt"/>
                <a:ea typeface="Calibri" pitchFamily="34" charset="0"/>
                <a:cs typeface="Times New Roman" pitchFamily="18" charset="0"/>
              </a:rPr>
              <a:t>обучение умению ориентироваться на листе бумаги;</a:t>
            </a:r>
            <a:endParaRPr lang="ru-RU" sz="3200" b="1" cap="none" dirty="0">
              <a:solidFill>
                <a:srgbClr val="002060"/>
              </a:solidFill>
              <a:latin typeface="+mn-lt"/>
              <a:cs typeface="Arial" pitchFamily="34" charset="0"/>
            </a:endParaRPr>
          </a:p>
          <a:p>
            <a:pPr marL="457200" lvl="0" indent="-45720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</a:pPr>
            <a:r>
              <a:rPr lang="ru-RU" sz="3200" b="1" cap="none" dirty="0" smtClean="0">
                <a:solidFill>
                  <a:srgbClr val="002060"/>
                </a:solidFill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b="1" cap="none" dirty="0">
                <a:solidFill>
                  <a:srgbClr val="002060"/>
                </a:solidFill>
                <a:latin typeface="+mn-lt"/>
                <a:ea typeface="Calibri" pitchFamily="34" charset="0"/>
                <a:cs typeface="Times New Roman" pitchFamily="18" charset="0"/>
              </a:rPr>
              <a:t>развитие мелкой моторики;</a:t>
            </a:r>
            <a:endParaRPr lang="ru-RU" sz="3200" b="1" cap="none" dirty="0">
              <a:solidFill>
                <a:srgbClr val="002060"/>
              </a:solidFill>
              <a:latin typeface="+mn-lt"/>
              <a:cs typeface="Arial" pitchFamily="34" charset="0"/>
            </a:endParaRPr>
          </a:p>
          <a:p>
            <a:pPr marL="457200" lvl="0" indent="-45720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</a:pPr>
            <a:r>
              <a:rPr lang="ru-RU" sz="3200" b="1" cap="none" dirty="0" smtClean="0">
                <a:solidFill>
                  <a:srgbClr val="002060"/>
                </a:solidFill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b="1" cap="none" dirty="0">
                <a:solidFill>
                  <a:srgbClr val="002060"/>
                </a:solidFill>
                <a:latin typeface="+mn-lt"/>
                <a:ea typeface="Calibri" pitchFamily="34" charset="0"/>
                <a:cs typeface="Times New Roman" pitchFamily="18" charset="0"/>
              </a:rPr>
              <a:t>ознакомление с окружающим миром;</a:t>
            </a:r>
            <a:endParaRPr lang="ru-RU" sz="3200" b="1" cap="none" dirty="0">
              <a:solidFill>
                <a:srgbClr val="002060"/>
              </a:solidFill>
              <a:latin typeface="+mn-lt"/>
              <a:cs typeface="Arial" pitchFamily="34" charset="0"/>
            </a:endParaRPr>
          </a:p>
          <a:p>
            <a:pPr marL="457200" lvl="0" indent="-45720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</a:pPr>
            <a:r>
              <a:rPr lang="ru-RU" sz="3200" b="1" cap="none" dirty="0" smtClean="0">
                <a:solidFill>
                  <a:srgbClr val="002060"/>
                </a:solidFill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b="1" cap="none" dirty="0">
                <a:solidFill>
                  <a:srgbClr val="002060"/>
                </a:solidFill>
                <a:latin typeface="+mn-lt"/>
                <a:ea typeface="Calibri" pitchFamily="34" charset="0"/>
                <a:cs typeface="Times New Roman" pitchFamily="18" charset="0"/>
              </a:rPr>
              <a:t>развитие творческих способностей</a:t>
            </a:r>
            <a:r>
              <a:rPr lang="ru-RU" sz="3200" b="1" i="1" cap="none" dirty="0">
                <a:solidFill>
                  <a:srgbClr val="002060"/>
                </a:solidFill>
                <a:latin typeface="+mn-lt"/>
                <a:ea typeface="Calibri" pitchFamily="34" charset="0"/>
                <a:cs typeface="Times New Roman" pitchFamily="18" charset="0"/>
              </a:rPr>
              <a:t>.</a:t>
            </a:r>
            <a:endParaRPr lang="ru-RU" sz="3200" b="1" i="1" cap="none" dirty="0">
              <a:solidFill>
                <a:srgbClr val="002060"/>
              </a:solidFill>
              <a:latin typeface="+mn-lt"/>
              <a:cs typeface="Arial" pitchFamily="34" charset="0"/>
            </a:endParaRPr>
          </a:p>
          <a:p>
            <a:pPr marL="285750" indent="-285750" algn="ctr">
              <a:buFont typeface="Wingdings" panose="05000000000000000000" pitchFamily="2" charset="2"/>
              <a:buChar char="v"/>
            </a:pPr>
            <a:endParaRPr lang="ru-RU" sz="1800" dirty="0">
              <a:solidFill>
                <a:srgbClr val="7030A0"/>
              </a:solidFill>
              <a:latin typeface="+mn-lt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47117" y="4381995"/>
            <a:ext cx="3255982" cy="1900051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</p:pic>
    </p:spTree>
    <p:extLst>
      <p:ext uri="{BB962C8B-B14F-4D97-AF65-F5344CB8AC3E}">
        <p14:creationId xmlns:p14="http://schemas.microsoft.com/office/powerpoint/2010/main" val="44598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2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3892" y="178130"/>
            <a:ext cx="11602192" cy="724395"/>
          </a:xfrm>
        </p:spPr>
        <p:txBody>
          <a:bodyPr>
            <a:noAutofit/>
          </a:bodyPr>
          <a:lstStyle/>
          <a:p>
            <a:pPr algn="ctr"/>
            <a:r>
              <a:rPr lang="ru-RU" sz="6600" b="1" i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Рекомендации:</a:t>
            </a:r>
            <a:endParaRPr lang="ru-RU" sz="6600" b="1" i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6878" y="902525"/>
            <a:ext cx="11996221" cy="5379521"/>
          </a:xfrm>
        </p:spPr>
        <p:txBody>
          <a:bodyPr>
            <a:normAutofit lnSpcReduction="10000"/>
          </a:bodyPr>
          <a:lstStyle/>
          <a:p>
            <a:pPr marL="457200" indent="-457200" algn="just" eaLnBrk="0" hangingPunct="0">
              <a:buFont typeface="Wingdings" panose="05000000000000000000" pitchFamily="2" charset="2"/>
              <a:buChar char="v"/>
            </a:pPr>
            <a:r>
              <a:rPr lang="ru-RU" sz="2800" b="1" dirty="0">
                <a:solidFill>
                  <a:srgbClr val="002060"/>
                </a:solidFill>
                <a:latin typeface="+mn-lt"/>
                <a:ea typeface="Calibri" pitchFamily="34" charset="0"/>
                <a:cs typeface="Times New Roman" pitchFamily="18" charset="0"/>
              </a:rPr>
              <a:t>Твердый пластилин можно разогреть </a:t>
            </a:r>
          </a:p>
          <a:p>
            <a:pPr marL="457200" indent="-457200" algn="just" eaLnBrk="0" hangingPunct="0">
              <a:buFont typeface="Wingdings" panose="05000000000000000000" pitchFamily="2" charset="2"/>
              <a:buChar char="v"/>
            </a:pPr>
            <a:r>
              <a:rPr lang="ru-RU" sz="2800" b="1" dirty="0">
                <a:solidFill>
                  <a:srgbClr val="002060"/>
                </a:solidFill>
                <a:latin typeface="+mn-lt"/>
                <a:ea typeface="Calibri" pitchFamily="34" charset="0"/>
                <a:cs typeface="Times New Roman" pitchFamily="18" charset="0"/>
              </a:rPr>
              <a:t>Использовать в работе не бумагу, а  плотный картон, чтобы не происходило ее </a:t>
            </a:r>
            <a:r>
              <a:rPr lang="ru-RU" sz="2800" b="1" dirty="0" smtClean="0">
                <a:solidFill>
                  <a:srgbClr val="002060"/>
                </a:solidFill>
                <a:latin typeface="+mn-lt"/>
                <a:ea typeface="Calibri" pitchFamily="34" charset="0"/>
                <a:cs typeface="Times New Roman" pitchFamily="18" charset="0"/>
              </a:rPr>
              <a:t>деформации </a:t>
            </a:r>
            <a:r>
              <a:rPr lang="ru-RU" sz="2800" b="1" dirty="0">
                <a:solidFill>
                  <a:srgbClr val="002060"/>
                </a:solidFill>
                <a:latin typeface="+mn-lt"/>
                <a:ea typeface="Calibri" pitchFamily="34" charset="0"/>
                <a:cs typeface="Times New Roman" pitchFamily="18" charset="0"/>
              </a:rPr>
              <a:t>при выполнении приемов придавливания, </a:t>
            </a:r>
            <a:r>
              <a:rPr lang="ru-RU" sz="2800" b="1" dirty="0" err="1">
                <a:solidFill>
                  <a:srgbClr val="002060"/>
                </a:solidFill>
                <a:latin typeface="+mn-lt"/>
                <a:ea typeface="Calibri" pitchFamily="34" charset="0"/>
                <a:cs typeface="Times New Roman" pitchFamily="18" charset="0"/>
              </a:rPr>
              <a:t>примазывания</a:t>
            </a:r>
            <a:r>
              <a:rPr lang="ru-RU" sz="2800" b="1" dirty="0">
                <a:solidFill>
                  <a:srgbClr val="002060"/>
                </a:solidFill>
                <a:latin typeface="+mn-lt"/>
                <a:ea typeface="Calibri" pitchFamily="34" charset="0"/>
                <a:cs typeface="Times New Roman" pitchFamily="18" charset="0"/>
              </a:rPr>
              <a:t>, сглаживания, расплющивания.</a:t>
            </a:r>
          </a:p>
          <a:p>
            <a:pPr marL="457200" indent="-457200" algn="just" eaLnBrk="0" hangingPunct="0">
              <a:buFont typeface="Wingdings" panose="05000000000000000000" pitchFamily="2" charset="2"/>
              <a:buChar char="v"/>
            </a:pPr>
            <a:r>
              <a:rPr lang="ru-RU" sz="2800" b="1" dirty="0">
                <a:solidFill>
                  <a:srgbClr val="002060"/>
                </a:solidFill>
                <a:latin typeface="+mn-lt"/>
                <a:ea typeface="Calibri" pitchFamily="34" charset="0"/>
                <a:cs typeface="Times New Roman" pitchFamily="18" charset="0"/>
              </a:rPr>
              <a:t>Поверхность картона можно покрыть скотчем. Это поможет избежать появления жирных пятен.</a:t>
            </a:r>
          </a:p>
          <a:p>
            <a:pPr marL="457200" indent="-457200" algn="just" eaLnBrk="0" hangingPunct="0">
              <a:buFont typeface="Wingdings" panose="05000000000000000000" pitchFamily="2" charset="2"/>
              <a:buChar char="v"/>
            </a:pPr>
            <a:r>
              <a:rPr lang="ru-RU" sz="2800" b="1" dirty="0">
                <a:solidFill>
                  <a:srgbClr val="002060"/>
                </a:solidFill>
                <a:latin typeface="+mn-lt"/>
                <a:ea typeface="Calibri" pitchFamily="34" charset="0"/>
                <a:cs typeface="Times New Roman" pitchFamily="18" charset="0"/>
              </a:rPr>
              <a:t>Можно покрыть готовую работу бесцветным лаком. Изделие становится более прочным и сохраняет яркость.</a:t>
            </a:r>
          </a:p>
          <a:p>
            <a:pPr marL="457200" indent="-457200" algn="just" eaLnBrk="0" hangingPunct="0">
              <a:buFont typeface="Wingdings" panose="05000000000000000000" pitchFamily="2" charset="2"/>
              <a:buChar char="v"/>
            </a:pPr>
            <a:r>
              <a:rPr lang="ru-RU" sz="2800" b="1" dirty="0">
                <a:solidFill>
                  <a:srgbClr val="002060"/>
                </a:solidFill>
                <a:latin typeface="+mn-lt"/>
                <a:ea typeface="Calibri" pitchFamily="34" charset="0"/>
                <a:cs typeface="Times New Roman" pitchFamily="18" charset="0"/>
              </a:rPr>
              <a:t>На столе должна быть доска, влажная салфетка. После работы вымыть руки.</a:t>
            </a:r>
          </a:p>
          <a:p>
            <a:pPr algn="ctr"/>
            <a:endParaRPr lang="ru-RU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6323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2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3892" y="178130"/>
            <a:ext cx="11602192" cy="1603169"/>
          </a:xfrm>
        </p:spPr>
        <p:txBody>
          <a:bodyPr>
            <a:noAutofit/>
          </a:bodyPr>
          <a:lstStyle/>
          <a:p>
            <a:pPr algn="ctr"/>
            <a:r>
              <a:rPr lang="ru-RU" sz="6600" b="1" i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Материалы для создания пластилиновой картины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6878" y="2030681"/>
            <a:ext cx="11996221" cy="4239490"/>
          </a:xfrm>
        </p:spPr>
        <p:txBody>
          <a:bodyPr>
            <a:normAutofit/>
          </a:bodyPr>
          <a:lstStyle/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ru-RU" sz="3200" b="1" dirty="0" smtClean="0">
                <a:solidFill>
                  <a:srgbClr val="002060"/>
                </a:solidFill>
                <a:latin typeface="+mn-lt"/>
                <a:ea typeface="Calibri" pitchFamily="34" charset="0"/>
                <a:cs typeface="Times New Roman" pitchFamily="18" charset="0"/>
              </a:rPr>
              <a:t>Картон(однотонный и цветной),желательно плотный</a:t>
            </a:r>
            <a:endParaRPr lang="ru-RU" sz="3200" b="1" dirty="0">
              <a:solidFill>
                <a:srgbClr val="002060"/>
              </a:solidFill>
              <a:latin typeface="+mn-lt"/>
              <a:ea typeface="Calibri" pitchFamily="34" charset="0"/>
              <a:cs typeface="Times New Roman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ru-RU" sz="3200" b="1" dirty="0">
                <a:solidFill>
                  <a:srgbClr val="002060"/>
                </a:solidFill>
                <a:latin typeface="+mn-lt"/>
                <a:ea typeface="Calibri" pitchFamily="34" charset="0"/>
                <a:cs typeface="Times New Roman" pitchFamily="18" charset="0"/>
              </a:rPr>
              <a:t> Набор </a:t>
            </a:r>
            <a:r>
              <a:rPr lang="ru-RU" sz="3200" b="1" dirty="0" smtClean="0">
                <a:solidFill>
                  <a:srgbClr val="002060"/>
                </a:solidFill>
                <a:latin typeface="+mn-lt"/>
                <a:ea typeface="Calibri" pitchFamily="34" charset="0"/>
                <a:cs typeface="Times New Roman" pitchFamily="18" charset="0"/>
              </a:rPr>
              <a:t>пластилина</a:t>
            </a:r>
            <a:endParaRPr lang="ru-RU" sz="3200" b="1" dirty="0">
              <a:solidFill>
                <a:srgbClr val="002060"/>
              </a:solidFill>
              <a:latin typeface="+mn-lt"/>
              <a:ea typeface="Calibri" pitchFamily="34" charset="0"/>
              <a:cs typeface="Times New Roman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ru-RU" sz="3200" b="1" dirty="0">
                <a:solidFill>
                  <a:srgbClr val="002060"/>
                </a:solidFill>
                <a:latin typeface="+mn-lt"/>
                <a:ea typeface="Calibri" pitchFamily="34" charset="0"/>
                <a:cs typeface="Times New Roman" pitchFamily="18" charset="0"/>
              </a:rPr>
              <a:t>Салфетка для </a:t>
            </a:r>
            <a:r>
              <a:rPr lang="ru-RU" sz="3200" b="1" dirty="0" smtClean="0">
                <a:solidFill>
                  <a:srgbClr val="002060"/>
                </a:solidFill>
                <a:latin typeface="+mn-lt"/>
                <a:ea typeface="Calibri" pitchFamily="34" charset="0"/>
                <a:cs typeface="Times New Roman" pitchFamily="18" charset="0"/>
              </a:rPr>
              <a:t>рук</a:t>
            </a:r>
            <a:endParaRPr lang="ru-RU" sz="3200" b="1" dirty="0">
              <a:solidFill>
                <a:srgbClr val="002060"/>
              </a:solidFill>
              <a:latin typeface="+mn-lt"/>
              <a:ea typeface="Calibri" pitchFamily="34" charset="0"/>
              <a:cs typeface="Times New Roman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ru-RU" sz="3200" b="1" dirty="0" smtClean="0">
                <a:solidFill>
                  <a:srgbClr val="002060"/>
                </a:solidFill>
                <a:latin typeface="+mn-lt"/>
                <a:ea typeface="Calibri" pitchFamily="34" charset="0"/>
                <a:cs typeface="Times New Roman" pitchFamily="18" charset="0"/>
              </a:rPr>
              <a:t>Стеки</a:t>
            </a:r>
            <a:endParaRPr lang="ru-RU" sz="3200" b="1" dirty="0">
              <a:solidFill>
                <a:srgbClr val="002060"/>
              </a:solidFill>
              <a:latin typeface="+mn-lt"/>
              <a:ea typeface="Calibri" pitchFamily="34" charset="0"/>
              <a:cs typeface="Times New Roman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ru-RU" sz="3200" b="1" dirty="0">
                <a:solidFill>
                  <a:srgbClr val="002060"/>
                </a:solidFill>
                <a:latin typeface="+mn-lt"/>
                <a:ea typeface="Calibri" pitchFamily="34" charset="0"/>
                <a:cs typeface="Times New Roman" pitchFamily="18" charset="0"/>
              </a:rPr>
              <a:t>Доска</a:t>
            </a:r>
          </a:p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ru-RU" sz="3200" b="1" dirty="0">
                <a:solidFill>
                  <a:srgbClr val="002060"/>
                </a:solidFill>
                <a:latin typeface="+mn-lt"/>
                <a:ea typeface="Calibri" pitchFamily="34" charset="0"/>
                <a:cs typeface="Times New Roman" pitchFamily="18" charset="0"/>
              </a:rPr>
              <a:t>Бросовый и природный </a:t>
            </a:r>
            <a:r>
              <a:rPr lang="ru-RU" sz="3200" b="1" dirty="0" smtClean="0">
                <a:solidFill>
                  <a:srgbClr val="002060"/>
                </a:solidFill>
                <a:latin typeface="+mn-lt"/>
                <a:ea typeface="Calibri" pitchFamily="34" charset="0"/>
                <a:cs typeface="Times New Roman" pitchFamily="18" charset="0"/>
              </a:rPr>
              <a:t>материалы</a:t>
            </a:r>
            <a:endParaRPr lang="ru-RU" sz="3200" b="1" dirty="0">
              <a:solidFill>
                <a:srgbClr val="002060"/>
              </a:solidFill>
              <a:latin typeface="+mn-lt"/>
              <a:ea typeface="Calibri" pitchFamily="34" charset="0"/>
              <a:cs typeface="Times New Roman" pitchFamily="18" charset="0"/>
            </a:endParaRPr>
          </a:p>
          <a:p>
            <a:pPr algn="ctr"/>
            <a:endParaRPr lang="ru-RU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1026" name="Picture 2" descr="http://listrovaya.ru/images/8/7/vesennie-tsvety-iz-plastilina-dlja-_17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881366" y="2565069"/>
            <a:ext cx="3024718" cy="3705101"/>
          </a:xfrm>
          <a:prstGeom prst="rect">
            <a:avLst/>
          </a:prstGeom>
          <a:noFill/>
          <a:ln w="57150">
            <a:solidFill>
              <a:srgbClr val="00B0F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263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2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3892" y="178130"/>
            <a:ext cx="11602192" cy="1603169"/>
          </a:xfrm>
        </p:spPr>
        <p:txBody>
          <a:bodyPr>
            <a:noAutofit/>
          </a:bodyPr>
          <a:lstStyle/>
          <a:p>
            <a:pPr algn="ctr"/>
            <a:r>
              <a:rPr lang="ru-RU" sz="6600" b="1" i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Приемы работы </a:t>
            </a:r>
            <a:r>
              <a:rPr lang="ru-RU" sz="66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 пластилином</a:t>
            </a:r>
            <a:r>
              <a:rPr lang="ru-RU" sz="6600" b="1" i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6878" y="1781299"/>
            <a:ext cx="11996221" cy="4488872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Сплющивание</a:t>
            </a:r>
            <a:endParaRPr lang="ru-RU" sz="2800" b="1" dirty="0">
              <a:solidFill>
                <a:srgbClr val="C00000"/>
              </a:solidFill>
              <a:latin typeface="+mn-lt"/>
            </a:endParaRPr>
          </a:p>
          <a:p>
            <a:pPr algn="just">
              <a:buFont typeface="Wingdings" pitchFamily="2" charset="2"/>
              <a:buChar char="v"/>
            </a:pPr>
            <a:r>
              <a:rPr lang="ru-RU" sz="2800" b="1" i="1" dirty="0">
                <a:solidFill>
                  <a:srgbClr val="00B050"/>
                </a:solidFill>
                <a:latin typeface="+mn-lt"/>
              </a:rPr>
              <a:t>Раскатывание</a:t>
            </a:r>
          </a:p>
          <a:p>
            <a:pPr algn="just">
              <a:buFont typeface="Wingdings" pitchFamily="2" charset="2"/>
              <a:buChar char="v"/>
            </a:pPr>
            <a:r>
              <a:rPr lang="ru-RU" sz="2800" b="1" i="1" dirty="0">
                <a:solidFill>
                  <a:srgbClr val="0070C0"/>
                </a:solidFill>
                <a:latin typeface="+mn-lt"/>
              </a:rPr>
              <a:t>Вытягивание</a:t>
            </a:r>
          </a:p>
          <a:p>
            <a:pPr algn="just">
              <a:buFont typeface="Wingdings" pitchFamily="2" charset="2"/>
              <a:buChar char="v"/>
            </a:pPr>
            <a:r>
              <a:rPr lang="ru-RU" sz="2800" b="1" i="1" dirty="0" err="1">
                <a:solidFill>
                  <a:srgbClr val="7030A0"/>
                </a:solidFill>
                <a:latin typeface="+mn-lt"/>
              </a:rPr>
              <a:t>Налепливание</a:t>
            </a:r>
            <a:endParaRPr lang="ru-RU" sz="2800" b="1" i="1" dirty="0">
              <a:solidFill>
                <a:srgbClr val="7030A0"/>
              </a:solidFill>
              <a:latin typeface="+mn-lt"/>
            </a:endParaRPr>
          </a:p>
          <a:p>
            <a:pPr algn="just">
              <a:buFont typeface="Wingdings" pitchFamily="2" charset="2"/>
              <a:buChar char="v"/>
            </a:pPr>
            <a:r>
              <a:rPr lang="ru-RU" sz="2800" b="1" i="1" dirty="0">
                <a:solidFill>
                  <a:srgbClr val="92D050"/>
                </a:solidFill>
                <a:latin typeface="+mn-lt"/>
              </a:rPr>
              <a:t>Прижимание</a:t>
            </a:r>
          </a:p>
          <a:p>
            <a:pPr algn="just">
              <a:buFont typeface="Wingdings" pitchFamily="2" charset="2"/>
              <a:buChar char="v"/>
            </a:pPr>
            <a:r>
              <a:rPr lang="ru-RU" sz="2800" b="1" i="1" dirty="0">
                <a:solidFill>
                  <a:srgbClr val="FFFF00"/>
                </a:solidFill>
                <a:latin typeface="+mn-lt"/>
              </a:rPr>
              <a:t>Надавливание</a:t>
            </a:r>
          </a:p>
          <a:p>
            <a:pPr algn="just">
              <a:buFont typeface="Wingdings" pitchFamily="2" charset="2"/>
              <a:buChar char="v"/>
            </a:pPr>
            <a:r>
              <a:rPr lang="ru-RU" sz="2800" b="1" i="1" dirty="0">
                <a:solidFill>
                  <a:srgbClr val="FF0000"/>
                </a:solidFill>
                <a:latin typeface="+mn-lt"/>
              </a:rPr>
              <a:t>Намазывание</a:t>
            </a:r>
          </a:p>
          <a:p>
            <a:pPr algn="just">
              <a:buFont typeface="Wingdings" pitchFamily="2" charset="2"/>
              <a:buChar char="v"/>
            </a:pPr>
            <a:r>
              <a:rPr lang="ru-RU" sz="2800" b="1" i="1" dirty="0">
                <a:solidFill>
                  <a:srgbClr val="00B0F0"/>
                </a:solidFill>
                <a:latin typeface="+mn-lt"/>
              </a:rPr>
              <a:t>Размазывание</a:t>
            </a:r>
          </a:p>
          <a:p>
            <a:pPr algn="ctr"/>
            <a:endParaRPr lang="ru-RU" b="1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53067" y="2125511"/>
            <a:ext cx="6258476" cy="4049657"/>
          </a:xfrm>
          <a:prstGeom prst="rect">
            <a:avLst/>
          </a:prstGeom>
          <a:ln w="57150">
            <a:solidFill>
              <a:srgbClr val="00B0F0"/>
            </a:solidFill>
          </a:ln>
        </p:spPr>
      </p:pic>
    </p:spTree>
    <p:extLst>
      <p:ext uri="{BB962C8B-B14F-4D97-AF65-F5344CB8AC3E}">
        <p14:creationId xmlns:p14="http://schemas.microsoft.com/office/powerpoint/2010/main" val="2155518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2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3892" y="178130"/>
            <a:ext cx="11602192" cy="1603169"/>
          </a:xfrm>
        </p:spPr>
        <p:txBody>
          <a:bodyPr>
            <a:noAutofit/>
          </a:bodyPr>
          <a:lstStyle/>
          <a:p>
            <a:r>
              <a:rPr lang="ru-RU" sz="4400" b="1" i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Виды нетрадиционной техники</a:t>
            </a:r>
            <a:br>
              <a:rPr lang="ru-RU" sz="4400" b="1" i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400" b="1" i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работы с пластилином</a:t>
            </a:r>
            <a:endParaRPr lang="ru-RU" sz="4400" b="1" i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369128"/>
            <a:ext cx="11996221" cy="4488872"/>
          </a:xfrm>
        </p:spPr>
        <p:txBody>
          <a:bodyPr>
            <a:normAutofit/>
          </a:bodyPr>
          <a:lstStyle/>
          <a:p>
            <a:pPr lv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714375" algn="l"/>
              </a:tabLst>
            </a:pPr>
            <a:r>
              <a:rPr lang="ru-RU" sz="3200" b="1" cap="none" dirty="0" smtClean="0">
                <a:solidFill>
                  <a:srgbClr val="002060"/>
                </a:solidFill>
                <a:latin typeface="+mn-lt"/>
                <a:ea typeface="Calibri" pitchFamily="34" charset="0"/>
                <a:cs typeface="Times New Roman" pitchFamily="18" charset="0"/>
              </a:rPr>
              <a:t>П</a:t>
            </a:r>
            <a:r>
              <a:rPr lang="ru-RU" sz="3200" b="1" u="sng" cap="none" dirty="0" smtClean="0">
                <a:solidFill>
                  <a:srgbClr val="002060"/>
                </a:solidFill>
                <a:latin typeface="+mn-lt"/>
                <a:ea typeface="Calibri" pitchFamily="34" charset="0"/>
                <a:cs typeface="Times New Roman" pitchFamily="18" charset="0"/>
              </a:rPr>
              <a:t>рямая </a:t>
            </a:r>
            <a:r>
              <a:rPr lang="ru-RU" sz="3200" b="1" u="sng" cap="none" dirty="0" err="1" smtClean="0">
                <a:solidFill>
                  <a:srgbClr val="002060"/>
                </a:solidFill>
                <a:latin typeface="+mn-lt"/>
                <a:ea typeface="Calibri" pitchFamily="34" charset="0"/>
                <a:cs typeface="Times New Roman" pitchFamily="18" charset="0"/>
              </a:rPr>
              <a:t>пластилинография</a:t>
            </a:r>
            <a:r>
              <a:rPr lang="ru-RU" sz="3200" b="1" cap="none" dirty="0" smtClean="0">
                <a:solidFill>
                  <a:srgbClr val="002060"/>
                </a:solidFill>
                <a:latin typeface="+mn-lt"/>
                <a:ea typeface="Calibri" pitchFamily="34" charset="0"/>
                <a:cs typeface="Times New Roman" pitchFamily="18" charset="0"/>
              </a:rPr>
              <a:t>- изображение лепной картины на горизонтальной </a:t>
            </a:r>
            <a:endParaRPr lang="ru-RU" sz="3200" b="1" cap="none" dirty="0" smtClean="0">
              <a:solidFill>
                <a:srgbClr val="002060"/>
              </a:solidFill>
              <a:latin typeface="+mn-lt"/>
              <a:cs typeface="Arial" pitchFamily="34" charset="0"/>
            </a:endParaRP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714375" algn="l"/>
              </a:tabLst>
            </a:pPr>
            <a:r>
              <a:rPr lang="ru-RU" sz="3200" b="1" cap="none" dirty="0" smtClean="0">
                <a:solidFill>
                  <a:srgbClr val="002060"/>
                </a:solidFill>
                <a:latin typeface="+mn-lt"/>
                <a:ea typeface="Calibri" pitchFamily="34" charset="0"/>
                <a:cs typeface="Times New Roman" pitchFamily="18" charset="0"/>
              </a:rPr>
              <a:t>  поверхности.</a:t>
            </a:r>
            <a:endParaRPr lang="ru-RU" sz="3200" b="1" cap="none" dirty="0" smtClean="0">
              <a:solidFill>
                <a:srgbClr val="002060"/>
              </a:solidFill>
              <a:latin typeface="+mn-lt"/>
              <a:cs typeface="Arial" pitchFamily="34" charset="0"/>
            </a:endParaRP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714375" algn="l"/>
              </a:tabLst>
            </a:pPr>
            <a:r>
              <a:rPr lang="ru-RU" sz="3200" b="1" cap="none" dirty="0" smtClean="0">
                <a:solidFill>
                  <a:srgbClr val="002060"/>
                </a:solidFill>
                <a:latin typeface="+mn-lt"/>
                <a:ea typeface="Calibri" pitchFamily="34" charset="0"/>
                <a:cs typeface="Times New Roman" pitchFamily="18" charset="0"/>
              </a:rPr>
              <a:t>Особенности выполнения работы:</a:t>
            </a:r>
            <a:endParaRPr lang="ru-RU" sz="3200" b="1" cap="none" dirty="0" smtClean="0">
              <a:solidFill>
                <a:srgbClr val="002060"/>
              </a:solidFill>
              <a:latin typeface="+mn-lt"/>
              <a:cs typeface="Arial" pitchFamily="34" charset="0"/>
            </a:endParaRP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714375" algn="l"/>
              </a:tabLst>
            </a:pPr>
            <a:r>
              <a:rPr lang="ru-RU" sz="3200" b="1" cap="none" dirty="0" smtClean="0">
                <a:solidFill>
                  <a:srgbClr val="002060"/>
                </a:solidFill>
                <a:latin typeface="+mn-lt"/>
                <a:ea typeface="Calibri" pitchFamily="34" charset="0"/>
                <a:cs typeface="Times New Roman" pitchFamily="18" charset="0"/>
              </a:rPr>
              <a:t>1. Скатывать поочередно детали изображаемого объекта, сначала объемной формы (в виде шарика, колбаски).</a:t>
            </a:r>
            <a:endParaRPr lang="ru-RU" sz="3200" b="1" cap="none" dirty="0" smtClean="0">
              <a:solidFill>
                <a:srgbClr val="002060"/>
              </a:solidFill>
              <a:latin typeface="+mn-lt"/>
              <a:cs typeface="Arial" pitchFamily="34" charset="0"/>
            </a:endParaRP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714375" algn="l"/>
              </a:tabLst>
            </a:pPr>
            <a:r>
              <a:rPr lang="ru-RU" sz="3200" b="1" cap="none" dirty="0" smtClean="0">
                <a:solidFill>
                  <a:srgbClr val="002060"/>
                </a:solidFill>
                <a:latin typeface="+mn-lt"/>
                <a:ea typeface="Calibri" pitchFamily="34" charset="0"/>
                <a:cs typeface="Times New Roman" pitchFamily="18" charset="0"/>
              </a:rPr>
              <a:t>2. Располагать их на горизонтальной поверхности.</a:t>
            </a:r>
            <a:endParaRPr lang="ru-RU" sz="3200" b="1" cap="none" dirty="0" smtClean="0">
              <a:solidFill>
                <a:srgbClr val="002060"/>
              </a:solidFill>
              <a:latin typeface="+mn-lt"/>
              <a:cs typeface="Arial" pitchFamily="34" charset="0"/>
            </a:endParaRP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714375" algn="l"/>
              </a:tabLst>
            </a:pPr>
            <a:r>
              <a:rPr lang="ru-RU" sz="3200" b="1" cap="none" dirty="0" smtClean="0">
                <a:solidFill>
                  <a:srgbClr val="002060"/>
                </a:solidFill>
                <a:latin typeface="+mn-lt"/>
                <a:ea typeface="Calibri" pitchFamily="34" charset="0"/>
                <a:cs typeface="Times New Roman" pitchFamily="18" charset="0"/>
              </a:rPr>
              <a:t>3. Затем расплющивать, соединяя детали.</a:t>
            </a:r>
            <a:endParaRPr lang="ru-RU" sz="3200" b="1" cap="none" dirty="0" smtClean="0">
              <a:solidFill>
                <a:srgbClr val="002060"/>
              </a:solidFill>
              <a:latin typeface="+mn-lt"/>
              <a:cs typeface="Arial" pitchFamily="34" charset="0"/>
            </a:endParaRPr>
          </a:p>
          <a:p>
            <a:pPr algn="ctr"/>
            <a:endParaRPr lang="ru-RU" b="1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3074" name="Picture 2" descr="http://www.maam.ru/upload/blogs/e2b1b53cfbd64482eb001cee9ab697db.jpg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61465" y="178130"/>
            <a:ext cx="3982747" cy="2190998"/>
          </a:xfrm>
          <a:prstGeom prst="rect">
            <a:avLst/>
          </a:prstGeom>
          <a:noFill/>
          <a:ln w="57150">
            <a:solidFill>
              <a:srgbClr val="00B0F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936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2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3892" y="1"/>
            <a:ext cx="11602192" cy="1508166"/>
          </a:xfrm>
        </p:spPr>
        <p:txBody>
          <a:bodyPr>
            <a:noAutofit/>
          </a:bodyPr>
          <a:lstStyle/>
          <a:p>
            <a:r>
              <a:rPr lang="ru-RU" sz="3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libri" pitchFamily="34" charset="0"/>
                <a:cs typeface="Times New Roman" pitchFamily="18" charset="0"/>
              </a:rPr>
              <a:t>Обратная  </a:t>
            </a:r>
            <a:r>
              <a:rPr lang="ru-RU" sz="36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libri" pitchFamily="34" charset="0"/>
                <a:cs typeface="Times New Roman" pitchFamily="18" charset="0"/>
              </a:rPr>
              <a:t>пластилинография</a:t>
            </a:r>
            <a:r>
              <a:rPr lang="ru-RU" sz="3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libri" pitchFamily="34" charset="0"/>
                <a:cs typeface="Times New Roman" pitchFamily="18" charset="0"/>
              </a:rPr>
              <a:t> (витражная) изображение лепной картины с</a:t>
            </a:r>
            <a:r>
              <a:rPr lang="ru-RU" sz="3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ru-RU" sz="3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  обратной стороны горизонтальной поверхности (с обозначением контура).</a:t>
            </a:r>
            <a:endParaRPr lang="ru-RU" sz="36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317" y="1555668"/>
            <a:ext cx="11996221" cy="4429495"/>
          </a:xfrm>
        </p:spPr>
        <p:txBody>
          <a:bodyPr>
            <a:normAutofit/>
          </a:bodyPr>
          <a:lstStyle/>
          <a:p>
            <a:pPr lvl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714375" algn="l"/>
              </a:tabLst>
            </a:pPr>
            <a:r>
              <a:rPr lang="ru-RU" sz="2000" b="1" i="1" dirty="0"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b="1" i="1" u="sng" cap="none" dirty="0">
                <a:solidFill>
                  <a:srgbClr val="002060"/>
                </a:solidFill>
                <a:latin typeface="+mn-lt"/>
                <a:ea typeface="Calibri" pitchFamily="34" charset="0"/>
                <a:cs typeface="Times New Roman" pitchFamily="18" charset="0"/>
              </a:rPr>
              <a:t>Особенности выполнения работы</a:t>
            </a: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714375" algn="l"/>
              </a:tabLst>
            </a:pPr>
            <a:r>
              <a:rPr lang="ru-RU" sz="2800" b="1" i="1" cap="none" dirty="0">
                <a:solidFill>
                  <a:srgbClr val="002060"/>
                </a:solidFill>
                <a:latin typeface="+mn-lt"/>
                <a:ea typeface="Calibri" pitchFamily="34" charset="0"/>
                <a:cs typeface="Times New Roman" pitchFamily="18" charset="0"/>
              </a:rPr>
              <a:t>1.Использовать для работы пластиковую прозрачную поверхность</a:t>
            </a:r>
          </a:p>
          <a:p>
            <a:pPr marL="457200" lvl="0" indent="-4572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714375" algn="l"/>
              </a:tabLst>
            </a:pPr>
            <a:r>
              <a:rPr lang="ru-RU" sz="2800" b="1" i="1" cap="none" dirty="0">
                <a:solidFill>
                  <a:srgbClr val="002060"/>
                </a:solidFill>
                <a:latin typeface="+mn-lt"/>
                <a:ea typeface="Calibri" pitchFamily="34" charset="0"/>
                <a:cs typeface="Times New Roman" pitchFamily="18" charset="0"/>
              </a:rPr>
              <a:t> ( прозрачные пластиковые крышки, контейнеры и т.д.).</a:t>
            </a:r>
            <a:endParaRPr lang="ru-RU" sz="2800" b="1" i="1" cap="none" dirty="0">
              <a:solidFill>
                <a:srgbClr val="002060"/>
              </a:solidFill>
              <a:latin typeface="+mn-lt"/>
              <a:cs typeface="Arial" pitchFamily="34" charset="0"/>
            </a:endParaRP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714375" algn="l"/>
              </a:tabLst>
            </a:pPr>
            <a:r>
              <a:rPr lang="ru-RU" sz="2800" b="1" i="1" cap="none" dirty="0">
                <a:solidFill>
                  <a:srgbClr val="002060"/>
                </a:solidFill>
                <a:latin typeface="+mn-lt"/>
                <a:ea typeface="Calibri" pitchFamily="34" charset="0"/>
                <a:cs typeface="Times New Roman" pitchFamily="18" charset="0"/>
              </a:rPr>
              <a:t>2.  С обратной стороны прозрачной поверхности маркером нарисовать контур рисунка.</a:t>
            </a:r>
            <a:endParaRPr lang="ru-RU" sz="2800" b="1" i="1" cap="none" dirty="0">
              <a:solidFill>
                <a:srgbClr val="002060"/>
              </a:solidFill>
              <a:latin typeface="+mn-lt"/>
              <a:cs typeface="Arial" pitchFamily="34" charset="0"/>
            </a:endParaRP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714375" algn="l"/>
              </a:tabLst>
            </a:pPr>
            <a:r>
              <a:rPr lang="ru-RU" sz="2800" b="1" i="1" cap="none" dirty="0">
                <a:solidFill>
                  <a:srgbClr val="002060"/>
                </a:solidFill>
                <a:latin typeface="+mn-lt"/>
                <a:ea typeface="Calibri" pitchFamily="34" charset="0"/>
                <a:cs typeface="Times New Roman" pitchFamily="18" charset="0"/>
              </a:rPr>
              <a:t>3.  Скатывать поочередно детали изображаемого объекта, сначала объемной формы (в виде шарика, колбаски).</a:t>
            </a:r>
            <a:endParaRPr lang="ru-RU" sz="2800" b="1" i="1" cap="none" dirty="0">
              <a:solidFill>
                <a:srgbClr val="002060"/>
              </a:solidFill>
              <a:latin typeface="+mn-lt"/>
              <a:cs typeface="Arial" pitchFamily="34" charset="0"/>
            </a:endParaRP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714375" algn="l"/>
              </a:tabLst>
            </a:pPr>
            <a:r>
              <a:rPr lang="ru-RU" sz="2800" b="1" i="1" cap="none" dirty="0">
                <a:solidFill>
                  <a:srgbClr val="002060"/>
                </a:solidFill>
                <a:latin typeface="+mn-lt"/>
                <a:ea typeface="Calibri" pitchFamily="34" charset="0"/>
                <a:cs typeface="Times New Roman" pitchFamily="18" charset="0"/>
              </a:rPr>
              <a:t>4. Располагать их на поверхности, растирая и заполняя детали изображения</a:t>
            </a:r>
            <a:r>
              <a:rPr lang="ru-RU" sz="2800" b="1" cap="none" dirty="0">
                <a:solidFill>
                  <a:srgbClr val="002060"/>
                </a:solidFill>
                <a:latin typeface="+mn-lt"/>
                <a:ea typeface="Calibri" pitchFamily="34" charset="0"/>
                <a:cs typeface="Times New Roman" pitchFamily="18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1033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2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3892" y="0"/>
            <a:ext cx="11602192" cy="6187043"/>
          </a:xfrm>
        </p:spPr>
        <p:txBody>
          <a:bodyPr>
            <a:noAutofit/>
          </a:bodyPr>
          <a:lstStyle/>
          <a:p>
            <a:pPr algn="ctr"/>
            <a:endParaRPr lang="ru-RU" sz="36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317" y="106878"/>
            <a:ext cx="11996221" cy="5878285"/>
          </a:xfrm>
        </p:spPr>
        <p:txBody>
          <a:bodyPr>
            <a:normAutofit/>
          </a:bodyPr>
          <a:lstStyle/>
          <a:p>
            <a:pPr lvl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714375" algn="l"/>
              </a:tabLst>
            </a:pPr>
            <a:r>
              <a:rPr lang="ru-RU" sz="2000" b="1" i="1" dirty="0"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endParaRPr lang="ru-RU" sz="2800" b="1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50504" y="332509"/>
            <a:ext cx="7908967" cy="5854534"/>
          </a:xfrm>
          <a:prstGeom prst="rect">
            <a:avLst/>
          </a:prstGeom>
          <a:ln w="57150">
            <a:solidFill>
              <a:srgbClr val="00B0F0"/>
            </a:solidFill>
          </a:ln>
        </p:spPr>
      </p:pic>
    </p:spTree>
    <p:extLst>
      <p:ext uri="{BB962C8B-B14F-4D97-AF65-F5344CB8AC3E}">
        <p14:creationId xmlns:p14="http://schemas.microsoft.com/office/powerpoint/2010/main" val="170151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169</TotalTime>
  <Words>654</Words>
  <Application>Microsoft Office PowerPoint</Application>
  <PresentationFormat>Широкоэкранный</PresentationFormat>
  <Paragraphs>94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6" baseType="lpstr">
      <vt:lpstr>Arial</vt:lpstr>
      <vt:lpstr>BatangChe</vt:lpstr>
      <vt:lpstr>Calibri</vt:lpstr>
      <vt:lpstr>Calibri Light</vt:lpstr>
      <vt:lpstr>Cambria</vt:lpstr>
      <vt:lpstr>Times New Roman</vt:lpstr>
      <vt:lpstr>Wingdings</vt:lpstr>
      <vt:lpstr>Ретро</vt:lpstr>
      <vt:lpstr>«Пластилиновая живопись в детском саду» </vt:lpstr>
      <vt:lpstr>Пластилинография –     создание на основе пластилина лепных  картин с изображением выпуклых,   полуобъемных объектов на   горизонтальной поверхности  </vt:lpstr>
      <vt:lpstr>Задачи:</vt:lpstr>
      <vt:lpstr>Рекомендации:</vt:lpstr>
      <vt:lpstr>Материалы для создания пластилиновой картины</vt:lpstr>
      <vt:lpstr>Приемы работы с пластилином:</vt:lpstr>
      <vt:lpstr>Виды нетрадиционной техники работы с пластилином</vt:lpstr>
      <vt:lpstr>Обратная  пластилинография (витражная) изображение лепной картины с   обратной стороны горизонтальной поверхности (с обозначением контура).</vt:lpstr>
      <vt:lpstr>Презентация PowerPoint</vt:lpstr>
      <vt:lpstr>Контурная пластилинография -</vt:lpstr>
      <vt:lpstr>Презентация PowerPoint</vt:lpstr>
      <vt:lpstr>Многослойная пластилинография-</vt:lpstr>
      <vt:lpstr>Презентация PowerPoint</vt:lpstr>
      <vt:lpstr>Модульная пластилинография-</vt:lpstr>
      <vt:lpstr>Мозаичная пластилинография </vt:lpstr>
      <vt:lpstr>Презентация PowerPoint</vt:lpstr>
      <vt:lpstr>Таким образом 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«Пластилиновая живопись»</dc:title>
  <dc:creator>Home</dc:creator>
  <cp:lastModifiedBy>Agent 007</cp:lastModifiedBy>
  <cp:revision>27</cp:revision>
  <dcterms:created xsi:type="dcterms:W3CDTF">2015-07-01T17:05:31Z</dcterms:created>
  <dcterms:modified xsi:type="dcterms:W3CDTF">2020-10-08T20:10:44Z</dcterms:modified>
</cp:coreProperties>
</file>