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6" r:id="rId2"/>
    <p:sldId id="256" r:id="rId3"/>
    <p:sldId id="257" r:id="rId4"/>
    <p:sldId id="259" r:id="rId5"/>
    <p:sldId id="260" r:id="rId6"/>
    <p:sldId id="261" r:id="rId7"/>
    <p:sldId id="262" r:id="rId8"/>
    <p:sldId id="273" r:id="rId9"/>
    <p:sldId id="275" r:id="rId10"/>
    <p:sldId id="277" r:id="rId11"/>
    <p:sldId id="263" r:id="rId12"/>
    <p:sldId id="264" r:id="rId13"/>
    <p:sldId id="267" r:id="rId14"/>
    <p:sldId id="268" r:id="rId15"/>
    <p:sldId id="269" r:id="rId16"/>
    <p:sldId id="270" r:id="rId17"/>
    <p:sldId id="271" r:id="rId18"/>
    <p:sldId id="282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35" autoAdjust="0"/>
    <p:restoredTop sz="84767" autoAdjust="0"/>
  </p:normalViewPr>
  <p:slideViewPr>
    <p:cSldViewPr>
      <p:cViewPr varScale="1">
        <p:scale>
          <a:sx n="71" d="100"/>
          <a:sy n="71" d="100"/>
        </p:scale>
        <p:origin x="1406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ECA0C07-CE65-44CE-95E2-738A371079CC}" type="datetimeFigureOut">
              <a:rPr lang="ru-RU"/>
              <a:pPr>
                <a:defRPr/>
              </a:pPr>
              <a:t>19.08.2020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18C953A-7F1D-4256-A75D-26CDCA945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99F7726-298F-42E8-AB35-C9867CC3B2B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9A13B0-99EB-4D03-8357-20EA6DEB5B2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891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F08E6C-2C64-4CF3-93D6-2ED65EFF564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09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3D36EB-1E3D-4034-AFFA-56E0452E3B4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30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C86C96-0176-465B-AE7C-5D18CCC4AFB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450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4551F5-CC96-47A1-90B2-CBC13D4668C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 </a:t>
            </a:r>
          </a:p>
        </p:txBody>
      </p:sp>
      <p:sp>
        <p:nvSpPr>
          <p:cNvPr id="471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1759A2-18A5-4CF5-ACE1-AFD31454750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91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F15611-6E22-45FB-8007-D35749F5498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12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48093F-2A50-405D-8489-DED62F6FB5B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72DC6A-ECE3-463A-940A-50595A12C50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E85BA64-C6AC-4F2F-A66E-CC1271D7CB0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C09DC1-424A-4E0F-9220-42A6FCACAC2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45CC6C-8EB7-42D4-B55C-14F6B97D8A5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373F1F-15D1-4B16-BA15-16903747DB7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="1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0FEE72-5160-4094-BC61-28B47E2A43C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D92617-F9F0-4E37-BAA2-0A077396D08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588A21-7D33-4811-A09B-20249CF49A4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BB34C-71AA-429C-8878-EC6E74149DB5}" type="datetimeFigureOut">
              <a:rPr lang="ru-RU"/>
              <a:pPr>
                <a:defRPr/>
              </a:pPr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5F81-603C-4185-8C2B-D8CF4F20AB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76F3D-E31E-4206-ADAA-318F661334BE}" type="datetimeFigureOut">
              <a:rPr lang="ru-RU"/>
              <a:pPr>
                <a:defRPr/>
              </a:pPr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5EB21-30F8-440B-AA7B-60A62B97A5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D6465-821A-486D-AAD6-52338F295753}" type="datetimeFigureOut">
              <a:rPr lang="ru-RU"/>
              <a:pPr>
                <a:defRPr/>
              </a:pPr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21A17-B8A6-41FF-B4AD-341E5ED80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2469C-3BB4-4477-AAE8-E1228D928CD9}" type="datetimeFigureOut">
              <a:rPr lang="ru-RU"/>
              <a:pPr>
                <a:defRPr/>
              </a:pPr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F72DC-F050-414A-9F1A-E007666B8B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682E-E87C-4997-B045-36AF7E4BDFC7}" type="datetimeFigureOut">
              <a:rPr lang="ru-RU"/>
              <a:pPr>
                <a:defRPr/>
              </a:pPr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0DBDB-FDE9-420B-BE16-455BD9C66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91231-24BF-461F-B909-6C1898BE459A}" type="datetimeFigureOut">
              <a:rPr lang="ru-RU"/>
              <a:pPr>
                <a:defRPr/>
              </a:pPr>
              <a:t>19.08.2020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B17BA-4C51-4477-93E4-15AB71EA71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CDFB0-9FEC-47AE-9308-5D3C2E4D5BA4}" type="datetimeFigureOut">
              <a:rPr lang="ru-RU"/>
              <a:pPr>
                <a:defRPr/>
              </a:pPr>
              <a:t>19.08.2020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AA851-BF6F-45F7-927B-85AC5757CA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3BBF3-9F38-4A04-B682-F069762EF8A5}" type="datetimeFigureOut">
              <a:rPr lang="ru-RU"/>
              <a:pPr>
                <a:defRPr/>
              </a:pPr>
              <a:t>19.08.2020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2B1DA-2F05-41E4-B930-ED08C64F9C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8E987-4C0D-4715-8BFA-95AD743F06D6}" type="datetimeFigureOut">
              <a:rPr lang="ru-RU"/>
              <a:pPr>
                <a:defRPr/>
              </a:pPr>
              <a:t>19.08.2020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488D7-8245-4DA2-8853-23371B4BDD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A9EE3-8DA5-4576-9F45-B57195A84638}" type="datetimeFigureOut">
              <a:rPr lang="ru-RU"/>
              <a:pPr>
                <a:defRPr/>
              </a:pPr>
              <a:t>19.08.2020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6A05E-A257-4FB6-80DF-343D65E1D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3C631-30F8-498D-9E8C-B25093648B78}" type="datetimeFigureOut">
              <a:rPr lang="ru-RU"/>
              <a:pPr>
                <a:defRPr/>
              </a:pPr>
              <a:t>19.08.2020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BF22B-431C-4EBF-8C72-441F2E58F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85F50C-449C-4C3A-9960-D2CD9A787C36}" type="datetimeFigureOut">
              <a:rPr lang="ru-RU"/>
              <a:pPr>
                <a:defRPr/>
              </a:pPr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0096816-B6FE-40A7-82E7-647B9082B7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microsoft.com/office/2007/relationships/hdphoto" Target="../media/hdphoto1.wdp"/><Relationship Id="rId7" Type="http://schemas.openxmlformats.org/officeDocument/2006/relationships/image" Target="../media/image5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5217" y="885036"/>
            <a:ext cx="1671712" cy="167171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475657" y="1412776"/>
            <a:ext cx="6408712" cy="3528392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anUp">
              <a:avLst/>
            </a:prstTxWarp>
            <a:spAutoFit/>
            <a:scene3d>
              <a:camera prst="perspectiveRigh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divot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>
                  <a:solidFill>
                    <a:srgbClr val="FF0000"/>
                  </a:solidFill>
                </a:ln>
                <a:solidFill>
                  <a:srgbClr val="00B05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Страна</a:t>
            </a:r>
          </a:p>
          <a:p>
            <a:pPr algn="ctr"/>
            <a:r>
              <a:rPr lang="ru-RU" sz="5400" b="1" spc="50" dirty="0" smtClean="0">
                <a:ln w="11430">
                  <a:solidFill>
                    <a:srgbClr val="FF0000"/>
                  </a:solidFill>
                </a:ln>
                <a:solidFill>
                  <a:srgbClr val="00B05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 правил дорожного движения</a:t>
            </a:r>
            <a:endParaRPr lang="ru-RU" sz="5400" b="1" cap="none" spc="50" dirty="0">
              <a:ln w="11430">
                <a:solidFill>
                  <a:srgbClr val="FF0000"/>
                </a:solidFill>
              </a:ln>
              <a:solidFill>
                <a:srgbClr val="00B05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9" name="Picture 9" descr="j034420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10183" y="4667160"/>
            <a:ext cx="1421779" cy="124044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7" descr="j034361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27984" y="4893933"/>
            <a:ext cx="1162150" cy="116214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" name="Picture 8" descr="j034634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68701" y="4694923"/>
            <a:ext cx="1657375" cy="13286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" name="Picture 8" descr="j0346337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259632" y="1329850"/>
            <a:ext cx="1230783" cy="127566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768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1338" y="1196975"/>
            <a:ext cx="4792662" cy="4319588"/>
          </a:xfrm>
        </p:spPr>
        <p:txBody>
          <a:bodyPr/>
          <a:lstStyle/>
          <a:p>
            <a:r>
              <a:rPr lang="ru-RU" sz="4000" b="1" smtClean="0"/>
              <a:t>Знак </a:t>
            </a:r>
            <a:r>
              <a:rPr lang="ru-RU" sz="4000" b="1" smtClean="0">
                <a:solidFill>
                  <a:schemeClr val="bg1"/>
                </a:solidFill>
              </a:rPr>
              <a:t>"Пешеходный переход", где на "зебре" </a:t>
            </a:r>
            <a:r>
              <a:rPr lang="ru-RU" sz="4000" b="1" smtClean="0"/>
              <a:t>пешеход,</a:t>
            </a:r>
            <a:br>
              <a:rPr lang="ru-RU" sz="4000" b="1" smtClean="0"/>
            </a:br>
            <a:r>
              <a:rPr lang="ru-RU" b="1" smtClean="0"/>
              <a:t>Ты на улице найди </a:t>
            </a:r>
            <a:r>
              <a:rPr lang="en-US" b="1" smtClean="0"/>
              <a:t> </a:t>
            </a:r>
            <a:r>
              <a:rPr lang="ru-RU" b="1" smtClean="0"/>
              <a:t>и под ним </a:t>
            </a:r>
            <a:r>
              <a:rPr lang="ru-RU" b="1" smtClean="0">
                <a:solidFill>
                  <a:schemeClr val="bg1"/>
                </a:solidFill>
              </a:rPr>
              <a:t>переходи</a:t>
            </a:r>
            <a:r>
              <a:rPr lang="ru-RU" b="1" smtClean="0"/>
              <a:t>!</a:t>
            </a:r>
            <a:endParaRPr lang="ru-RU" smtClean="0"/>
          </a:p>
        </p:txBody>
      </p:sp>
      <p:pic>
        <p:nvPicPr>
          <p:cNvPr id="4" name="Содержимое 3" descr="223470_s1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40768"/>
            <a:ext cx="4078318" cy="4133431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5148263" y="4437063"/>
            <a:ext cx="3995737" cy="1728787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atin typeface="+mj-lt"/>
                <a:ea typeface="+mj-ea"/>
                <a:cs typeface="+mj-cs"/>
              </a:rPr>
              <a:t/>
            </a:r>
            <a:br>
              <a:rPr lang="ru-RU" sz="2800" b="1" dirty="0">
                <a:latin typeface="+mj-lt"/>
                <a:ea typeface="+mj-ea"/>
                <a:cs typeface="+mj-cs"/>
              </a:rPr>
            </a:br>
            <a:r>
              <a:rPr lang="ru-RU" sz="2800" b="1" dirty="0">
                <a:solidFill>
                  <a:srgbClr val="7030A0"/>
                </a:solidFill>
                <a:latin typeface="+mn-lt"/>
                <a:cs typeface="+mn-cs"/>
              </a:rPr>
              <a:t>Видишь –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7030A0"/>
                </a:solidFill>
                <a:latin typeface="+mn-lt"/>
                <a:cs typeface="+mn-cs"/>
              </a:rPr>
              <a:t>знак вон там висит?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2800" b="1" dirty="0">
              <a:solidFill>
                <a:srgbClr val="7030A0"/>
              </a:solidFill>
              <a:latin typeface="+mn-lt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7030A0"/>
                </a:solidFill>
                <a:latin typeface="+mn-lt"/>
                <a:cs typeface="+mn-cs"/>
              </a:rPr>
              <a:t>Этот знак всем говорит:  </a:t>
            </a:r>
            <a:r>
              <a:rPr lang="ru-RU" sz="2800" b="1" dirty="0">
                <a:latin typeface="+mj-lt"/>
                <a:ea typeface="+mj-ea"/>
                <a:cs typeface="+mj-cs"/>
              </a:rPr>
              <a:t/>
            </a:r>
            <a:br>
              <a:rPr lang="ru-RU" sz="2800" b="1" dirty="0">
                <a:latin typeface="+mj-lt"/>
                <a:ea typeface="+mj-ea"/>
                <a:cs typeface="+mj-cs"/>
              </a:rPr>
            </a:br>
            <a:endParaRPr lang="ru-RU" sz="2800" dirty="0"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 flipV="1">
            <a:off x="4283969" y="4221089"/>
            <a:ext cx="1296143" cy="648071"/>
          </a:xfrm>
          <a:prstGeom prst="straightConnector1">
            <a:avLst/>
          </a:prstGeom>
          <a:ln w="152400" cmpd="sng">
            <a:solidFill>
              <a:srgbClr val="C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Заголовок 1"/>
          <p:cNvSpPr txBox="1">
            <a:spLocks/>
          </p:cNvSpPr>
          <p:nvPr/>
        </p:nvSpPr>
        <p:spPr>
          <a:xfrm>
            <a:off x="611188" y="260350"/>
            <a:ext cx="8229600" cy="127158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500" b="1" dirty="0">
                <a:latin typeface="+mj-lt"/>
                <a:ea typeface="+mj-ea"/>
                <a:cs typeface="+mj-cs"/>
              </a:rPr>
              <a:t/>
            </a:r>
            <a:br>
              <a:rPr lang="ru-RU" sz="3500" b="1" dirty="0">
                <a:latin typeface="+mj-lt"/>
                <a:ea typeface="+mj-ea"/>
                <a:cs typeface="+mj-cs"/>
              </a:rPr>
            </a:br>
            <a:r>
              <a:rPr lang="ru-RU" sz="3500" b="1" dirty="0">
                <a:latin typeface="+mn-lt"/>
                <a:cs typeface="+mn-cs"/>
              </a:rPr>
              <a:t> </a:t>
            </a:r>
            <a:r>
              <a:rPr lang="ru-RU" sz="3600" b="1" dirty="0">
                <a:solidFill>
                  <a:srgbClr val="7030A0"/>
                </a:solidFill>
                <a:latin typeface="+mn-lt"/>
                <a:cs typeface="+mn-cs"/>
              </a:rPr>
              <a:t>Есть подземный переход - 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7030A0"/>
                </a:solidFill>
                <a:latin typeface="+mn-lt"/>
                <a:cs typeface="+mn-cs"/>
              </a:rPr>
              <a:t>он тебя переведёт. </a:t>
            </a:r>
            <a:r>
              <a:rPr lang="ru-RU" sz="36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6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</a:br>
            <a:endParaRPr lang="ru-RU" sz="3600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" name="Содержимое 10" descr="kartinki-pro-pdd-2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556792"/>
            <a:ext cx="4171819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0_5b5e8_a5ad3b5a_XL.jpe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51720" y="188640"/>
            <a:ext cx="4867789" cy="5010712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7890" name="Rectangle 1"/>
          <p:cNvSpPr>
            <a:spLocks noChangeArrowheads="1"/>
          </p:cNvSpPr>
          <p:nvPr/>
        </p:nvSpPr>
        <p:spPr bwMode="auto">
          <a:xfrm>
            <a:off x="0" y="5427663"/>
            <a:ext cx="91440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"Чтоб в беду не угодить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нужно здесь переходить!"</a:t>
            </a:r>
            <a:b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74638"/>
            <a:ext cx="8229600" cy="1858218"/>
          </a:xfrm>
          <a:prstGeom prst="rect">
            <a:avLst/>
          </a:prstGeom>
        </p:spPr>
        <p:txBody>
          <a:bodyPr anchor="ctr">
            <a:normAutofit fontScale="8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Чтобы </a:t>
            </a:r>
            <a:r>
              <a:rPr lang="ru-RU" sz="40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через перекрёсток здесь проити, ты на светофор сморти </a:t>
            </a:r>
            <a:r>
              <a:rPr lang="ru-RU" sz="40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40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</a:br>
            <a:r>
              <a:rPr lang="ru-RU" sz="4400" b="1" dirty="0">
                <a:latin typeface="+mj-lt"/>
                <a:ea typeface="+mj-ea"/>
                <a:cs typeface="+mj-cs"/>
              </a:rPr>
              <a:t/>
            </a:r>
            <a:br>
              <a:rPr lang="ru-RU" sz="4400" b="1" dirty="0">
                <a:latin typeface="+mj-lt"/>
                <a:ea typeface="+mj-ea"/>
                <a:cs typeface="+mj-cs"/>
              </a:rPr>
            </a:br>
            <a:endParaRPr lang="ru-RU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7" name="Содержимое 6" descr="i (2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87624" y="1412776"/>
            <a:ext cx="6457900" cy="4843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>
          <a:xfrm>
            <a:off x="323850" y="836613"/>
            <a:ext cx="4679950" cy="5113337"/>
          </a:xfrm>
        </p:spPr>
        <p:txBody>
          <a:bodyPr/>
          <a:lstStyle/>
          <a:p>
            <a:r>
              <a:rPr lang="ru-RU" sz="5000" b="1" smtClean="0">
                <a:solidFill>
                  <a:srgbClr val="7030A0"/>
                </a:solidFill>
              </a:rPr>
              <a:t>Все цвета </a:t>
            </a:r>
            <a:br>
              <a:rPr lang="ru-RU" sz="5000" b="1" smtClean="0">
                <a:solidFill>
                  <a:srgbClr val="7030A0"/>
                </a:solidFill>
              </a:rPr>
            </a:br>
            <a:r>
              <a:rPr lang="ru-RU" sz="5000" b="1" smtClean="0">
                <a:solidFill>
                  <a:srgbClr val="7030A0"/>
                </a:solidFill>
              </a:rPr>
              <a:t>у светофора </a:t>
            </a:r>
            <a:br>
              <a:rPr lang="ru-RU" sz="5000" b="1" smtClean="0">
                <a:solidFill>
                  <a:srgbClr val="7030A0"/>
                </a:solidFill>
              </a:rPr>
            </a:br>
            <a:r>
              <a:rPr lang="ru-RU" sz="5000" b="1" smtClean="0">
                <a:solidFill>
                  <a:srgbClr val="7030A0"/>
                </a:solidFill>
              </a:rPr>
              <a:t>нужно помнить ХОРОШО!</a:t>
            </a:r>
            <a:endParaRPr lang="ru-RU" sz="5000" smtClean="0">
              <a:solidFill>
                <a:srgbClr val="FF0000"/>
              </a:solidFill>
            </a:endParaRPr>
          </a:p>
        </p:txBody>
      </p:sp>
      <p:pic>
        <p:nvPicPr>
          <p:cNvPr id="4" name="Рисунок 3" descr="i (3)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064" y="692696"/>
            <a:ext cx="3405111" cy="5733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smtClean="0">
                <a:solidFill>
                  <a:srgbClr val="7030A0"/>
                </a:solidFill>
              </a:rPr>
              <a:t>Загорелся</a:t>
            </a:r>
            <a:r>
              <a:rPr lang="ru-RU" sz="3600" b="1" smtClean="0"/>
              <a:t> </a:t>
            </a:r>
            <a:r>
              <a:rPr lang="ru-RU" sz="3600" b="1" smtClean="0">
                <a:solidFill>
                  <a:srgbClr val="FF0000"/>
                </a:solidFill>
              </a:rPr>
              <a:t>красный свет </a:t>
            </a:r>
            <a:r>
              <a:rPr lang="ru-RU" sz="3600" b="1" smtClean="0">
                <a:solidFill>
                  <a:srgbClr val="7030A0"/>
                </a:solidFill>
              </a:rPr>
              <a:t>– </a:t>
            </a:r>
            <a:endParaRPr lang="ru-RU" sz="3600" smtClean="0">
              <a:solidFill>
                <a:srgbClr val="7030A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0063" y="5000625"/>
            <a:ext cx="8286750" cy="1357313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пешеходам хода </a:t>
            </a:r>
            <a:r>
              <a:rPr lang="ru-RU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нет</a:t>
            </a:r>
            <a:r>
              <a:rPr lang="ru-RU" sz="28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!</a:t>
            </a:r>
            <a:endParaRPr lang="ru-RU" sz="2800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Содержимое 6" descr="stock-vector-red-traffic-lights-vector-illustration-85382887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776" y="1268760"/>
            <a:ext cx="3744416" cy="3910835"/>
          </a:xfrm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FF00"/>
                </a:solidFill>
              </a:rPr>
              <a:t>Жёлтый </a:t>
            </a:r>
            <a:r>
              <a:rPr lang="ru-RU" b="1" smtClean="0">
                <a:solidFill>
                  <a:srgbClr val="7030A0"/>
                </a:solidFill>
              </a:rPr>
              <a:t>-</a:t>
            </a:r>
            <a:endParaRPr lang="ru-RU" smtClean="0">
              <a:solidFill>
                <a:srgbClr val="7030A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63" y="4714875"/>
            <a:ext cx="8229600" cy="150018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значит</a:t>
            </a:r>
            <a:r>
              <a:rPr lang="ru-RU" sz="4000" b="1" dirty="0">
                <a:latin typeface="+mj-lt"/>
                <a:ea typeface="+mj-ea"/>
                <a:cs typeface="+mj-cs"/>
              </a:rPr>
              <a:t> </a:t>
            </a:r>
            <a:r>
              <a:rPr lang="ru-RU" sz="4000" b="1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подожди</a:t>
            </a:r>
            <a:r>
              <a:rPr lang="ru-RU" sz="40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, </a:t>
            </a:r>
            <a:endParaRPr lang="ru-RU" sz="4000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" name="Содержимое 6" descr="traffic-light-yellow-26484363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3808" y="1196752"/>
            <a:ext cx="3007580" cy="3551184"/>
          </a:xfrm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smtClean="0">
                <a:solidFill>
                  <a:srgbClr val="7030A0"/>
                </a:solidFill>
              </a:rPr>
              <a:t>а</a:t>
            </a:r>
            <a:r>
              <a:rPr lang="ru-RU" sz="4000" b="1" smtClean="0"/>
              <a:t> </a:t>
            </a:r>
            <a:r>
              <a:rPr lang="ru-RU" sz="4000" b="1" smtClean="0">
                <a:solidFill>
                  <a:srgbClr val="00B050"/>
                </a:solidFill>
              </a:rPr>
              <a:t>зелёный свет </a:t>
            </a:r>
            <a:r>
              <a:rPr lang="ru-RU" sz="4000" b="1" smtClean="0">
                <a:solidFill>
                  <a:srgbClr val="7030A0"/>
                </a:solidFill>
              </a:rPr>
              <a:t>- иди!</a:t>
            </a:r>
            <a:endParaRPr lang="ru-RU" sz="4000" smtClean="0">
              <a:solidFill>
                <a:srgbClr val="7030A0"/>
              </a:solidFill>
            </a:endParaRPr>
          </a:p>
        </p:txBody>
      </p:sp>
      <p:pic>
        <p:nvPicPr>
          <p:cNvPr id="6" name="Содержимое 5" descr="i (4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67744" y="1124744"/>
            <a:ext cx="5184576" cy="5184576"/>
          </a:xfr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SCN229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620688"/>
            <a:ext cx="5812343" cy="3710558"/>
          </a:xfrm>
          <a:prstGeom prst="rect">
            <a:avLst/>
          </a:prstGeom>
        </p:spPr>
      </p:pic>
      <p:pic>
        <p:nvPicPr>
          <p:cNvPr id="5" name="Рисунок 4" descr="AeWDo4J4H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00128" y="3429000"/>
            <a:ext cx="4943872" cy="2780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68313" y="384175"/>
            <a:ext cx="8135937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«Правила дорожные,</a:t>
            </a:r>
          </a:p>
          <a:p>
            <a:pPr algn="ctr"/>
            <a:r>
              <a:rPr lang="ru-RU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вы совсем не сложные»</a:t>
            </a:r>
            <a:endParaRPr lang="ru-RU" sz="32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5715000" y="5202238"/>
            <a:ext cx="32146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6866" name="Picture 2" descr="http://img.happy-giraffe.ru/thumbs/700x/10197/1a3163e3982888c2c86c76b5d28b787b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1628800"/>
            <a:ext cx="6559874" cy="463448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8229600" cy="796925"/>
          </a:xfrm>
        </p:spPr>
        <p:txBody>
          <a:bodyPr/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Перед вами – </a:t>
            </a:r>
            <a:r>
              <a:rPr lang="ru-RU" sz="3600" b="1" dirty="0" smtClean="0">
                <a:solidFill>
                  <a:srgbClr val="7030A0"/>
                </a:solidFill>
              </a:rPr>
              <a:t>Топтыжка</a:t>
            </a:r>
            <a:r>
              <a:rPr lang="ru-RU" sz="2800" b="1" dirty="0" smtClean="0">
                <a:solidFill>
                  <a:srgbClr val="7030A0"/>
                </a:solidFill>
              </a:rPr>
              <a:t>, 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сорванец и шалунишка!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endParaRPr lang="ru-RU" sz="2800" dirty="0" smtClean="0">
              <a:solidFill>
                <a:srgbClr val="7030A0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00063" y="5357813"/>
            <a:ext cx="8229600" cy="1143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latin typeface="+mj-lt"/>
                <a:ea typeface="+mj-ea"/>
                <a:cs typeface="+mj-cs"/>
              </a:rPr>
              <a:t/>
            </a:r>
            <a:br>
              <a:rPr lang="ru-RU" sz="2800" b="1" dirty="0">
                <a:latin typeface="+mj-lt"/>
                <a:ea typeface="+mj-ea"/>
                <a:cs typeface="+mj-cs"/>
              </a:rPr>
            </a:br>
            <a:r>
              <a:rPr lang="ru-RU" sz="28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Он веселый, озорной, непоседливый, смешной.</a:t>
            </a:r>
            <a:br>
              <a:rPr lang="ru-RU" sz="28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</a:br>
            <a:r>
              <a:rPr lang="ru-RU" sz="28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Всем хорош, но вот беда – он торопится всегда!</a:t>
            </a:r>
            <a:br>
              <a:rPr lang="ru-RU" sz="28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</a:br>
            <a:endParaRPr lang="ru-RU" sz="2800" b="1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Содержимое 7" descr="i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339752" y="1484784"/>
            <a:ext cx="4572000" cy="3429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395288" y="5157788"/>
            <a:ext cx="8280400" cy="11350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>
                <a:solidFill>
                  <a:srgbClr val="7030A0"/>
                </a:solidFill>
              </a:rPr>
              <a:t>По асфальту шуршат шины – едут разные машины</a:t>
            </a:r>
            <a:br>
              <a:rPr lang="ru-RU" sz="2800" b="1" smtClean="0">
                <a:solidFill>
                  <a:srgbClr val="7030A0"/>
                </a:solidFill>
              </a:rPr>
            </a:br>
            <a:endParaRPr lang="ru-RU" sz="2800" b="1" smtClean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img_31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10374" y="1340769"/>
            <a:ext cx="3018418" cy="3672408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428625"/>
            <a:ext cx="9572625" cy="142875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Вот на улицу вприпрыжку </a:t>
            </a:r>
            <a:r>
              <a:rPr lang="en-US" sz="28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выбегает наш Топтыжка</a:t>
            </a:r>
            <a:r>
              <a:rPr lang="ru-RU" sz="28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.</a:t>
            </a:r>
            <a:r>
              <a:rPr lang="ru-RU" sz="280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6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6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endParaRPr lang="ru-RU" sz="36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0"/>
          <p:cNvSpPr>
            <a:spLocks noGrp="1"/>
          </p:cNvSpPr>
          <p:nvPr>
            <p:ph type="title"/>
          </p:nvPr>
        </p:nvSpPr>
        <p:spPr>
          <a:xfrm>
            <a:off x="1116013" y="260350"/>
            <a:ext cx="7210425" cy="91598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rgbClr val="7030A0"/>
                </a:solidFill>
              </a:rPr>
              <a:t>Растерялся тут Топтыжка:</a:t>
            </a:r>
            <a:endParaRPr lang="ru-RU" sz="3600" dirty="0" smtClean="0">
              <a:solidFill>
                <a:srgbClr val="7030A0"/>
              </a:solidFill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500063" y="5072063"/>
            <a:ext cx="8229600" cy="1285875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как по улице пройти?</a:t>
            </a:r>
            <a:endParaRPr lang="ru-RU" sz="540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Содержимое 5" descr="ю...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67744" y="1412776"/>
            <a:ext cx="4572000" cy="3429000"/>
          </a:xfr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285750" y="428625"/>
            <a:ext cx="8607425" cy="1560513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3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Пешеходы и </a:t>
            </a:r>
            <a:r>
              <a:rPr lang="ru-RU" sz="3300" b="1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машины </a:t>
            </a:r>
            <a:r>
              <a:rPr lang="ru-RU" sz="3300" b="1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у мишутки на </a:t>
            </a:r>
            <a:r>
              <a:rPr lang="ru-RU" sz="33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пути.</a:t>
            </a:r>
            <a:br>
              <a:rPr lang="ru-RU" sz="33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</a:br>
            <a:endParaRPr lang="ru-RU" sz="3300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8"/>
          <p:cNvSpPr>
            <a:spLocks noGrp="1"/>
          </p:cNvSpPr>
          <p:nvPr>
            <p:ph type="title"/>
          </p:nvPr>
        </p:nvSpPr>
        <p:spPr>
          <a:xfrm>
            <a:off x="0" y="3546301"/>
            <a:ext cx="2952824" cy="3311699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cap="all" dirty="0">
                <a:solidFill>
                  <a:srgbClr val="7030A0"/>
                </a:solidFill>
              </a:rPr>
              <a:t>Тротуар</a:t>
            </a:r>
            <a:r>
              <a:rPr lang="ru-RU" sz="3600" b="1" dirty="0">
                <a:solidFill>
                  <a:srgbClr val="7030A0"/>
                </a:solidFill>
              </a:rPr>
              <a:t> - для пешеходов, </a:t>
            </a:r>
            <a:r>
              <a:rPr lang="ru-RU" sz="3600" b="1" dirty="0" smtClean="0">
                <a:solidFill>
                  <a:srgbClr val="7030A0"/>
                </a:solidFill>
              </a:rPr>
              <a:t>                                                                                                               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>здесь </a:t>
            </a:r>
            <a:r>
              <a:rPr lang="ru-RU" sz="3600" b="1" dirty="0">
                <a:solidFill>
                  <a:srgbClr val="7030A0"/>
                </a:solidFill>
              </a:rPr>
              <a:t>машинам нету хода!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5" name="Стрелка влево 4"/>
          <p:cNvSpPr/>
          <p:nvPr/>
        </p:nvSpPr>
        <p:spPr>
          <a:xfrm>
            <a:off x="7740352" y="2780928"/>
            <a:ext cx="971600" cy="72072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pic>
        <p:nvPicPr>
          <p:cNvPr id="9" name="Содержимое 8" descr="i (1)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1268760"/>
            <a:ext cx="4870880" cy="365316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6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5936" y="996091"/>
            <a:ext cx="5004048" cy="4737165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179388" y="1574800"/>
            <a:ext cx="3671887" cy="309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900" b="1" dirty="0">
                <a:solidFill>
                  <a:srgbClr val="FF0000"/>
                </a:solidFill>
                <a:latin typeface="+mj-lt"/>
                <a:cs typeface="+mn-cs"/>
              </a:rPr>
              <a:t>И по проезжей части людям ходить строжайше запрещается!</a:t>
            </a:r>
            <a:endParaRPr lang="ru-RU" sz="3900" dirty="0"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5937"/>
          </a:xfrm>
        </p:spPr>
        <p:txBody>
          <a:bodyPr/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Как пройти через дорогу Топтыжке в магазин?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dirty="0" smtClean="0"/>
          </a:p>
        </p:txBody>
      </p:sp>
      <p:pic>
        <p:nvPicPr>
          <p:cNvPr id="7" name="Рисунок 6" descr="photo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9752" y="1556792"/>
            <a:ext cx="4941168" cy="494116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sz="4000" b="1" dirty="0" smtClean="0">
                <a:solidFill>
                  <a:srgbClr val="7030A0"/>
                </a:solidFill>
              </a:rPr>
              <a:t>Вот обычный переход. </a:t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По нему идёт народ.</a:t>
            </a:r>
            <a:br>
              <a:rPr lang="ru-RU" sz="4000" b="1" dirty="0" smtClean="0">
                <a:solidFill>
                  <a:srgbClr val="7030A0"/>
                </a:solidFill>
              </a:rPr>
            </a:b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0" y="3000375"/>
            <a:ext cx="4932363" cy="2286000"/>
          </a:xfrm>
          <a:prstGeom prst="rightArrow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Здесь специальная разметка, "Зеброю"зовётся метко!</a:t>
            </a:r>
            <a:endParaRPr lang="ru-RU" sz="2800" dirty="0"/>
          </a:p>
        </p:txBody>
      </p:sp>
      <p:pic>
        <p:nvPicPr>
          <p:cNvPr id="9" name="Содержимое 8" descr="33ce10e665a8a504f7cecfe3f0484aea.jpg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1533072"/>
            <a:ext cx="4283968" cy="449849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148</Words>
  <Application>Microsoft Office PowerPoint</Application>
  <PresentationFormat>Экран (4:3)</PresentationFormat>
  <Paragraphs>53</Paragraphs>
  <Slides>18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Перед вами – Топтыжка,  сорванец и шалунишка! </vt:lpstr>
      <vt:lpstr> По асфальту шуршат шины – едут разные машины </vt:lpstr>
      <vt:lpstr>Растерялся тут Топтыжка:</vt:lpstr>
      <vt:lpstr>Тротуар - для пешеходов,                                                                                                                 здесь машинам нету хода! </vt:lpstr>
      <vt:lpstr>Презентация PowerPoint</vt:lpstr>
      <vt:lpstr>Как пройти через дорогу Топтыжке в магазин? </vt:lpstr>
      <vt:lpstr> Вот обычный переход.  По нему идёт народ. </vt:lpstr>
      <vt:lpstr>Знак "Пешеходный переход", где на "зебре" пешеход, Ты на улице найди  и под ним переходи!</vt:lpstr>
      <vt:lpstr>Презентация PowerPoint</vt:lpstr>
      <vt:lpstr>Презентация PowerPoint</vt:lpstr>
      <vt:lpstr>Презентация PowerPoint</vt:lpstr>
      <vt:lpstr>Все цвета  у светофора  нужно помнить ХОРОШО!</vt:lpstr>
      <vt:lpstr>Загорелся красный свет – </vt:lpstr>
      <vt:lpstr>Жёлтый -</vt:lpstr>
      <vt:lpstr>а зелёный свет - иди!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Agent 007</cp:lastModifiedBy>
  <cp:revision>159</cp:revision>
  <dcterms:created xsi:type="dcterms:W3CDTF">2013-02-08T17:10:47Z</dcterms:created>
  <dcterms:modified xsi:type="dcterms:W3CDTF">2020-08-19T15:43:43Z</dcterms:modified>
</cp:coreProperties>
</file>