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70" r:id="rId3"/>
    <p:sldId id="271" r:id="rId4"/>
    <p:sldId id="272" r:id="rId5"/>
    <p:sldId id="273" r:id="rId6"/>
    <p:sldId id="274" r:id="rId7"/>
    <p:sldId id="275" r:id="rId8"/>
    <p:sldId id="276" r:id="rId9"/>
    <p:sldId id="277" r:id="rId10"/>
    <p:sldId id="278" r:id="rId11"/>
    <p:sldId id="280" r:id="rId12"/>
    <p:sldId id="281" r:id="rId13"/>
    <p:sldId id="28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49" d="100"/>
          <a:sy n="49" d="100"/>
        </p:scale>
        <p:origin x="1459" y="62"/>
      </p:cViewPr>
      <p:guideLst>
        <p:guide orient="horz" pos="2160"/>
        <p:guide pos="2880"/>
      </p:guideLst>
    </p:cSldViewPr>
  </p:slideViewPr>
  <p:outlineViewPr>
    <p:cViewPr>
      <p:scale>
        <a:sx n="33" d="100"/>
        <a:sy n="33" d="100"/>
      </p:scale>
      <p:origin x="0" y="63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49713-6384-4DB7-81DD-07AE6007FF17}" type="datetimeFigureOut">
              <a:rPr lang="ru-RU" smtClean="0"/>
              <a:pPr/>
              <a:t>01.04.2020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DFBEA7-D1AE-4587-97F7-1E413D60EC35}" type="slidenum">
              <a:rPr lang="ru-RU" smtClean="0"/>
              <a:pPr/>
              <a:t>‹#›</a:t>
            </a:fld>
            <a:endParaRPr lang="ru-R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C39005C-E87E-4BB8-BF58-7C3D1CDFDC39}" type="datetime1">
              <a:rPr lang="ru-RU" smtClean="0"/>
              <a:pPr/>
              <a:t>01.04.2020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1E2DB94-3FAE-4F9A-BC72-CDF2D0110F6E}" type="datetime1">
              <a:rPr lang="ru-RU" smtClean="0"/>
              <a:pPr/>
              <a:t>01.04.2020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7993E14-B960-40A0-8D14-FFA90A9A885A}" type="datetime1">
              <a:rPr lang="ru-RU" smtClean="0"/>
              <a:pPr/>
              <a:t>01.04.2020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639DB9C-FBA2-4D19-8B8B-DDB5421F020A}" type="datetime1">
              <a:rPr lang="ru-RU" smtClean="0"/>
              <a:pPr/>
              <a:t>01.04.2020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DA6A16-014D-48F1-A01C-C570501D6215}" type="datetime1">
              <a:rPr lang="ru-RU" smtClean="0"/>
              <a:pPr/>
              <a:t>01.04.2020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A2E6356-272D-4709-8699-1499F6BD6FAE}" type="datetime1">
              <a:rPr lang="ru-RU" smtClean="0"/>
              <a:pPr/>
              <a:t>01.04.2020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E6EDB6D-754F-47A2-8DAE-2A57C304379B}" type="datetime1">
              <a:rPr lang="ru-RU" smtClean="0"/>
              <a:pPr/>
              <a:t>01.04.2020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69B60C7-290D-493E-85FE-26E7A2FC0B88}" type="datetime1">
              <a:rPr lang="ru-RU" smtClean="0"/>
              <a:pPr/>
              <a:t>01.04.2020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B3AF77-8D2F-4086-AD45-4CBA358F6EBA}" type="datetime1">
              <a:rPr lang="ru-RU" smtClean="0"/>
              <a:pPr/>
              <a:t>01.04.2020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558C40-EFAB-4ACE-99F3-D4F2BBEB03D6}" type="datetime1">
              <a:rPr lang="ru-RU" smtClean="0"/>
              <a:pPr/>
              <a:t>01.04.2020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286F6D9-4B9A-48AE-9761-48648C314A10}" type="datetime1">
              <a:rPr lang="ru-RU" smtClean="0"/>
              <a:pPr/>
              <a:t>01.04.2020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67DAE-0CF4-483B-ADBA-3B38DF335639}" type="datetime1">
              <a:rPr lang="ru-RU" smtClean="0"/>
              <a:pPr/>
              <a:t>01.04.2020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Рисунок 3" descr="Фон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9143999" cy="6868382"/>
          </a:xfrm>
          <a:prstGeom prst="rect">
            <a:avLst/>
          </a:prstGeom>
        </p:spPr>
      </p:pic>
      <p:sp>
        <p:nvSpPr>
          <p:cNvPr id="5" name="TextBox 4"/>
          <p:cNvSpPr txBox="1"/>
          <p:nvPr/>
        </p:nvSpPr>
        <p:spPr>
          <a:xfrm>
            <a:off x="1237912" y="404664"/>
            <a:ext cx="6664004" cy="461665"/>
          </a:xfrm>
          <a:prstGeom prst="rect">
            <a:avLst/>
          </a:prstGeom>
          <a:noFill/>
        </p:spPr>
        <p:txBody>
          <a:bodyPr wrap="none" rtlCol="0">
            <a:spAutoFit/>
          </a:bodyPr>
          <a:lstStyle/>
          <a:p>
            <a:pPr algn="ctr"/>
            <a:r>
              <a:rPr lang="ru-RU" sz="2400" dirty="0" smtClean="0">
                <a:latin typeface="Roboto" pitchFamily="2" charset="0"/>
                <a:ea typeface="Roboto" pitchFamily="2" charset="0"/>
              </a:rPr>
              <a:t>МБДОУ «</a:t>
            </a:r>
            <a:r>
              <a:rPr lang="ru-RU" sz="2400" dirty="0" err="1" smtClean="0">
                <a:latin typeface="Roboto" pitchFamily="2" charset="0"/>
                <a:ea typeface="Roboto" pitchFamily="2" charset="0"/>
              </a:rPr>
              <a:t>Котинский</a:t>
            </a:r>
            <a:r>
              <a:rPr lang="ru-RU" sz="2400" dirty="0" smtClean="0">
                <a:latin typeface="Roboto" pitchFamily="2" charset="0"/>
                <a:ea typeface="Roboto" pitchFamily="2" charset="0"/>
              </a:rPr>
              <a:t> детский сад «Родничок»</a:t>
            </a:r>
            <a:endParaRPr lang="ru-RU" sz="2400" dirty="0">
              <a:latin typeface="Roboto" pitchFamily="2" charset="0"/>
              <a:ea typeface="Roboto" pitchFamily="2" charset="0"/>
            </a:endParaRPr>
          </a:p>
        </p:txBody>
      </p:sp>
      <p:sp>
        <p:nvSpPr>
          <p:cNvPr id="6" name="TextBox 5"/>
          <p:cNvSpPr txBox="1"/>
          <p:nvPr/>
        </p:nvSpPr>
        <p:spPr>
          <a:xfrm>
            <a:off x="2339752" y="2924944"/>
            <a:ext cx="4608512" cy="1384995"/>
          </a:xfrm>
          <a:prstGeom prst="rect">
            <a:avLst/>
          </a:prstGeom>
          <a:noFill/>
        </p:spPr>
        <p:txBody>
          <a:bodyPr wrap="square" rtlCol="0">
            <a:spAutoFit/>
          </a:bodyPr>
          <a:lstStyle/>
          <a:p>
            <a:pPr algn="ctr"/>
            <a:r>
              <a:rPr lang="ru-RU" sz="2800" dirty="0" smtClean="0">
                <a:latin typeface="Roboto" pitchFamily="2" charset="0"/>
                <a:ea typeface="Roboto" pitchFamily="2" charset="0"/>
              </a:rPr>
              <a:t>Конспект НОД по ПВД </a:t>
            </a:r>
          </a:p>
          <a:p>
            <a:pPr algn="ctr"/>
            <a:r>
              <a:rPr lang="ru-RU" sz="2800" dirty="0" smtClean="0">
                <a:latin typeface="Roboto" pitchFamily="2" charset="0"/>
                <a:ea typeface="Roboto" pitchFamily="2" charset="0"/>
              </a:rPr>
              <a:t> в старшей группе </a:t>
            </a:r>
          </a:p>
          <a:p>
            <a:pPr algn="ctr"/>
            <a:r>
              <a:rPr lang="ru-RU" sz="2800" dirty="0" smtClean="0">
                <a:latin typeface="Roboto" pitchFamily="2" charset="0"/>
                <a:ea typeface="Roboto" pitchFamily="2" charset="0"/>
              </a:rPr>
              <a:t>Тема: «Листья деревьев»</a:t>
            </a:r>
          </a:p>
        </p:txBody>
      </p:sp>
      <p:sp>
        <p:nvSpPr>
          <p:cNvPr id="7" name="TextBox 6"/>
          <p:cNvSpPr txBox="1"/>
          <p:nvPr/>
        </p:nvSpPr>
        <p:spPr>
          <a:xfrm>
            <a:off x="5508104" y="5373216"/>
            <a:ext cx="3312368" cy="646331"/>
          </a:xfrm>
          <a:prstGeom prst="rect">
            <a:avLst/>
          </a:prstGeom>
          <a:noFill/>
        </p:spPr>
        <p:txBody>
          <a:bodyPr wrap="square" rtlCol="0">
            <a:spAutoFit/>
          </a:bodyPr>
          <a:lstStyle/>
          <a:p>
            <a:r>
              <a:rPr lang="ru-RU" dirty="0" smtClean="0">
                <a:latin typeface="Roboto" pitchFamily="2" charset="0"/>
                <a:ea typeface="Roboto" pitchFamily="2" charset="0"/>
              </a:rPr>
              <a:t>Выполнила: Анисимова К.А.,                                                                 воспитатель.</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3" name="Содержимое 2"/>
          <p:cNvSpPr>
            <a:spLocks noGrp="1"/>
          </p:cNvSpPr>
          <p:nvPr>
            <p:ph idx="1"/>
          </p:nvPr>
        </p:nvSpPr>
        <p:spPr>
          <a:xfrm>
            <a:off x="611560" y="0"/>
            <a:ext cx="8532440" cy="6858000"/>
          </a:xfrm>
        </p:spPr>
        <p:txBody>
          <a:bodyPr>
            <a:noAutofit/>
          </a:bodyPr>
          <a:lstStyle/>
          <a:p>
            <a:pPr>
              <a:buNone/>
            </a:pPr>
            <a:r>
              <a:rPr lang="ru-RU" sz="2400" b="1" dirty="0" err="1" smtClean="0">
                <a:latin typeface="Roboto" pitchFamily="2" charset="0"/>
                <a:ea typeface="Roboto" pitchFamily="2" charset="0"/>
              </a:rPr>
              <a:t>Физминутка</a:t>
            </a:r>
            <a:r>
              <a:rPr lang="ru-RU" sz="2400" b="1" dirty="0" smtClean="0">
                <a:latin typeface="Roboto" pitchFamily="2" charset="0"/>
                <a:ea typeface="Roboto" pitchFamily="2" charset="0"/>
              </a:rPr>
              <a:t>: </a:t>
            </a:r>
          </a:p>
          <a:p>
            <a:pPr>
              <a:buNone/>
            </a:pPr>
            <a:r>
              <a:rPr lang="ru-RU" sz="2400" dirty="0" smtClean="0">
                <a:latin typeface="Roboto" pitchFamily="2" charset="0"/>
                <a:ea typeface="Roboto" pitchFamily="2" charset="0"/>
              </a:rPr>
              <a:t/>
            </a:r>
            <a:br>
              <a:rPr lang="ru-RU" sz="2400" dirty="0" smtClean="0">
                <a:latin typeface="Roboto" pitchFamily="2" charset="0"/>
                <a:ea typeface="Roboto" pitchFamily="2" charset="0"/>
              </a:rPr>
            </a:br>
            <a:r>
              <a:rPr lang="ru-RU" sz="2000" dirty="0" smtClean="0">
                <a:latin typeface="Roboto" pitchFamily="2" charset="0"/>
                <a:ea typeface="Roboto" pitchFamily="2" charset="0"/>
              </a:rPr>
              <a:t>Осень листья золотит,</a:t>
            </a:r>
            <a:br>
              <a:rPr lang="ru-RU" sz="2000" dirty="0" smtClean="0">
                <a:latin typeface="Roboto" pitchFamily="2" charset="0"/>
                <a:ea typeface="Roboto" pitchFamily="2" charset="0"/>
              </a:rPr>
            </a:br>
            <a:r>
              <a:rPr lang="ru-RU" sz="2000" dirty="0" smtClean="0">
                <a:latin typeface="Roboto" pitchFamily="2" charset="0"/>
                <a:ea typeface="Roboto" pitchFamily="2" charset="0"/>
              </a:rPr>
              <a:t>Ветер ими шелестит:</a:t>
            </a:r>
            <a:br>
              <a:rPr lang="ru-RU" sz="2000" dirty="0" smtClean="0">
                <a:latin typeface="Roboto" pitchFamily="2" charset="0"/>
                <a:ea typeface="Roboto" pitchFamily="2" charset="0"/>
              </a:rPr>
            </a:br>
            <a:r>
              <a:rPr lang="ru-RU" sz="2000" dirty="0" err="1" smtClean="0">
                <a:latin typeface="Roboto" pitchFamily="2" charset="0"/>
                <a:ea typeface="Roboto" pitchFamily="2" charset="0"/>
              </a:rPr>
              <a:t>Шур-шур-шур</a:t>
            </a:r>
            <a:r>
              <a:rPr lang="ru-RU" sz="2000" dirty="0" smtClean="0">
                <a:latin typeface="Roboto" pitchFamily="2" charset="0"/>
                <a:ea typeface="Roboto" pitchFamily="2" charset="0"/>
              </a:rPr>
              <a:t>, </a:t>
            </a:r>
            <a:r>
              <a:rPr lang="ru-RU" sz="2000" dirty="0" err="1" smtClean="0">
                <a:latin typeface="Roboto" pitchFamily="2" charset="0"/>
                <a:ea typeface="Roboto" pitchFamily="2" charset="0"/>
              </a:rPr>
              <a:t>шур-шур-шур</a:t>
            </a:r>
            <a:r>
              <a:rPr lang="ru-RU" sz="2000" dirty="0" smtClean="0">
                <a:latin typeface="Roboto" pitchFamily="2" charset="0"/>
                <a:ea typeface="Roboto" pitchFamily="2" charset="0"/>
              </a:rPr>
              <a:t>. (</a:t>
            </a:r>
            <a:r>
              <a:rPr lang="ru-RU" sz="2000" i="1" dirty="0" smtClean="0">
                <a:latin typeface="Roboto" pitchFamily="2" charset="0"/>
                <a:ea typeface="Roboto" pitchFamily="2" charset="0"/>
              </a:rPr>
              <a:t>Ритмично потирают ладонью о ладонь.)</a:t>
            </a:r>
            <a:r>
              <a:rPr lang="ru-RU" sz="2000" dirty="0" smtClean="0">
                <a:latin typeface="Roboto" pitchFamily="2" charset="0"/>
                <a:ea typeface="Roboto" pitchFamily="2" charset="0"/>
              </a:rPr>
              <a:t/>
            </a:r>
            <a:br>
              <a:rPr lang="ru-RU" sz="2000" dirty="0" smtClean="0">
                <a:latin typeface="Roboto" pitchFamily="2" charset="0"/>
                <a:ea typeface="Roboto" pitchFamily="2" charset="0"/>
              </a:rPr>
            </a:br>
            <a:r>
              <a:rPr lang="ru-RU" sz="2000" dirty="0" smtClean="0">
                <a:latin typeface="Roboto" pitchFamily="2" charset="0"/>
                <a:ea typeface="Roboto" pitchFamily="2" charset="0"/>
              </a:rPr>
              <a:t>И с деревьев их разносит.</a:t>
            </a:r>
            <a:br>
              <a:rPr lang="ru-RU" sz="2000" dirty="0" smtClean="0">
                <a:latin typeface="Roboto" pitchFamily="2" charset="0"/>
                <a:ea typeface="Roboto" pitchFamily="2" charset="0"/>
              </a:rPr>
            </a:br>
            <a:r>
              <a:rPr lang="ru-RU" sz="2000" dirty="0" smtClean="0">
                <a:latin typeface="Roboto" pitchFamily="2" charset="0"/>
                <a:ea typeface="Roboto" pitchFamily="2" charset="0"/>
              </a:rPr>
              <a:t>Поиграет, снова бросит:</a:t>
            </a:r>
            <a:br>
              <a:rPr lang="ru-RU" sz="2000" dirty="0" smtClean="0">
                <a:latin typeface="Roboto" pitchFamily="2" charset="0"/>
                <a:ea typeface="Roboto" pitchFamily="2" charset="0"/>
              </a:rPr>
            </a:br>
            <a:r>
              <a:rPr lang="ru-RU" sz="2000" dirty="0" smtClean="0">
                <a:latin typeface="Roboto" pitchFamily="2" charset="0"/>
                <a:ea typeface="Roboto" pitchFamily="2" charset="0"/>
              </a:rPr>
              <a:t>У-у-у, у-у-у. (</a:t>
            </a:r>
            <a:r>
              <a:rPr lang="ru-RU" sz="2000" i="1" dirty="0" smtClean="0">
                <a:latin typeface="Roboto" pitchFamily="2" charset="0"/>
                <a:ea typeface="Roboto" pitchFamily="2" charset="0"/>
              </a:rPr>
              <a:t>Ритмично скрещивают поднятые вверх руки.)</a:t>
            </a:r>
            <a:r>
              <a:rPr lang="ru-RU" sz="2000" dirty="0" smtClean="0">
                <a:latin typeface="Roboto" pitchFamily="2" charset="0"/>
                <a:ea typeface="Roboto" pitchFamily="2" charset="0"/>
              </a:rPr>
              <a:t/>
            </a:r>
            <a:br>
              <a:rPr lang="ru-RU" sz="2000" dirty="0" smtClean="0">
                <a:latin typeface="Roboto" pitchFamily="2" charset="0"/>
                <a:ea typeface="Roboto" pitchFamily="2" charset="0"/>
              </a:rPr>
            </a:br>
            <a:r>
              <a:rPr lang="ru-RU" sz="2000" dirty="0" smtClean="0">
                <a:latin typeface="Roboto" pitchFamily="2" charset="0"/>
                <a:ea typeface="Roboto" pitchFamily="2" charset="0"/>
              </a:rPr>
              <a:t>Вверх поднимет, закружит</a:t>
            </a:r>
            <a:br>
              <a:rPr lang="ru-RU" sz="2000" dirty="0" smtClean="0">
                <a:latin typeface="Roboto" pitchFamily="2" charset="0"/>
                <a:ea typeface="Roboto" pitchFamily="2" charset="0"/>
              </a:rPr>
            </a:br>
            <a:r>
              <a:rPr lang="ru-RU" sz="2000" dirty="0" smtClean="0">
                <a:latin typeface="Roboto" pitchFamily="2" charset="0"/>
                <a:ea typeface="Roboto" pitchFamily="2" charset="0"/>
              </a:rPr>
              <a:t>И на месте завертит:</a:t>
            </a:r>
            <a:br>
              <a:rPr lang="ru-RU" sz="2000" dirty="0" smtClean="0">
                <a:latin typeface="Roboto" pitchFamily="2" charset="0"/>
                <a:ea typeface="Roboto" pitchFamily="2" charset="0"/>
              </a:rPr>
            </a:br>
            <a:r>
              <a:rPr lang="ru-RU" sz="2000" dirty="0" smtClean="0">
                <a:latin typeface="Roboto" pitchFamily="2" charset="0"/>
                <a:ea typeface="Roboto" pitchFamily="2" charset="0"/>
              </a:rPr>
              <a:t>У-у-у, у-у-у. (</a:t>
            </a:r>
            <a:r>
              <a:rPr lang="ru-RU" sz="2000" i="1" dirty="0" smtClean="0">
                <a:latin typeface="Roboto" pitchFamily="2" charset="0"/>
                <a:ea typeface="Roboto" pitchFamily="2" charset="0"/>
              </a:rPr>
              <a:t>Делают круговые движения указательными пальцами.)</a:t>
            </a:r>
            <a:r>
              <a:rPr lang="ru-RU" sz="2000" dirty="0" smtClean="0">
                <a:latin typeface="Roboto" pitchFamily="2" charset="0"/>
                <a:ea typeface="Roboto" pitchFamily="2" charset="0"/>
              </a:rPr>
              <a:t/>
            </a:r>
            <a:br>
              <a:rPr lang="ru-RU" sz="2000" dirty="0" smtClean="0">
                <a:latin typeface="Roboto" pitchFamily="2" charset="0"/>
                <a:ea typeface="Roboto" pitchFamily="2" charset="0"/>
              </a:rPr>
            </a:br>
            <a:r>
              <a:rPr lang="ru-RU" sz="2000" dirty="0" smtClean="0">
                <a:latin typeface="Roboto" pitchFamily="2" charset="0"/>
                <a:ea typeface="Roboto" pitchFamily="2" charset="0"/>
              </a:rPr>
              <a:t>То к земле прижмёт, погладит,</a:t>
            </a:r>
            <a:br>
              <a:rPr lang="ru-RU" sz="2000" dirty="0" smtClean="0">
                <a:latin typeface="Roboto" pitchFamily="2" charset="0"/>
                <a:ea typeface="Roboto" pitchFamily="2" charset="0"/>
              </a:rPr>
            </a:br>
            <a:r>
              <a:rPr lang="ru-RU" sz="2000" dirty="0" smtClean="0">
                <a:latin typeface="Roboto" pitchFamily="2" charset="0"/>
                <a:ea typeface="Roboto" pitchFamily="2" charset="0"/>
              </a:rPr>
              <a:t>Вдруг на веточку посадит:</a:t>
            </a:r>
            <a:br>
              <a:rPr lang="ru-RU" sz="2000" dirty="0" smtClean="0">
                <a:latin typeface="Roboto" pitchFamily="2" charset="0"/>
                <a:ea typeface="Roboto" pitchFamily="2" charset="0"/>
              </a:rPr>
            </a:br>
            <a:r>
              <a:rPr lang="ru-RU" sz="2000" dirty="0" smtClean="0">
                <a:latin typeface="Roboto" pitchFamily="2" charset="0"/>
                <a:ea typeface="Roboto" pitchFamily="2" charset="0"/>
              </a:rPr>
              <a:t>Так-так-так, так-так-так. (</a:t>
            </a:r>
            <a:r>
              <a:rPr lang="ru-RU" sz="2000" i="1" dirty="0" smtClean="0">
                <a:latin typeface="Roboto" pitchFamily="2" charset="0"/>
                <a:ea typeface="Roboto" pitchFamily="2" charset="0"/>
              </a:rPr>
              <a:t>Ритмично похлопывают ладонями со сменой положения рук.)</a:t>
            </a:r>
            <a:r>
              <a:rPr lang="ru-RU" sz="2000" dirty="0" smtClean="0">
                <a:latin typeface="Roboto" pitchFamily="2" charset="0"/>
                <a:ea typeface="Roboto" pitchFamily="2" charset="0"/>
              </a:rPr>
              <a:t/>
            </a:r>
            <a:br>
              <a:rPr lang="ru-RU" sz="2000" dirty="0" smtClean="0">
                <a:latin typeface="Roboto" pitchFamily="2" charset="0"/>
                <a:ea typeface="Roboto" pitchFamily="2" charset="0"/>
              </a:rPr>
            </a:br>
            <a:r>
              <a:rPr lang="ru-RU" sz="2000" dirty="0" smtClean="0">
                <a:latin typeface="Roboto" pitchFamily="2" charset="0"/>
                <a:ea typeface="Roboto" pitchFamily="2" charset="0"/>
              </a:rPr>
              <a:t>Соберёт большую кучу,</a:t>
            </a:r>
            <a:br>
              <a:rPr lang="ru-RU" sz="2000" dirty="0" smtClean="0">
                <a:latin typeface="Roboto" pitchFamily="2" charset="0"/>
                <a:ea typeface="Roboto" pitchFamily="2" charset="0"/>
              </a:rPr>
            </a:br>
            <a:r>
              <a:rPr lang="ru-RU" sz="2000" dirty="0" smtClean="0">
                <a:latin typeface="Roboto" pitchFamily="2" charset="0"/>
                <a:ea typeface="Roboto" pitchFamily="2" charset="0"/>
              </a:rPr>
              <a:t>Убежит и сядет в тучу. (</a:t>
            </a:r>
            <a:r>
              <a:rPr lang="ru-RU" sz="2000" i="1" dirty="0" smtClean="0">
                <a:latin typeface="Roboto" pitchFamily="2" charset="0"/>
                <a:ea typeface="Roboto" pitchFamily="2" charset="0"/>
              </a:rPr>
              <a:t>Ритмично сжимают и разжимают руки.)</a:t>
            </a:r>
            <a:endParaRPr lang="ru-RU" sz="2000" dirty="0">
              <a:latin typeface="Roboto" pitchFamily="2" charset="0"/>
              <a:ea typeface="Roboto" pitchFamily="2"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0" y="0"/>
            <a:ext cx="8229600" cy="1143000"/>
          </a:xfrm>
        </p:spPr>
        <p:txBody>
          <a:bodyPr>
            <a:normAutofit/>
          </a:bodyPr>
          <a:lstStyle/>
          <a:p>
            <a:pPr algn="l"/>
            <a:r>
              <a:rPr lang="ru-RU" sz="2400" dirty="0" smtClean="0">
                <a:latin typeface="Roboto" pitchFamily="2" charset="0"/>
                <a:ea typeface="Roboto" pitchFamily="2" charset="0"/>
              </a:rPr>
              <a:t>Алгоритм выполнения работы</a:t>
            </a:r>
            <a:endParaRPr lang="ru-RU" sz="2400" dirty="0">
              <a:latin typeface="Roboto" pitchFamily="2" charset="0"/>
              <a:ea typeface="Roboto" pitchFamily="2" charset="0"/>
            </a:endParaRPr>
          </a:p>
        </p:txBody>
      </p:sp>
      <p:sp>
        <p:nvSpPr>
          <p:cNvPr id="3" name="Содержимое 2"/>
          <p:cNvSpPr>
            <a:spLocks noGrp="1"/>
          </p:cNvSpPr>
          <p:nvPr>
            <p:ph idx="1"/>
          </p:nvPr>
        </p:nvSpPr>
        <p:spPr>
          <a:xfrm>
            <a:off x="395536" y="980728"/>
            <a:ext cx="8229600" cy="4525963"/>
          </a:xfrm>
        </p:spPr>
        <p:txBody>
          <a:bodyPr/>
          <a:lstStyle/>
          <a:p>
            <a:pPr>
              <a:buNone/>
            </a:pPr>
            <a:r>
              <a:rPr lang="ru-RU" dirty="0" smtClean="0"/>
              <a:t>    </a:t>
            </a:r>
            <a:r>
              <a:rPr lang="ru-RU" sz="2400" dirty="0" smtClean="0"/>
              <a:t>А сейчас нарисуем листочки простыми карандашами по контуру, легким нажимом, так как их обводили пальчиками. </a:t>
            </a: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dirty="0"/>
          </a:p>
        </p:txBody>
      </p:sp>
      <p:pic>
        <p:nvPicPr>
          <p:cNvPr id="6" name="Рисунок 5" descr="IMG_20180301_193109.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95195" y="2564904"/>
            <a:ext cx="6528725" cy="3672408"/>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229600" cy="1143000"/>
          </a:xfrm>
        </p:spPr>
        <p:txBody>
          <a:bodyPr>
            <a:normAutofit/>
          </a:bodyPr>
          <a:lstStyle/>
          <a:p>
            <a:pPr algn="l"/>
            <a:r>
              <a:rPr lang="ru-RU" sz="2400" dirty="0" smtClean="0">
                <a:latin typeface="Roboto" pitchFamily="2" charset="0"/>
                <a:ea typeface="Roboto" pitchFamily="2" charset="0"/>
              </a:rPr>
              <a:t>Этап выполнения работы</a:t>
            </a:r>
            <a:endParaRPr lang="ru-RU" sz="2400" dirty="0">
              <a:latin typeface="Roboto" pitchFamily="2" charset="0"/>
              <a:ea typeface="Roboto" pitchFamily="2" charset="0"/>
            </a:endParaRPr>
          </a:p>
        </p:txBody>
      </p:sp>
      <p:sp>
        <p:nvSpPr>
          <p:cNvPr id="3" name="Содержимое 2"/>
          <p:cNvSpPr>
            <a:spLocks noGrp="1"/>
          </p:cNvSpPr>
          <p:nvPr>
            <p:ph idx="1"/>
          </p:nvPr>
        </p:nvSpPr>
        <p:spPr>
          <a:xfrm>
            <a:off x="395536" y="980728"/>
            <a:ext cx="8229600" cy="4525963"/>
          </a:xfrm>
        </p:spPr>
        <p:txBody>
          <a:bodyPr/>
          <a:lstStyle/>
          <a:p>
            <a:pPr>
              <a:buNone/>
            </a:pPr>
            <a:r>
              <a:rPr lang="ru-RU" dirty="0" smtClean="0"/>
              <a:t>    </a:t>
            </a:r>
            <a:r>
              <a:rPr lang="ru-RU" sz="2400" dirty="0" smtClean="0"/>
              <a:t>Приступим к закрашиванию цветными карандашами. Не забывайте, что цветными карандашами нужно закрашивать в одном направлении, без просветов и усиливать нажим в более темных местах.</a:t>
            </a:r>
            <a:br>
              <a:rPr lang="ru-RU" sz="2400" dirty="0" smtClean="0"/>
            </a:b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dirty="0"/>
          </a:p>
        </p:txBody>
      </p:sp>
      <p:pic>
        <p:nvPicPr>
          <p:cNvPr id="5" name="Рисунок 4" descr="Фон.1.1.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323528" y="188640"/>
            <a:ext cx="7776864" cy="1908215"/>
          </a:xfrm>
          <a:prstGeom prst="rect">
            <a:avLst/>
          </a:prstGeom>
          <a:noFill/>
        </p:spPr>
        <p:txBody>
          <a:bodyPr wrap="square" rtlCol="0">
            <a:spAutoFit/>
          </a:bodyPr>
          <a:lstStyle/>
          <a:p>
            <a:r>
              <a:rPr lang="ru-RU" sz="2000" dirty="0" smtClean="0">
                <a:latin typeface="Roboto" pitchFamily="2" charset="0"/>
                <a:ea typeface="Roboto" pitchFamily="2" charset="0"/>
              </a:rPr>
              <a:t>Когда листочки будут нарисованы, приступим к закрашиванию цветными карандашами. Не забывайте, что цветными карандашами нужно закрашивать в одном направлении, без просветов и усиливать нажим в более темных местах.</a:t>
            </a:r>
            <a:r>
              <a:rPr lang="ru-RU" dirty="0" smtClean="0"/>
              <a:t/>
            </a:r>
            <a:br>
              <a:rPr lang="ru-RU" dirty="0" smtClean="0"/>
            </a:br>
            <a:endParaRPr lang="ru-RU" dirty="0"/>
          </a:p>
        </p:txBody>
      </p:sp>
      <p:pic>
        <p:nvPicPr>
          <p:cNvPr id="7" name="Рисунок 6" descr="IMG_20180301_193854.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27628" y="2060848"/>
            <a:ext cx="7424826" cy="417646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0" y="0"/>
            <a:ext cx="8229600" cy="1143000"/>
          </a:xfrm>
        </p:spPr>
        <p:txBody>
          <a:bodyPr>
            <a:normAutofit/>
          </a:bodyPr>
          <a:lstStyle/>
          <a:p>
            <a:pPr algn="l"/>
            <a:r>
              <a:rPr lang="ru-RU" sz="3600" dirty="0" smtClean="0">
                <a:latin typeface="Roboto" pitchFamily="2" charset="0"/>
                <a:ea typeface="Roboto" pitchFamily="2" charset="0"/>
              </a:rPr>
              <a:t>Выставка  работ</a:t>
            </a:r>
            <a:endParaRPr lang="ru-RU" sz="3600" dirty="0">
              <a:latin typeface="Roboto" pitchFamily="2" charset="0"/>
              <a:ea typeface="Roboto" pitchFamily="2" charset="0"/>
            </a:endParaRPr>
          </a:p>
        </p:txBody>
      </p:sp>
      <p:pic>
        <p:nvPicPr>
          <p:cNvPr id="5" name="Содержимое 4" descr="дуб.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251520" y="1052737"/>
            <a:ext cx="2808312" cy="3744416"/>
          </a:xfrm>
        </p:spPr>
      </p:pic>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dirty="0"/>
          </a:p>
        </p:txBody>
      </p:sp>
      <p:pic>
        <p:nvPicPr>
          <p:cNvPr id="7" name="Рисунок 6" descr="867a237fd888aaf6f6707c1dd347d654.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50179" y="0"/>
            <a:ext cx="3593821" cy="5085184"/>
          </a:xfrm>
          <a:prstGeom prst="rect">
            <a:avLst/>
          </a:prstGeom>
        </p:spPr>
      </p:pic>
      <p:pic>
        <p:nvPicPr>
          <p:cNvPr id="6" name="Рисунок 5" descr="741418727.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627784" y="3789040"/>
            <a:ext cx="3635896" cy="27269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Фон.1.1.jpg"/>
          <p:cNvPicPr>
            <a:picLocks noChangeAspect="1"/>
          </p:cNvPicPr>
          <p:nvPr/>
        </p:nvPicPr>
        <p:blipFill>
          <a:blip r:embed="rId2" cstate="print"/>
          <a:stretch>
            <a:fillRect/>
          </a:stretch>
        </p:blipFill>
        <p:spPr>
          <a:xfrm>
            <a:off x="0" y="0"/>
            <a:ext cx="9144000" cy="6858000"/>
          </a:xfrm>
          <a:prstGeom prst="rect">
            <a:avLst/>
          </a:prstGeom>
        </p:spPr>
      </p:pic>
      <p:sp>
        <p:nvSpPr>
          <p:cNvPr id="4" name="Номер слайда 3"/>
          <p:cNvSpPr>
            <a:spLocks noGrp="1"/>
          </p:cNvSpPr>
          <p:nvPr>
            <p:ph type="sldNum" sz="quarter" idx="12"/>
          </p:nvPr>
        </p:nvSpPr>
        <p:spPr/>
        <p:txBody>
          <a:bodyPr/>
          <a:lstStyle/>
          <a:p>
            <a:fld id="{725C68B6-61C2-468F-89AB-4B9F7531AA68}" type="slidenum">
              <a:rPr lang="ru-RU" smtClean="0">
                <a:solidFill>
                  <a:schemeClr val="tx1"/>
                </a:solidFill>
                <a:latin typeface="Roboto" pitchFamily="2" charset="0"/>
                <a:ea typeface="Roboto" pitchFamily="2" charset="0"/>
              </a:rPr>
              <a:pPr/>
              <a:t>2</a:t>
            </a:fld>
            <a:endParaRPr lang="ru-RU" dirty="0">
              <a:solidFill>
                <a:schemeClr val="tx1"/>
              </a:solidFill>
              <a:latin typeface="Roboto" pitchFamily="2" charset="0"/>
              <a:ea typeface="Roboto" pitchFamily="2" charset="0"/>
            </a:endParaRPr>
          </a:p>
        </p:txBody>
      </p:sp>
      <p:sp>
        <p:nvSpPr>
          <p:cNvPr id="2049" name="Rectangle 1"/>
          <p:cNvSpPr>
            <a:spLocks noGrp="1" noChangeArrowheads="1"/>
          </p:cNvSpPr>
          <p:nvPr>
            <p:ph idx="1"/>
          </p:nvPr>
        </p:nvSpPr>
        <p:spPr bwMode="auto">
          <a:xfrm>
            <a:off x="611560" y="752481"/>
            <a:ext cx="799288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l" defTabSz="914400" rtl="0" eaLnBrk="1" fontAlgn="base" latinLnBrk="0" hangingPunct="1">
              <a:lnSpc>
                <a:spcPct val="100000"/>
              </a:lnSpc>
              <a:spcBef>
                <a:spcPct val="0"/>
              </a:spcBef>
              <a:spcAft>
                <a:spcPct val="0"/>
              </a:spcAft>
              <a:buClrTx/>
              <a:buSzTx/>
              <a:buFontTx/>
              <a:buNone/>
              <a:tabLst>
                <a:tab pos="-809625" algn="l"/>
              </a:tabLst>
            </a:pP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Вид продуктивной деятельности: </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рисование.</a:t>
            </a:r>
            <a:endPar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tab pos="-809625" algn="l"/>
              </a:tabLst>
            </a:pP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Тема:</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«Листья деревьев».</a:t>
            </a:r>
            <a:b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b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a:t>
            </a: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Основная образовательная область:</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Художественно-эстетическое развитие.</a:t>
            </a:r>
            <a:b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b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a:t>
            </a: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Интеграция образовательных областей:</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Познавательное развитие; Речевое развитие; Социально-коммуникативное развитие; Физическое развитие.</a:t>
            </a:r>
            <a:endPar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tab pos="-809625" algn="l"/>
              </a:tabLst>
            </a:pP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Форма организации занятия:</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индивидуальная.</a:t>
            </a:r>
            <a:b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b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a:t>
            </a: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Цель:</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закреплять умение рисовать с натуры силуэты листьев деревьев и аккуратно закрашивать их цветными карандашами.</a:t>
            </a:r>
            <a:b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b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a:t>
            </a:r>
            <a:r>
              <a:rPr kumimoji="0" lang="ru-RU" sz="2000" b="1"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Задачи</a:t>
            </a: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a:t>
            </a:r>
            <a:endPar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tab pos="-809625" algn="l"/>
              </a:tabLst>
            </a:pP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закреплять умение вписывать рисунок в лист композиционно заполняя его; </a:t>
            </a:r>
            <a:endPar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tab pos="-809625" algn="l"/>
              </a:tabLst>
            </a:pPr>
            <a:r>
              <a:rPr kumimoji="0" lang="ru-RU" sz="2000" b="0" i="0" u="none" strike="noStrike" cap="none" normalizeH="0" baseline="0" dirty="0" smtClean="0">
                <a:ln>
                  <a:noFill/>
                </a:ln>
                <a:solidFill>
                  <a:schemeClr val="tx1"/>
                </a:solidFill>
                <a:effectLst/>
                <a:latin typeface="Roboto" pitchFamily="2" charset="0"/>
                <a:ea typeface="Roboto" pitchFamily="2" charset="0"/>
                <a:cs typeface="Times New Roman" pitchFamily="18" charset="0"/>
              </a:rPr>
              <a:t>- закрашивать листья цветными карандашами, штрихуя в одном направлении без просветов и усиливая нажим в более тёмных местах; </a:t>
            </a:r>
            <a:endPar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tab pos="-809625" algn="l"/>
              </a:tabLst>
            </a:pPr>
            <a:r>
              <a:rPr kumimoji="0" lang="ru-RU" sz="2000" b="0" i="0" u="none" strike="noStrike" cap="none" normalizeH="0" baseline="0" dirty="0" smtClean="0">
                <a:ln>
                  <a:noFill/>
                </a:ln>
                <a:solidFill>
                  <a:schemeClr val="tx1"/>
                </a:solidFill>
                <a:effectLst/>
                <a:latin typeface="Roboto" pitchFamily="2" charset="0"/>
                <a:ea typeface="Roboto" pitchFamily="2" charset="0"/>
                <a:cs typeface="Arial" pitchFamily="34" charset="0"/>
              </a:rPr>
              <a:t>- развивать эстетическое восприятие и художественный вкус.</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323528" y="0"/>
            <a:ext cx="2483768" cy="1143000"/>
          </a:xfrm>
        </p:spPr>
        <p:txBody>
          <a:bodyPr>
            <a:normAutofit/>
          </a:bodyPr>
          <a:lstStyle/>
          <a:p>
            <a:pPr algn="l"/>
            <a:r>
              <a:rPr lang="ru-RU" sz="2800" dirty="0" smtClean="0">
                <a:latin typeface="Roboto" pitchFamily="2" charset="0"/>
                <a:ea typeface="Roboto" pitchFamily="2" charset="0"/>
              </a:rPr>
              <a:t>Ход НОД:</a:t>
            </a:r>
            <a:endParaRPr lang="ru-RU" sz="2800" dirty="0">
              <a:latin typeface="Roboto" pitchFamily="2" charset="0"/>
              <a:ea typeface="Roboto" pitchFamily="2" charset="0"/>
            </a:endParaRPr>
          </a:p>
        </p:txBody>
      </p:sp>
      <p:sp>
        <p:nvSpPr>
          <p:cNvPr id="3" name="Содержимое 2"/>
          <p:cNvSpPr>
            <a:spLocks noGrp="1"/>
          </p:cNvSpPr>
          <p:nvPr>
            <p:ph idx="1"/>
          </p:nvPr>
        </p:nvSpPr>
        <p:spPr>
          <a:xfrm>
            <a:off x="3275856" y="1196752"/>
            <a:ext cx="5688632" cy="4781127"/>
          </a:xfrm>
        </p:spPr>
        <p:txBody>
          <a:bodyPr>
            <a:normAutofit/>
          </a:bodyPr>
          <a:lstStyle/>
          <a:p>
            <a:pPr algn="ctr">
              <a:buNone/>
            </a:pPr>
            <a:r>
              <a:rPr lang="ru-RU" sz="2800" dirty="0" smtClean="0">
                <a:latin typeface="Roboto" pitchFamily="2" charset="0"/>
                <a:ea typeface="Roboto" pitchFamily="2" charset="0"/>
              </a:rPr>
              <a:t>Загадка:</a:t>
            </a:r>
          </a:p>
          <a:p>
            <a:pPr algn="ctr">
              <a:buNone/>
            </a:pPr>
            <a:endParaRPr lang="ru-RU" sz="2800" dirty="0" smtClean="0">
              <a:latin typeface="Roboto" pitchFamily="2" charset="0"/>
              <a:ea typeface="Roboto" pitchFamily="2" charset="0"/>
            </a:endParaRPr>
          </a:p>
          <a:p>
            <a:pPr algn="ctr">
              <a:buNone/>
            </a:pPr>
            <a:r>
              <a:rPr lang="ru-RU" sz="2800" dirty="0" smtClean="0">
                <a:latin typeface="Roboto" pitchFamily="2" charset="0"/>
                <a:ea typeface="Roboto" pitchFamily="2" charset="0"/>
              </a:rPr>
              <a:t>«Он с весны висел на ветке</a:t>
            </a:r>
          </a:p>
          <a:p>
            <a:pPr algn="ctr">
              <a:buNone/>
            </a:pPr>
            <a:r>
              <a:rPr lang="ru-RU" sz="2800" dirty="0" smtClean="0">
                <a:latin typeface="Roboto" pitchFamily="2" charset="0"/>
                <a:ea typeface="Roboto" pitchFamily="2" charset="0"/>
              </a:rPr>
              <a:t>Был зеленый – пожелтел,</a:t>
            </a:r>
          </a:p>
          <a:p>
            <a:pPr algn="ctr">
              <a:buNone/>
            </a:pPr>
            <a:r>
              <a:rPr lang="ru-RU" sz="2800" dirty="0" smtClean="0">
                <a:latin typeface="Roboto" pitchFamily="2" charset="0"/>
                <a:ea typeface="Roboto" pitchFamily="2" charset="0"/>
              </a:rPr>
              <a:t>Только дунул слабый ветер</a:t>
            </a:r>
          </a:p>
          <a:p>
            <a:pPr algn="ctr">
              <a:buNone/>
            </a:pPr>
            <a:r>
              <a:rPr lang="ru-RU" sz="2800" dirty="0" smtClean="0">
                <a:latin typeface="Roboto" pitchFamily="2" charset="0"/>
                <a:ea typeface="Roboto" pitchFamily="2" charset="0"/>
              </a:rPr>
              <a:t>Он уже и полетел».</a:t>
            </a:r>
            <a:endParaRPr lang="ru-RU" sz="2800" dirty="0">
              <a:latin typeface="Roboto" pitchFamily="2" charset="0"/>
              <a:ea typeface="Roboto" pitchFamily="2"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schemeClr val="tx1"/>
                </a:solidFill>
                <a:latin typeface="Roboto" pitchFamily="2" charset="0"/>
                <a:ea typeface="Roboto" pitchFamily="2" charset="0"/>
              </a:rPr>
              <a:pPr/>
              <a:t>3</a:t>
            </a:fld>
            <a:endParaRPr lang="ru-RU" dirty="0">
              <a:solidFill>
                <a:schemeClr val="tx1"/>
              </a:solidFill>
              <a:latin typeface="Roboto" pitchFamily="2" charset="0"/>
              <a:ea typeface="Roboto" pitchFamily="2" charset="0"/>
            </a:endParaRPr>
          </a:p>
        </p:txBody>
      </p:sp>
      <p:pic>
        <p:nvPicPr>
          <p:cNvPr id="5" name="Рисунок 4" descr="ящик.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9552" y="3027751"/>
            <a:ext cx="2880320" cy="275012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Рисунок 20" descr="Фон.1.1.jpg"/>
          <p:cNvPicPr>
            <a:picLocks noChangeAspect="1"/>
          </p:cNvPicPr>
          <p:nvPr/>
        </p:nvPicPr>
        <p:blipFill>
          <a:blip r:embed="rId2" cstate="print"/>
          <a:stretch>
            <a:fillRect/>
          </a:stretch>
        </p:blipFill>
        <p:spPr>
          <a:xfrm>
            <a:off x="0" y="0"/>
            <a:ext cx="9144000" cy="6858000"/>
          </a:xfrm>
          <a:prstGeom prst="rect">
            <a:avLst/>
          </a:prstGeom>
        </p:spPr>
      </p:pic>
      <p:pic>
        <p:nvPicPr>
          <p:cNvPr id="18" name="Рисунок 17" descr="ваза2.jpe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835696" y="3284984"/>
            <a:ext cx="3573016" cy="3573016"/>
          </a:xfrm>
          <a:prstGeom prst="rect">
            <a:avLst/>
          </a:prstGeom>
          <a:ln>
            <a:noFill/>
          </a:ln>
          <a:effectLst>
            <a:outerShdw blurRad="292100" dist="139700" dir="2700000" algn="tl" rotWithShape="0">
              <a:srgbClr val="333333">
                <a:alpha val="65000"/>
              </a:srgbClr>
            </a:outerShdw>
          </a:effectLst>
        </p:spPr>
      </p:pic>
      <p:pic>
        <p:nvPicPr>
          <p:cNvPr id="5" name="Содержимое 4" descr="ящик.jpg"/>
          <p:cNvPicPr>
            <a:picLocks noGrp="1" noChangeAspect="1"/>
          </p:cNvPicPr>
          <p:nvPr>
            <p:ph idx="1"/>
          </p:nvPr>
        </p:nvPicPr>
        <p:blipFill>
          <a:blip r:embed="rId4" cstate="email">
            <a:extLst>
              <a:ext uri="{28A0092B-C50C-407E-A947-70E740481C1C}">
                <a14:useLocalDpi xmlns:a14="http://schemas.microsoft.com/office/drawing/2010/main"/>
              </a:ext>
            </a:extLst>
          </a:blip>
          <a:stretch>
            <a:fillRect/>
          </a:stretch>
        </p:blipFill>
        <p:spPr>
          <a:xfrm>
            <a:off x="255328" y="260648"/>
            <a:ext cx="3171891" cy="3237972"/>
          </a:xfrm>
          <a:prstGeom prst="rect">
            <a:avLst/>
          </a:prstGeom>
          <a:ln>
            <a:noFill/>
          </a:ln>
          <a:effectLst>
            <a:outerShdw blurRad="292100" dist="139700" dir="2700000" algn="tl" rotWithShape="0">
              <a:srgbClr val="333333">
                <a:alpha val="65000"/>
              </a:srgbClr>
            </a:outerShdw>
          </a:effectLst>
        </p:spPr>
      </p:pic>
      <p:sp>
        <p:nvSpPr>
          <p:cNvPr id="4" name="Номер слайда 3"/>
          <p:cNvSpPr>
            <a:spLocks noGrp="1"/>
          </p:cNvSpPr>
          <p:nvPr>
            <p:ph type="sldNum" sz="quarter" idx="12"/>
          </p:nvPr>
        </p:nvSpPr>
        <p:spPr/>
        <p:txBody>
          <a:bodyPr/>
          <a:lstStyle/>
          <a:p>
            <a:fld id="{725C68B6-61C2-468F-89AB-4B9F7531AA68}" type="slidenum">
              <a:rPr lang="ru-RU" smtClean="0">
                <a:solidFill>
                  <a:schemeClr val="tx1"/>
                </a:solidFill>
                <a:latin typeface="Roboto" pitchFamily="2" charset="0"/>
                <a:ea typeface="Roboto" pitchFamily="2" charset="0"/>
              </a:rPr>
              <a:pPr/>
              <a:t>4</a:t>
            </a:fld>
            <a:endParaRPr lang="ru-RU" dirty="0">
              <a:solidFill>
                <a:schemeClr val="tx1"/>
              </a:solidFill>
              <a:latin typeface="Roboto" pitchFamily="2" charset="0"/>
              <a:ea typeface="Roboto" pitchFamily="2" charset="0"/>
            </a:endParaRPr>
          </a:p>
        </p:txBody>
      </p:sp>
      <p:pic>
        <p:nvPicPr>
          <p:cNvPr id="9" name="Рисунок 8" descr="открытый.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716016" y="908720"/>
            <a:ext cx="4427984" cy="2951989"/>
          </a:xfrm>
          <a:prstGeom prst="rect">
            <a:avLst/>
          </a:prstGeom>
          <a:ln>
            <a:noFill/>
          </a:ln>
          <a:effectLst>
            <a:outerShdw blurRad="292100" dist="139700" dir="2700000" algn="tl" rotWithShape="0">
              <a:srgbClr val="333333">
                <a:alpha val="65000"/>
              </a:srgbClr>
            </a:outerShdw>
          </a:effectLst>
        </p:spPr>
      </p:pic>
      <p:cxnSp>
        <p:nvCxnSpPr>
          <p:cNvPr id="14" name="Скругленная соединительная линия 13"/>
          <p:cNvCxnSpPr/>
          <p:nvPr/>
        </p:nvCxnSpPr>
        <p:spPr>
          <a:xfrm>
            <a:off x="3995936" y="620688"/>
            <a:ext cx="1512168" cy="1152128"/>
          </a:xfrm>
          <a:prstGeom prst="curvedConnector3">
            <a:avLst>
              <a:gd name="adj1" fmla="val 50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Скругленная соединительная линия 16"/>
          <p:cNvCxnSpPr/>
          <p:nvPr/>
        </p:nvCxnSpPr>
        <p:spPr>
          <a:xfrm rot="10800000" flipV="1">
            <a:off x="6012160" y="4005064"/>
            <a:ext cx="1944216" cy="1224136"/>
          </a:xfrm>
          <a:prstGeom prst="curvedConnector3">
            <a:avLst>
              <a:gd name="adj1" fmla="val 50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580112" y="6027003"/>
            <a:ext cx="2088232" cy="830997"/>
          </a:xfrm>
          <a:prstGeom prst="rect">
            <a:avLst/>
          </a:prstGeom>
          <a:noFill/>
        </p:spPr>
        <p:txBody>
          <a:bodyPr wrap="square" rtlCol="0">
            <a:spAutoFit/>
          </a:bodyPr>
          <a:lstStyle/>
          <a:p>
            <a:r>
              <a:rPr lang="ru-RU" sz="2400" dirty="0" smtClean="0">
                <a:latin typeface="Roboto" pitchFamily="2" charset="0"/>
                <a:ea typeface="Roboto" pitchFamily="2" charset="0"/>
              </a:rPr>
              <a:t>Ответ: ЛИСТЬЯ</a:t>
            </a:r>
            <a:endParaRPr lang="ru-RU" sz="2400" dirty="0">
              <a:latin typeface="Roboto" pitchFamily="2" charset="0"/>
              <a:ea typeface="Roboto" pitchFamily="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Фон.1.1.jpg"/>
          <p:cNvPicPr>
            <a:picLocks noChangeAspect="1"/>
          </p:cNvPicPr>
          <p:nvPr/>
        </p:nvPicPr>
        <p:blipFill>
          <a:blip r:embed="rId2" cstate="print"/>
          <a:stretch>
            <a:fillRect/>
          </a:stretch>
        </p:blipFill>
        <p:spPr>
          <a:xfrm>
            <a:off x="0" y="0"/>
            <a:ext cx="9144000" cy="6858000"/>
          </a:xfrm>
          <a:prstGeom prst="rect">
            <a:avLst/>
          </a:prstGeom>
        </p:spPr>
      </p:pic>
      <p:sp>
        <p:nvSpPr>
          <p:cNvPr id="2" name="Заголовок 1"/>
          <p:cNvSpPr>
            <a:spLocks noGrp="1"/>
          </p:cNvSpPr>
          <p:nvPr>
            <p:ph type="title"/>
          </p:nvPr>
        </p:nvSpPr>
        <p:spPr/>
        <p:txBody>
          <a:bodyPr>
            <a:normAutofit/>
          </a:bodyPr>
          <a:lstStyle/>
          <a:p>
            <a:pPr algn="l"/>
            <a:r>
              <a:rPr lang="ru-RU" sz="2400" dirty="0" smtClean="0">
                <a:latin typeface="Roboto" pitchFamily="2" charset="0"/>
                <a:ea typeface="Roboto" pitchFamily="2" charset="0"/>
              </a:rPr>
              <a:t>1. Беседа о листьях, деревьях.</a:t>
            </a:r>
            <a:br>
              <a:rPr lang="ru-RU" sz="2400" dirty="0" smtClean="0">
                <a:latin typeface="Roboto" pitchFamily="2" charset="0"/>
                <a:ea typeface="Roboto" pitchFamily="2" charset="0"/>
              </a:rPr>
            </a:br>
            <a:r>
              <a:rPr lang="ru-RU" sz="2400" dirty="0" smtClean="0">
                <a:latin typeface="Roboto" pitchFamily="2" charset="0"/>
                <a:ea typeface="Roboto" pitchFamily="2" charset="0"/>
              </a:rPr>
              <a:t>2. Рассмотрение листьев.</a:t>
            </a:r>
            <a:endParaRPr lang="ru-RU" sz="2400" dirty="0">
              <a:latin typeface="Roboto" pitchFamily="2" charset="0"/>
              <a:ea typeface="Roboto" pitchFamily="2" charset="0"/>
            </a:endParaRPr>
          </a:p>
        </p:txBody>
      </p:sp>
      <p:pic>
        <p:nvPicPr>
          <p:cNvPr id="5" name="Содержимое 4" descr="береза.jpg"/>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467544" y="1340769"/>
            <a:ext cx="2546729" cy="3816424"/>
          </a:xfrm>
        </p:spPr>
      </p:pic>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dirty="0"/>
          </a:p>
        </p:txBody>
      </p:sp>
      <p:pic>
        <p:nvPicPr>
          <p:cNvPr id="6" name="Рисунок 5" descr="рябина.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56043" y="0"/>
            <a:ext cx="4187957" cy="3140968"/>
          </a:xfrm>
          <a:prstGeom prst="rect">
            <a:avLst/>
          </a:prstGeom>
        </p:spPr>
      </p:pic>
      <p:pic>
        <p:nvPicPr>
          <p:cNvPr id="7" name="Рисунок 6" descr="Дуб.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915816" y="1716927"/>
            <a:ext cx="3744416" cy="514107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p:txBody>
          <a:bodyPr>
            <a:normAutofit/>
          </a:bodyPr>
          <a:lstStyle/>
          <a:p>
            <a:pPr algn="l"/>
            <a:r>
              <a:rPr lang="ru-RU" sz="2800" dirty="0" smtClean="0">
                <a:latin typeface="Roboto" pitchFamily="2" charset="0"/>
                <a:ea typeface="Roboto" pitchFamily="2" charset="0"/>
              </a:rPr>
              <a:t>Речевая игра</a:t>
            </a:r>
            <a:endParaRPr lang="ru-RU" sz="2800" dirty="0">
              <a:latin typeface="Roboto" pitchFamily="2" charset="0"/>
              <a:ea typeface="Roboto" pitchFamily="2" charset="0"/>
            </a:endParaRPr>
          </a:p>
        </p:txBody>
      </p:sp>
      <p:sp>
        <p:nvSpPr>
          <p:cNvPr id="3" name="Содержимое 2"/>
          <p:cNvSpPr>
            <a:spLocks noGrp="1"/>
          </p:cNvSpPr>
          <p:nvPr>
            <p:ph idx="1"/>
          </p:nvPr>
        </p:nvSpPr>
        <p:spPr/>
        <p:txBody>
          <a:bodyPr>
            <a:normAutofit fontScale="92500"/>
          </a:bodyPr>
          <a:lstStyle/>
          <a:p>
            <a:pPr>
              <a:buNone/>
            </a:pPr>
            <a:r>
              <a:rPr lang="ru-RU" dirty="0" smtClean="0"/>
              <a:t>На дереве берёза растут листья… (берёзовые).</a:t>
            </a:r>
          </a:p>
          <a:p>
            <a:pPr>
              <a:buNone/>
            </a:pPr>
            <a:r>
              <a:rPr lang="ru-RU" dirty="0" smtClean="0"/>
              <a:t>На дереве рябина растут листья… (рябиновые).</a:t>
            </a:r>
          </a:p>
          <a:p>
            <a:pPr>
              <a:buNone/>
            </a:pPr>
            <a:r>
              <a:rPr lang="ru-RU" dirty="0" smtClean="0"/>
              <a:t>На дереве клён растут листья… (кленовые).</a:t>
            </a:r>
          </a:p>
          <a:p>
            <a:pPr>
              <a:buNone/>
            </a:pPr>
            <a:r>
              <a:rPr lang="ru-RU" dirty="0" smtClean="0"/>
              <a:t>На дереве дуб растут листья… (дубовые).</a:t>
            </a:r>
          </a:p>
          <a:p>
            <a:pPr>
              <a:buNone/>
            </a:pPr>
            <a:r>
              <a:rPr lang="ru-RU" dirty="0" smtClean="0"/>
              <a:t>На дереве каштан растут листья… (каштановые).</a:t>
            </a:r>
          </a:p>
          <a:p>
            <a:pPr>
              <a:buNone/>
            </a:pPr>
            <a:r>
              <a:rPr lang="ru-RU" dirty="0" smtClean="0"/>
              <a:t>На дереве осина растут листья… (осиновые).</a:t>
            </a:r>
          </a:p>
          <a:p>
            <a:pPr>
              <a:buNone/>
            </a:pPr>
            <a:r>
              <a:rPr lang="ru-RU" dirty="0" smtClean="0"/>
              <a:t>На дереве тополь растут листья… (тополиные).</a:t>
            </a:r>
          </a:p>
          <a:p>
            <a:pPr>
              <a:buNone/>
            </a:pPr>
            <a:r>
              <a:rPr lang="ru-RU" dirty="0" smtClean="0"/>
              <a:t>На дереве липа растут листья… (липовые).</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0" y="0"/>
            <a:ext cx="8229600" cy="1143000"/>
          </a:xfrm>
        </p:spPr>
        <p:txBody>
          <a:bodyPr>
            <a:normAutofit/>
          </a:bodyPr>
          <a:lstStyle/>
          <a:p>
            <a:pPr algn="l"/>
            <a:r>
              <a:rPr lang="ru-RU" sz="3600" dirty="0" smtClean="0">
                <a:latin typeface="Roboto" pitchFamily="2" charset="0"/>
                <a:ea typeface="Roboto" pitchFamily="2" charset="0"/>
              </a:rPr>
              <a:t>Обследование листиков</a:t>
            </a:r>
            <a:endParaRPr lang="ru-RU" sz="3600" dirty="0">
              <a:latin typeface="Roboto" pitchFamily="2" charset="0"/>
              <a:ea typeface="Roboto" pitchFamily="2" charset="0"/>
            </a:endParaRPr>
          </a:p>
        </p:txBody>
      </p:sp>
      <p:sp>
        <p:nvSpPr>
          <p:cNvPr id="3" name="Содержимое 2"/>
          <p:cNvSpPr>
            <a:spLocks noGrp="1"/>
          </p:cNvSpPr>
          <p:nvPr>
            <p:ph idx="1"/>
          </p:nvPr>
        </p:nvSpPr>
        <p:spPr>
          <a:xfrm>
            <a:off x="0" y="980728"/>
            <a:ext cx="8229600" cy="4525963"/>
          </a:xfrm>
        </p:spPr>
        <p:txBody>
          <a:bodyPr>
            <a:normAutofit/>
          </a:bodyPr>
          <a:lstStyle/>
          <a:p>
            <a:pPr>
              <a:buNone/>
            </a:pPr>
            <a:r>
              <a:rPr lang="ru-RU" dirty="0" smtClean="0"/>
              <a:t>    </a:t>
            </a:r>
            <a:r>
              <a:rPr lang="ru-RU" sz="2000" dirty="0" smtClean="0">
                <a:latin typeface="Roboto" pitchFamily="2" charset="0"/>
                <a:ea typeface="Roboto" pitchFamily="2" charset="0"/>
              </a:rPr>
              <a:t>Положить перед собой рябиновый листок. Указательный пальчик на правой руке поставить на стебелек листочка. Вести пальчиком по краю листика вверх и довести его до макушки. Остановиться. Теперь повести пальчиком вниз по краю листочка до стебелька и остановиться на той точке, с которой начали. </a:t>
            </a:r>
          </a:p>
          <a:p>
            <a:pPr>
              <a:buNone/>
            </a:pPr>
            <a:r>
              <a:rPr lang="ru-RU" sz="2000" i="1" dirty="0" smtClean="0">
                <a:latin typeface="Roboto" pitchFamily="2" charset="0"/>
                <a:ea typeface="Roboto" pitchFamily="2" charset="0"/>
              </a:rPr>
              <a:t>     (Предложить повторить те же движения несколько раз, что бы рука запомнила, как рисуется данный листочек.)</a:t>
            </a: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dirty="0"/>
          </a:p>
        </p:txBody>
      </p:sp>
      <p:pic>
        <p:nvPicPr>
          <p:cNvPr id="6" name="Рисунок 5" descr="IMG_20180301_192719.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619672" y="3789040"/>
            <a:ext cx="2448272" cy="2838061"/>
          </a:xfrm>
          <a:prstGeom prst="rect">
            <a:avLst/>
          </a:prstGeom>
        </p:spPr>
      </p:pic>
      <p:pic>
        <p:nvPicPr>
          <p:cNvPr id="7" name="Рисунок 6" descr="IMG_20180301_192723.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919406" y="3789040"/>
            <a:ext cx="2604921" cy="285539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0" y="0"/>
            <a:ext cx="8229600" cy="1143000"/>
          </a:xfrm>
        </p:spPr>
        <p:txBody>
          <a:bodyPr>
            <a:normAutofit/>
          </a:bodyPr>
          <a:lstStyle/>
          <a:p>
            <a:pPr algn="l"/>
            <a:r>
              <a:rPr lang="ru-RU" sz="3600" dirty="0" smtClean="0">
                <a:latin typeface="Roboto" pitchFamily="2" charset="0"/>
                <a:ea typeface="Roboto" pitchFamily="2" charset="0"/>
              </a:rPr>
              <a:t>Обследование листиков</a:t>
            </a:r>
            <a:endParaRPr lang="ru-RU" sz="3600" dirty="0">
              <a:latin typeface="Roboto" pitchFamily="2" charset="0"/>
              <a:ea typeface="Roboto" pitchFamily="2" charset="0"/>
            </a:endParaRPr>
          </a:p>
        </p:txBody>
      </p:sp>
      <p:sp>
        <p:nvSpPr>
          <p:cNvPr id="3" name="Содержимое 2"/>
          <p:cNvSpPr>
            <a:spLocks noGrp="1"/>
          </p:cNvSpPr>
          <p:nvPr>
            <p:ph idx="1"/>
          </p:nvPr>
        </p:nvSpPr>
        <p:spPr>
          <a:xfrm>
            <a:off x="0" y="980728"/>
            <a:ext cx="8229600" cy="4525963"/>
          </a:xfrm>
        </p:spPr>
        <p:txBody>
          <a:bodyPr>
            <a:normAutofit/>
          </a:bodyPr>
          <a:lstStyle/>
          <a:p>
            <a:pPr>
              <a:buNone/>
            </a:pPr>
            <a:r>
              <a:rPr lang="ru-RU" sz="3000" dirty="0" smtClean="0">
                <a:latin typeface="Roboto" pitchFamily="2" charset="0"/>
                <a:ea typeface="Roboto" pitchFamily="2" charset="0"/>
              </a:rPr>
              <a:t>    </a:t>
            </a:r>
            <a:r>
              <a:rPr lang="ru-RU" sz="2200" dirty="0" smtClean="0">
                <a:latin typeface="Roboto" pitchFamily="2" charset="0"/>
                <a:ea typeface="Roboto" pitchFamily="2" charset="0"/>
              </a:rPr>
              <a:t>Положить перед собой березовый листок. Указательный пальчик на правой руке поставить на стебелек листочка. Вести пальчиком по краю листика вверх и довести его до макушки. Остановиться. Теперь повести пальчиком вниз по краю листочка до стебелька и остановиться на той точке, с которой начали. </a:t>
            </a:r>
          </a:p>
          <a:p>
            <a:pPr>
              <a:buNone/>
            </a:pPr>
            <a:r>
              <a:rPr lang="ru-RU" sz="2200" i="1" dirty="0" smtClean="0">
                <a:latin typeface="Roboto" pitchFamily="2" charset="0"/>
                <a:ea typeface="Roboto" pitchFamily="2" charset="0"/>
              </a:rPr>
              <a:t>    (Предложить повторить те же движения несколько раз, что бы рука запомнила, как рисуется данный листочек.)</a:t>
            </a:r>
            <a:r>
              <a:rPr lang="ru-RU" sz="3000" dirty="0" smtClean="0">
                <a:latin typeface="Roboto" pitchFamily="2" charset="0"/>
                <a:ea typeface="Roboto" pitchFamily="2" charset="0"/>
              </a:rPr>
              <a:t/>
            </a:r>
            <a:br>
              <a:rPr lang="ru-RU" sz="3000" dirty="0" smtClean="0">
                <a:latin typeface="Roboto" pitchFamily="2" charset="0"/>
                <a:ea typeface="Roboto" pitchFamily="2" charset="0"/>
              </a:rPr>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8</a:t>
            </a:fld>
            <a:endParaRPr lang="ru-RU" dirty="0"/>
          </a:p>
        </p:txBody>
      </p:sp>
      <p:pic>
        <p:nvPicPr>
          <p:cNvPr id="6" name="Рисунок 5" descr="IMG_20180301_192702.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979712" y="4014456"/>
            <a:ext cx="2376264" cy="2582896"/>
          </a:xfrm>
          <a:prstGeom prst="rect">
            <a:avLst/>
          </a:prstGeom>
        </p:spPr>
      </p:pic>
      <p:pic>
        <p:nvPicPr>
          <p:cNvPr id="7" name="Рисунок 6" descr="IMG_20180301_192706.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5220072" y="3933056"/>
            <a:ext cx="2283682" cy="266429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Фон.1.1.jpg"/>
          <p:cNvPicPr>
            <a:picLocks noChangeAspect="1"/>
          </p:cNvPicPr>
          <p:nvPr/>
        </p:nvPicPr>
        <p:blipFill>
          <a:blip r:embed="rId2" cstate="print"/>
          <a:stretch>
            <a:fillRect/>
          </a:stretch>
        </p:blipFill>
        <p:spPr>
          <a:xfrm>
            <a:off x="-1" y="0"/>
            <a:ext cx="9178793" cy="6858000"/>
          </a:xfrm>
          <a:prstGeom prst="rect">
            <a:avLst/>
          </a:prstGeom>
        </p:spPr>
      </p:pic>
      <p:sp>
        <p:nvSpPr>
          <p:cNvPr id="2" name="Заголовок 1"/>
          <p:cNvSpPr>
            <a:spLocks noGrp="1"/>
          </p:cNvSpPr>
          <p:nvPr>
            <p:ph type="title"/>
          </p:nvPr>
        </p:nvSpPr>
        <p:spPr>
          <a:xfrm>
            <a:off x="0" y="0"/>
            <a:ext cx="8229600" cy="1143000"/>
          </a:xfrm>
        </p:spPr>
        <p:txBody>
          <a:bodyPr>
            <a:normAutofit/>
          </a:bodyPr>
          <a:lstStyle/>
          <a:p>
            <a:pPr algn="l"/>
            <a:r>
              <a:rPr lang="ru-RU" sz="3600" dirty="0" smtClean="0">
                <a:latin typeface="Roboto" pitchFamily="2" charset="0"/>
                <a:ea typeface="Roboto" pitchFamily="2" charset="0"/>
              </a:rPr>
              <a:t>Обследование листиков</a:t>
            </a:r>
            <a:endParaRPr lang="ru-RU" sz="3600" dirty="0">
              <a:latin typeface="Roboto" pitchFamily="2" charset="0"/>
              <a:ea typeface="Roboto" pitchFamily="2" charset="0"/>
            </a:endParaRPr>
          </a:p>
        </p:txBody>
      </p:sp>
      <p:sp>
        <p:nvSpPr>
          <p:cNvPr id="3" name="Содержимое 2"/>
          <p:cNvSpPr>
            <a:spLocks noGrp="1"/>
          </p:cNvSpPr>
          <p:nvPr>
            <p:ph idx="1"/>
          </p:nvPr>
        </p:nvSpPr>
        <p:spPr>
          <a:xfrm>
            <a:off x="0" y="980728"/>
            <a:ext cx="8460432" cy="4525963"/>
          </a:xfrm>
        </p:spPr>
        <p:txBody>
          <a:bodyPr>
            <a:normAutofit fontScale="92500"/>
          </a:bodyPr>
          <a:lstStyle/>
          <a:p>
            <a:pPr>
              <a:buNone/>
            </a:pPr>
            <a:r>
              <a:rPr lang="ru-RU" sz="2400" dirty="0" smtClean="0"/>
              <a:t>     Положить перед собой дубовый листок. Указательный пальчик на правой руке поставить на стебелек листочка. Вести пальчиком по краю листика вверх по первому полукругу, остановиться, по второму полукругу, остановиться, по третьему полукругу, остановиться. Сверху листочек начинать обводить пальчиком вниз, так же по полукругам с остановкой, пока на вернемся в ту точку с которой мы начали обводить дубовый листочек. </a:t>
            </a:r>
            <a:r>
              <a:rPr lang="ru-RU" sz="2400" i="1" dirty="0" smtClean="0"/>
              <a:t>(Предложить повторить те же движения несколько раз, что бы рука запомнила, как рисуется данный листочек.)</a:t>
            </a:r>
            <a:r>
              <a:rPr lang="ru-RU" sz="2800" dirty="0" smtClean="0"/>
              <a:t/>
            </a:r>
            <a:br>
              <a:rPr lang="ru-RU" sz="2800" dirty="0" smtClean="0"/>
            </a:br>
            <a:r>
              <a:rPr lang="ru-RU" sz="3000" dirty="0" smtClean="0">
                <a:latin typeface="Roboto" pitchFamily="2" charset="0"/>
                <a:ea typeface="Roboto" pitchFamily="2" charset="0"/>
              </a:rPr>
              <a:t/>
            </a:r>
            <a:br>
              <a:rPr lang="ru-RU" sz="3000" dirty="0" smtClean="0">
                <a:latin typeface="Roboto" pitchFamily="2" charset="0"/>
                <a:ea typeface="Roboto" pitchFamily="2" charset="0"/>
              </a:rPr>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dirty="0"/>
          </a:p>
        </p:txBody>
      </p:sp>
      <p:pic>
        <p:nvPicPr>
          <p:cNvPr id="6" name="Рисунок 5" descr="IMG_20180301_192605.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691680" y="4149080"/>
            <a:ext cx="2160240" cy="2558179"/>
          </a:xfrm>
          <a:prstGeom prst="rect">
            <a:avLst/>
          </a:prstGeom>
        </p:spPr>
      </p:pic>
      <p:pic>
        <p:nvPicPr>
          <p:cNvPr id="7" name="Рисунок 6" descr="IMG_20180301_192627.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716016" y="4149080"/>
            <a:ext cx="2164741" cy="25202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489</Words>
  <Application>Microsoft Office PowerPoint</Application>
  <PresentationFormat>Экран (4:3)</PresentationFormat>
  <Paragraphs>57</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Roboto</vt:lpstr>
      <vt:lpstr>Times New Roman</vt:lpstr>
      <vt:lpstr>Тема Office</vt:lpstr>
      <vt:lpstr>Презентация PowerPoint</vt:lpstr>
      <vt:lpstr>Презентация PowerPoint</vt:lpstr>
      <vt:lpstr>Ход НОД:</vt:lpstr>
      <vt:lpstr>Презентация PowerPoint</vt:lpstr>
      <vt:lpstr>1. Беседа о листьях, деревьях. 2. Рассмотрение листьев.</vt:lpstr>
      <vt:lpstr>Речевая игра</vt:lpstr>
      <vt:lpstr>Обследование листиков</vt:lpstr>
      <vt:lpstr>Обследование листиков</vt:lpstr>
      <vt:lpstr>Обследование листиков</vt:lpstr>
      <vt:lpstr>Презентация PowerPoint</vt:lpstr>
      <vt:lpstr>Алгоритм выполнения работы</vt:lpstr>
      <vt:lpstr>Этап выполнения работы</vt:lpstr>
      <vt:lpstr>Выставка  работ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Agent 007</cp:lastModifiedBy>
  <cp:revision>17</cp:revision>
  <dcterms:created xsi:type="dcterms:W3CDTF">2018-02-21T13:51:41Z</dcterms:created>
  <dcterms:modified xsi:type="dcterms:W3CDTF">2020-04-01T07:25:47Z</dcterms:modified>
</cp:coreProperties>
</file>