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E9275A2-4375-453A-A515-7C53809D989E}" type="datetimeFigureOut">
              <a:rPr lang="ru-RU" smtClean="0"/>
              <a:t>08.11.2015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2213154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9275A2-4375-453A-A515-7C53809D989E}" type="datetimeFigureOut">
              <a:rPr lang="ru-RU" smtClean="0"/>
              <a:t>08.11.2015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2372274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9275A2-4375-453A-A515-7C53809D989E}" type="datetimeFigureOut">
              <a:rPr lang="ru-RU" smtClean="0"/>
              <a:t>08.11.2015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298898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E9275A2-4375-453A-A515-7C53809D989E}" type="datetimeFigureOut">
              <a:rPr lang="ru-RU" smtClean="0"/>
              <a:t>08.11.2015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216489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E9275A2-4375-453A-A515-7C53809D989E}" type="datetimeFigureOut">
              <a:rPr lang="ru-RU" smtClean="0"/>
              <a:t>08.11.2015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46905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E9275A2-4375-453A-A515-7C53809D989E}" type="datetimeFigureOut">
              <a:rPr lang="ru-RU" smtClean="0"/>
              <a:t>08.11.2015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238734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E9275A2-4375-453A-A515-7C53809D989E}" type="datetimeFigureOut">
              <a:rPr lang="ru-RU" smtClean="0"/>
              <a:t>08.11.2015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138270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E9275A2-4375-453A-A515-7C53809D989E}" type="datetimeFigureOut">
              <a:rPr lang="ru-RU" smtClean="0"/>
              <a:t>08.11.2015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3699560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E9275A2-4375-453A-A515-7C53809D989E}" type="datetimeFigureOut">
              <a:rPr lang="ru-RU" smtClean="0"/>
              <a:t>08.11.2015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1074869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9275A2-4375-453A-A515-7C53809D989E}" type="datetimeFigureOut">
              <a:rPr lang="ru-RU" smtClean="0"/>
              <a:t>08.11.2015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3189778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E9275A2-4375-453A-A515-7C53809D989E}" type="datetimeFigureOut">
              <a:rPr lang="ru-RU" smtClean="0"/>
              <a:t>08.11.2015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B10256-4CDF-4F49-88D6-1BAF5469DF7E}" type="slidenum">
              <a:rPr lang="ru-RU" smtClean="0"/>
              <a:t>‹#›</a:t>
            </a:fld>
            <a:endParaRPr lang="ru-RU"/>
          </a:p>
        </p:txBody>
      </p:sp>
    </p:spTree>
    <p:extLst>
      <p:ext uri="{BB962C8B-B14F-4D97-AF65-F5344CB8AC3E}">
        <p14:creationId xmlns:p14="http://schemas.microsoft.com/office/powerpoint/2010/main" val="916065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275A2-4375-453A-A515-7C53809D989E}" type="datetimeFigureOut">
              <a:rPr lang="ru-RU" smtClean="0"/>
              <a:t>08.11.2015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B10256-4CDF-4F49-88D6-1BAF5469DF7E}" type="slidenum">
              <a:rPr lang="ru-RU" smtClean="0"/>
              <a:t>‹#›</a:t>
            </a:fld>
            <a:endParaRPr lang="ru-RU"/>
          </a:p>
        </p:txBody>
      </p:sp>
    </p:spTree>
    <p:extLst>
      <p:ext uri="{BB962C8B-B14F-4D97-AF65-F5344CB8AC3E}">
        <p14:creationId xmlns:p14="http://schemas.microsoft.com/office/powerpoint/2010/main" val="735615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6746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p:txBody>
          <a:bodyPr>
            <a:normAutofit/>
          </a:bodyPr>
          <a:lstStyle/>
          <a:p>
            <a:r>
              <a:rPr lang="ru-RU" sz="5400" b="1" dirty="0" smtClean="0">
                <a:solidFill>
                  <a:schemeClr val="bg1"/>
                </a:solidFill>
              </a:rPr>
              <a:t>Мастер – класс </a:t>
            </a:r>
            <a:endParaRPr lang="ru-RU" sz="5400" b="1" dirty="0">
              <a:solidFill>
                <a:schemeClr val="bg1"/>
              </a:solidFill>
            </a:endParaRPr>
          </a:p>
        </p:txBody>
      </p:sp>
      <p:sp>
        <p:nvSpPr>
          <p:cNvPr id="3" name="Подзаголовок 2"/>
          <p:cNvSpPr>
            <a:spLocks noGrp="1"/>
          </p:cNvSpPr>
          <p:nvPr>
            <p:ph type="subTitle" idx="1"/>
          </p:nvPr>
        </p:nvSpPr>
        <p:spPr/>
        <p:txBody>
          <a:bodyPr>
            <a:normAutofit/>
          </a:bodyPr>
          <a:lstStyle/>
          <a:p>
            <a:r>
              <a:rPr lang="ru-RU" sz="3600" b="1" dirty="0" smtClean="0">
                <a:solidFill>
                  <a:schemeClr val="bg1"/>
                </a:solidFill>
              </a:rPr>
              <a:t>Тема: «На деревья, на лужок тихо падает снежок».</a:t>
            </a:r>
            <a:endParaRPr lang="ru-RU" sz="3600" b="1" dirty="0">
              <a:solidFill>
                <a:schemeClr val="bg1"/>
              </a:solidFill>
            </a:endParaRPr>
          </a:p>
        </p:txBody>
      </p:sp>
    </p:spTree>
    <p:extLst>
      <p:ext uri="{BB962C8B-B14F-4D97-AF65-F5344CB8AC3E}">
        <p14:creationId xmlns:p14="http://schemas.microsoft.com/office/powerpoint/2010/main" val="179984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25">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85800" y="260648"/>
            <a:ext cx="7772400" cy="6048672"/>
          </a:xfrm>
          <a:pattFill prst="pct20">
            <a:fgClr>
              <a:srgbClr val="00B0F0"/>
            </a:fgClr>
            <a:bgClr>
              <a:schemeClr val="bg1"/>
            </a:bgClr>
          </a:pattFill>
        </p:spPr>
        <p:txBody>
          <a:bodyPr>
            <a:noAutofit/>
          </a:bodyPr>
          <a:lstStyle/>
          <a:p>
            <a:pPr algn="l">
              <a:lnSpc>
                <a:spcPct val="115000"/>
              </a:lnSpc>
              <a:spcAft>
                <a:spcPts val="0"/>
              </a:spcAft>
            </a:pPr>
            <a:r>
              <a:rPr lang="ru-RU" sz="2400" b="1" dirty="0" smtClean="0">
                <a:solidFill>
                  <a:srgbClr val="0070C0"/>
                </a:solidFill>
                <a:effectLst/>
                <a:latin typeface="Times New Roman"/>
                <a:ea typeface="Calibri"/>
                <a:cs typeface="Times New Roman"/>
              </a:rPr>
              <a:t>Цель:</a:t>
            </a:r>
            <a:r>
              <a:rPr lang="ru-RU" sz="2400" dirty="0" smtClean="0">
                <a:solidFill>
                  <a:srgbClr val="00B0F0"/>
                </a:solidFill>
                <a:effectLst/>
                <a:latin typeface="Times New Roman"/>
                <a:ea typeface="Calibri"/>
                <a:cs typeface="Times New Roman"/>
              </a:rPr>
              <a:t> </a:t>
            </a:r>
            <a:r>
              <a:rPr lang="ru-RU" sz="2400" dirty="0" smtClean="0">
                <a:effectLst/>
                <a:latin typeface="Times New Roman"/>
                <a:ea typeface="Calibri"/>
                <a:cs typeface="Times New Roman"/>
              </a:rPr>
              <a:t>создать условия для сотрудничества с родителями, рассказать о совместной деятельности в продуктивной и другой творческой работе.</a:t>
            </a:r>
            <a:r>
              <a:rPr lang="ru-RU" sz="2400" dirty="0">
                <a:ea typeface="Calibri"/>
                <a:cs typeface="Times New Roman"/>
              </a:rPr>
              <a:t/>
            </a:r>
            <a:br>
              <a:rPr lang="ru-RU" sz="2400" dirty="0">
                <a:ea typeface="Calibri"/>
                <a:cs typeface="Times New Roman"/>
              </a:rPr>
            </a:br>
            <a:r>
              <a:rPr lang="ru-RU" sz="2400" b="1" dirty="0" smtClean="0">
                <a:solidFill>
                  <a:srgbClr val="0070C0"/>
                </a:solidFill>
                <a:effectLst/>
                <a:latin typeface="Times New Roman"/>
                <a:ea typeface="Calibri"/>
                <a:cs typeface="Times New Roman"/>
              </a:rPr>
              <a:t>Задачи:</a:t>
            </a:r>
            <a:r>
              <a:rPr lang="ru-RU" sz="2400" b="1" dirty="0" smtClean="0">
                <a:effectLst/>
                <a:latin typeface="Times New Roman"/>
                <a:ea typeface="Calibri"/>
                <a:cs typeface="Times New Roman"/>
              </a:rPr>
              <a:t> </a:t>
            </a:r>
            <a:r>
              <a:rPr lang="ru-RU" sz="2400" dirty="0" smtClean="0">
                <a:effectLst/>
                <a:latin typeface="Times New Roman"/>
                <a:ea typeface="Calibri"/>
                <a:cs typeface="Times New Roman"/>
              </a:rPr>
              <a:t>Познакомить родителей с нетрадиционными материалами и использование их в </a:t>
            </a:r>
            <a:r>
              <a:rPr lang="ru-RU" sz="2400" dirty="0" err="1" smtClean="0">
                <a:effectLst/>
                <a:latin typeface="Times New Roman"/>
                <a:ea typeface="Calibri"/>
                <a:cs typeface="Times New Roman"/>
              </a:rPr>
              <a:t>изотворчестве</a:t>
            </a:r>
            <a:r>
              <a:rPr lang="ru-RU" sz="2400" dirty="0" smtClean="0">
                <a:effectLst/>
                <a:latin typeface="Times New Roman"/>
                <a:ea typeface="Calibri"/>
                <a:cs typeface="Times New Roman"/>
              </a:rPr>
              <a:t>.</a:t>
            </a:r>
            <a:r>
              <a:rPr lang="ru-RU" sz="2400" dirty="0">
                <a:ea typeface="Calibri"/>
                <a:cs typeface="Times New Roman"/>
              </a:rPr>
              <a:t/>
            </a:r>
            <a:br>
              <a:rPr lang="ru-RU" sz="2400" dirty="0">
                <a:ea typeface="Calibri"/>
                <a:cs typeface="Times New Roman"/>
              </a:rPr>
            </a:br>
            <a:r>
              <a:rPr lang="ru-RU" sz="2400" dirty="0" smtClean="0">
                <a:effectLst/>
                <a:latin typeface="Times New Roman"/>
                <a:ea typeface="Calibri"/>
                <a:cs typeface="Times New Roman"/>
              </a:rPr>
              <a:t>Способствовать расширению кругозора родителей. </a:t>
            </a:r>
            <a:r>
              <a:rPr lang="ru-RU" sz="2400" dirty="0">
                <a:ea typeface="Calibri"/>
                <a:cs typeface="Times New Roman"/>
              </a:rPr>
              <a:t/>
            </a:r>
            <a:br>
              <a:rPr lang="ru-RU" sz="2400" dirty="0">
                <a:ea typeface="Calibri"/>
                <a:cs typeface="Times New Roman"/>
              </a:rPr>
            </a:br>
            <a:r>
              <a:rPr lang="ru-RU" sz="2400" dirty="0" smtClean="0">
                <a:solidFill>
                  <a:srgbClr val="000000"/>
                </a:solidFill>
                <a:effectLst/>
                <a:latin typeface="Times New Roman"/>
                <a:ea typeface="Times New Roman"/>
                <a:cs typeface="Times New Roman"/>
              </a:rPr>
              <a:t>Заинтересовать и вовлечь родителей в совместную досуговую деятельность с детьми.</a:t>
            </a:r>
            <a:r>
              <a:rPr lang="ru-RU" sz="2400" dirty="0">
                <a:ea typeface="Calibri"/>
                <a:cs typeface="Times New Roman"/>
              </a:rPr>
              <a:t/>
            </a:r>
            <a:br>
              <a:rPr lang="ru-RU" sz="2400" dirty="0">
                <a:ea typeface="Calibri"/>
                <a:cs typeface="Times New Roman"/>
              </a:rPr>
            </a:br>
            <a:r>
              <a:rPr lang="ru-RU" sz="2400" dirty="0" smtClean="0">
                <a:effectLst/>
                <a:latin typeface="Times New Roman"/>
                <a:ea typeface="Times New Roman"/>
                <a:cs typeface="Times New Roman"/>
              </a:rPr>
              <a:t>Показать родителям выполнение аппликации из ваты, показать как пользоваться фигурными дыроколами. </a:t>
            </a:r>
            <a:r>
              <a:rPr lang="ru-RU" sz="2400" dirty="0">
                <a:ea typeface="Times New Roman"/>
                <a:cs typeface="Times New Roman"/>
              </a:rPr>
              <a:t/>
            </a:r>
            <a:br>
              <a:rPr lang="ru-RU" sz="2400" dirty="0">
                <a:ea typeface="Times New Roman"/>
                <a:cs typeface="Times New Roman"/>
              </a:rPr>
            </a:br>
            <a:r>
              <a:rPr lang="ru-RU" sz="2400" b="1" dirty="0" smtClean="0">
                <a:solidFill>
                  <a:srgbClr val="0070C0"/>
                </a:solidFill>
                <a:effectLst/>
                <a:latin typeface="Times New Roman"/>
                <a:ea typeface="Calibri"/>
                <a:cs typeface="Times New Roman"/>
              </a:rPr>
              <a:t>Оборудование и материалы:</a:t>
            </a:r>
            <a:r>
              <a:rPr lang="ru-RU" sz="2400" dirty="0" smtClean="0">
                <a:solidFill>
                  <a:srgbClr val="0070C0"/>
                </a:solidFill>
                <a:effectLst/>
                <a:latin typeface="Times New Roman"/>
                <a:ea typeface="Calibri"/>
                <a:cs typeface="Times New Roman"/>
              </a:rPr>
              <a:t> </a:t>
            </a:r>
            <a:r>
              <a:rPr lang="ru-RU" sz="2400" dirty="0" smtClean="0">
                <a:effectLst/>
                <a:latin typeface="Times New Roman"/>
                <a:ea typeface="Calibri"/>
                <a:cs typeface="Times New Roman"/>
              </a:rPr>
              <a:t>полянка (по количеству родителей с  детьми), кусочки ваты, фигурные дыроколы (снежинка).</a:t>
            </a:r>
            <a:r>
              <a:rPr lang="ru-RU" sz="2400" dirty="0">
                <a:ea typeface="Calibri"/>
                <a:cs typeface="Times New Roman"/>
              </a:rPr>
              <a:t/>
            </a:r>
            <a:br>
              <a:rPr lang="ru-RU" sz="2400" dirty="0">
                <a:ea typeface="Calibri"/>
                <a:cs typeface="Times New Roman"/>
              </a:rPr>
            </a:br>
            <a:endParaRPr lang="ru-RU" sz="2400" dirty="0"/>
          </a:p>
        </p:txBody>
      </p:sp>
    </p:spTree>
    <p:extLst>
      <p:ext uri="{BB962C8B-B14F-4D97-AF65-F5344CB8AC3E}">
        <p14:creationId xmlns:p14="http://schemas.microsoft.com/office/powerpoint/2010/main" val="3309064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20">
          <a:fgClr>
            <a:srgbClr val="00B0F0"/>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260648"/>
            <a:ext cx="8496944" cy="6408712"/>
          </a:xfrm>
          <a:pattFill prst="pct20">
            <a:fgClr>
              <a:srgbClr val="00B0F0"/>
            </a:fgClr>
            <a:bgClr>
              <a:schemeClr val="bg1"/>
            </a:bgClr>
          </a:pattFill>
        </p:spPr>
        <p:txBody>
          <a:bodyPr>
            <a:noAutofit/>
          </a:bodyPr>
          <a:lstStyle/>
          <a:p>
            <a:pPr algn="l">
              <a:lnSpc>
                <a:spcPct val="115000"/>
              </a:lnSpc>
              <a:spcAft>
                <a:spcPts val="0"/>
              </a:spcAft>
            </a:pPr>
            <a:r>
              <a:rPr lang="ru-RU" sz="2000" b="1" dirty="0" smtClean="0">
                <a:effectLst/>
                <a:latin typeface="Times New Roman"/>
                <a:ea typeface="Calibri"/>
                <a:cs typeface="Times New Roman"/>
              </a:rPr>
              <a:t>Ход занятия:</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Times New Roman"/>
                <a:cs typeface="Times New Roman"/>
              </a:rPr>
              <a:t>Воспитатель: - Здравствуйте, уважаемые родители! Спасибо, что нашли время и пришли на сегодняшний мастер-класс. Что такое мастер-класс? На мастер-классах вы  получаете информацию, приобретаете полезные навыки, умения. Для кого-то это возможность попробовать новое, интересное занятие. А кто-то – как знать – найдет свое призвание или хобби!</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Times New Roman"/>
                <a:cs typeface="Times New Roman"/>
              </a:rPr>
              <a:t>Плюсов  много. </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Times New Roman"/>
                <a:cs typeface="Times New Roman"/>
              </a:rPr>
              <a:t>Плюс первый – это весело, интересно. Это возможность творить,  делать настоящую вещь своими руками! Дети, в отличие от взрослых, привыкших покупать готовое, обожают все делать сами, по-своему.</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Times New Roman"/>
                <a:cs typeface="Times New Roman"/>
              </a:rPr>
              <a:t>Плюс второй - возможность совместного творчества вместе с детьми и родителями. Вы сможете еще больше подружиться, понять друг друга, сблизиться. Это уникальная возможность погрузиться в атмосферу совместного вдохновения, красоты и радости.</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Times New Roman"/>
                <a:cs typeface="Times New Roman"/>
              </a:rPr>
              <a:t>Плюс третий - идет мощное развитие способностей по многим направлениям. </a:t>
            </a:r>
            <a:r>
              <a:rPr lang="ru-RU" sz="2000" dirty="0">
                <a:ea typeface="Calibri"/>
                <a:cs typeface="Times New Roman"/>
              </a:rPr>
              <a:t/>
            </a:r>
            <a:br>
              <a:rPr lang="ru-RU" sz="2000" dirty="0">
                <a:ea typeface="Calibri"/>
                <a:cs typeface="Times New Roman"/>
              </a:rPr>
            </a:br>
            <a:endParaRPr lang="ru-RU" sz="2000" dirty="0"/>
          </a:p>
        </p:txBody>
      </p:sp>
    </p:spTree>
    <p:extLst>
      <p:ext uri="{BB962C8B-B14F-4D97-AF65-F5344CB8AC3E}">
        <p14:creationId xmlns:p14="http://schemas.microsoft.com/office/powerpoint/2010/main" val="1309422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20">
          <a:fgClr>
            <a:srgbClr val="00B0F0"/>
          </a:fgClr>
          <a:bgClr>
            <a:schemeClr val="bg1"/>
          </a:bgClr>
        </a:pattFill>
        <a:effectLst/>
      </p:bgPr>
    </p:bg>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51520" y="332656"/>
            <a:ext cx="8640960" cy="6192688"/>
          </a:xfrm>
        </p:spPr>
        <p:txBody>
          <a:bodyPr>
            <a:normAutofit/>
          </a:bodyPr>
          <a:lstStyle/>
          <a:p>
            <a:pPr algn="l">
              <a:lnSpc>
                <a:spcPct val="115000"/>
              </a:lnSpc>
              <a:spcAft>
                <a:spcPts val="0"/>
              </a:spcAft>
            </a:pPr>
            <a:r>
              <a:rPr lang="ru-RU" sz="1800" dirty="0" smtClean="0">
                <a:solidFill>
                  <a:srgbClr val="000000"/>
                </a:solidFill>
                <a:effectLst/>
                <a:latin typeface="Times New Roman"/>
                <a:ea typeface="Times New Roman"/>
                <a:cs typeface="Times New Roman"/>
              </a:rPr>
              <a:t>Сегодня я хочу познакомить вас, как можно использовать в аппликации нетрадиционные материалы. Традиционно в  аппликации мы используем цветную бумагу и клей. </a:t>
            </a:r>
            <a:r>
              <a:rPr lang="ru-RU" sz="1800" dirty="0">
                <a:ea typeface="Calibri"/>
                <a:cs typeface="Times New Roman"/>
              </a:rPr>
              <a:t/>
            </a:r>
            <a:br>
              <a:rPr lang="ru-RU" sz="1800" dirty="0">
                <a:ea typeface="Calibri"/>
                <a:cs typeface="Times New Roman"/>
              </a:rPr>
            </a:br>
            <a:r>
              <a:rPr lang="ru-RU" sz="1800" dirty="0" smtClean="0">
                <a:solidFill>
                  <a:srgbClr val="000000"/>
                </a:solidFill>
                <a:effectLst/>
                <a:latin typeface="Times New Roman"/>
                <a:ea typeface="Times New Roman"/>
                <a:cs typeface="Times New Roman"/>
              </a:rPr>
              <a:t>На занятиях мы учим детей работать с различными материалами: </a:t>
            </a:r>
            <a:r>
              <a:rPr lang="ru-RU" sz="1800" dirty="0">
                <a:ea typeface="Calibri"/>
                <a:cs typeface="Times New Roman"/>
              </a:rPr>
              <a:t/>
            </a:r>
            <a:br>
              <a:rPr lang="ru-RU" sz="1800" dirty="0">
                <a:ea typeface="Calibri"/>
                <a:cs typeface="Times New Roman"/>
              </a:rPr>
            </a:br>
            <a:r>
              <a:rPr lang="ru-RU" sz="1800" dirty="0" smtClean="0">
                <a:solidFill>
                  <a:srgbClr val="000000"/>
                </a:solidFill>
                <a:effectLst/>
                <a:latin typeface="Times New Roman"/>
                <a:ea typeface="Times New Roman"/>
                <a:cs typeface="Times New Roman"/>
              </a:rPr>
              <a:t>Сначала обследуем материал, его  характерные особенности (цвет, форма, вес: на примере ваты). Выявляем качество материала (мягкость). Ребенок приобретает первые навыки работы с материалами. И только потом используем материал.</a:t>
            </a:r>
            <a:r>
              <a:rPr lang="ru-RU" sz="1800" dirty="0">
                <a:ea typeface="Calibri"/>
                <a:cs typeface="Times New Roman"/>
              </a:rPr>
              <a:t/>
            </a:r>
            <a:br>
              <a:rPr lang="ru-RU" sz="1800" dirty="0">
                <a:ea typeface="Calibri"/>
                <a:cs typeface="Times New Roman"/>
              </a:rPr>
            </a:br>
            <a:r>
              <a:rPr lang="ru-RU" sz="1800" dirty="0" smtClean="0">
                <a:effectLst/>
                <a:latin typeface="Times New Roman"/>
                <a:ea typeface="Calibri"/>
                <a:cs typeface="Times New Roman"/>
              </a:rPr>
              <a:t>Ребенку в возрасте от двух до трех лет интересен сам материал, потому что он так лучше  чувствует предмет, исследуя его руками, и при этом действует свободнее. Использование необычных (нетрадиционных) материалов позволяет детям ощутить не забываемые, положительные эмоции. А эмоции - это и процесс, и результат практической деятельности и художественного творчества. Разнообразные чувства, которые испытывает ребенок, занимаясь творчеством, новые знания и навыки, приобретаемые им в этот момент, чрезвычайно значимы, но и еще значим сам процесс. Для взрослых значим результат, но а для детей раннего возраста значим сам процесс. Творческий процесс завлекает детей! Поэтому взрослым в этот процесс вмешиваться нельзя, взрослый нарушает сам процесс.</a:t>
            </a:r>
            <a:r>
              <a:rPr lang="ru-RU" sz="1800" dirty="0">
                <a:ea typeface="Calibri"/>
                <a:cs typeface="Times New Roman"/>
              </a:rPr>
              <a:t/>
            </a:r>
            <a:br>
              <a:rPr lang="ru-RU" sz="1800" dirty="0">
                <a:ea typeface="Calibri"/>
                <a:cs typeface="Times New Roman"/>
              </a:rPr>
            </a:br>
            <a:endParaRPr lang="ru-RU" sz="1800" dirty="0"/>
          </a:p>
        </p:txBody>
      </p:sp>
    </p:spTree>
    <p:extLst>
      <p:ext uri="{BB962C8B-B14F-4D97-AF65-F5344CB8AC3E}">
        <p14:creationId xmlns:p14="http://schemas.microsoft.com/office/powerpoint/2010/main" val="2417384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260648"/>
            <a:ext cx="8712968" cy="6264695"/>
          </a:xfrm>
          <a:pattFill prst="pct20">
            <a:fgClr>
              <a:srgbClr val="00B0F0"/>
            </a:fgClr>
            <a:bgClr>
              <a:schemeClr val="bg1"/>
            </a:bgClr>
          </a:pattFill>
        </p:spPr>
        <p:txBody>
          <a:bodyPr>
            <a:normAutofit/>
          </a:bodyPr>
          <a:lstStyle/>
          <a:p>
            <a:pPr algn="l">
              <a:lnSpc>
                <a:spcPct val="115000"/>
              </a:lnSpc>
              <a:spcAft>
                <a:spcPts val="0"/>
              </a:spcAft>
            </a:pPr>
            <a:r>
              <a:rPr lang="ru-RU" sz="2000" dirty="0" smtClean="0">
                <a:solidFill>
                  <a:srgbClr val="000000"/>
                </a:solidFill>
                <a:effectLst/>
                <a:latin typeface="Times New Roman"/>
                <a:ea typeface="Times New Roman"/>
                <a:cs typeface="Times New Roman"/>
              </a:rPr>
              <a:t>- Сегодня я предлагаю вам  стать  волшебниками и украсить волшебную зимнюю поляну. Давайте еще раз вспомним, какое сейчас время года? А чем осень отличается от зимы? Каковы ее приметы? (листья желтеют, опадают; идут дожди, птицы улетают в теплые края.).</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Times New Roman"/>
                <a:cs typeface="Times New Roman"/>
              </a:rPr>
              <a:t>Воспитатель: - А вам нравится осень? Чем? Мне нравится ходить по опавшим листьям как по золотому ковру. Осенью очень красиво. Как будто добрый волшебник раскрасил все вокруг яркими красками. Но сейчас деревья сбросили последнюю листву и стоят голые, часто идут дожди. Украсим нашу полянку. Украшать мы будем не так как обычно, а по волшебному, необычно.</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Calibri"/>
                <a:cs typeface="Times New Roman"/>
              </a:rPr>
              <a:t>Белый снег пушистый,</a:t>
            </a:r>
            <a:br>
              <a:rPr lang="ru-RU" sz="2000" dirty="0" smtClean="0">
                <a:solidFill>
                  <a:srgbClr val="000000"/>
                </a:solidFill>
                <a:effectLst/>
                <a:latin typeface="Times New Roman"/>
                <a:ea typeface="Calibri"/>
                <a:cs typeface="Times New Roman"/>
              </a:rPr>
            </a:br>
            <a:r>
              <a:rPr lang="ru-RU" sz="2000" dirty="0" smtClean="0">
                <a:solidFill>
                  <a:srgbClr val="000000"/>
                </a:solidFill>
                <a:effectLst/>
                <a:latin typeface="Times New Roman"/>
                <a:ea typeface="Calibri"/>
                <a:cs typeface="Times New Roman"/>
              </a:rPr>
              <a:t>В воздухе кружится,</a:t>
            </a:r>
            <a:br>
              <a:rPr lang="ru-RU" sz="2000" dirty="0" smtClean="0">
                <a:solidFill>
                  <a:srgbClr val="000000"/>
                </a:solidFill>
                <a:effectLst/>
                <a:latin typeface="Times New Roman"/>
                <a:ea typeface="Calibri"/>
                <a:cs typeface="Times New Roman"/>
              </a:rPr>
            </a:br>
            <a:r>
              <a:rPr lang="ru-RU" sz="2000" dirty="0" smtClean="0">
                <a:solidFill>
                  <a:srgbClr val="000000"/>
                </a:solidFill>
                <a:effectLst/>
                <a:latin typeface="Times New Roman"/>
                <a:ea typeface="Calibri"/>
                <a:cs typeface="Times New Roman"/>
              </a:rPr>
              <a:t>И на землю тихо</a:t>
            </a:r>
            <a:br>
              <a:rPr lang="ru-RU" sz="2000" dirty="0" smtClean="0">
                <a:solidFill>
                  <a:srgbClr val="000000"/>
                </a:solidFill>
                <a:effectLst/>
                <a:latin typeface="Times New Roman"/>
                <a:ea typeface="Calibri"/>
                <a:cs typeface="Times New Roman"/>
              </a:rPr>
            </a:br>
            <a:r>
              <a:rPr lang="ru-RU" sz="2000" dirty="0" smtClean="0">
                <a:solidFill>
                  <a:srgbClr val="000000"/>
                </a:solidFill>
                <a:effectLst/>
                <a:latin typeface="Times New Roman"/>
                <a:ea typeface="Calibri"/>
                <a:cs typeface="Times New Roman"/>
              </a:rPr>
              <a:t>Падает, ложится.</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Calibri"/>
                <a:cs typeface="Times New Roman"/>
              </a:rPr>
              <a:t>Снег мы будем делать из ваты, она белая, пушистая, как снег.</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Times New Roman"/>
                <a:cs typeface="Times New Roman"/>
              </a:rPr>
              <a:t>Родители украшают полянку ватой. </a:t>
            </a:r>
            <a:r>
              <a:rPr lang="ru-RU" sz="2000" dirty="0">
                <a:ea typeface="Calibri"/>
                <a:cs typeface="Times New Roman"/>
              </a:rPr>
              <a:t/>
            </a:r>
            <a:br>
              <a:rPr lang="ru-RU" sz="2000" dirty="0">
                <a:ea typeface="Calibri"/>
                <a:cs typeface="Times New Roman"/>
              </a:rPr>
            </a:br>
            <a:endParaRPr lang="ru-RU" sz="2000" dirty="0"/>
          </a:p>
        </p:txBody>
      </p:sp>
    </p:spTree>
    <p:extLst>
      <p:ext uri="{BB962C8B-B14F-4D97-AF65-F5344CB8AC3E}">
        <p14:creationId xmlns:p14="http://schemas.microsoft.com/office/powerpoint/2010/main" val="1432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496944" cy="6408712"/>
          </a:xfrm>
          <a:pattFill prst="pct20">
            <a:fgClr>
              <a:srgbClr val="00B0F0"/>
            </a:fgClr>
            <a:bgClr>
              <a:schemeClr val="bg1"/>
            </a:bgClr>
          </a:pattFill>
        </p:spPr>
        <p:txBody>
          <a:bodyPr>
            <a:noAutofit/>
          </a:bodyPr>
          <a:lstStyle/>
          <a:p>
            <a:pPr algn="l">
              <a:lnSpc>
                <a:spcPct val="115000"/>
              </a:lnSpc>
              <a:spcAft>
                <a:spcPts val="0"/>
              </a:spcAft>
            </a:pPr>
            <a:r>
              <a:rPr lang="ru-RU" sz="2000" dirty="0" smtClean="0">
                <a:solidFill>
                  <a:srgbClr val="000000"/>
                </a:solidFill>
                <a:effectLst/>
                <a:latin typeface="Times New Roman"/>
                <a:ea typeface="Calibri"/>
                <a:cs typeface="Times New Roman"/>
              </a:rPr>
              <a:t>Воспитатель обращает внимание на то, что все деревья и поляна одеты в красивый снежный наряд.</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Calibri"/>
                <a:cs typeface="Times New Roman"/>
              </a:rPr>
              <a:t>Воспитатель: - это снежок укутал веточки, чтобы деревья не замерзли зимой. Тучки по небу гуляли, они становились тяжелые, потому, что в них накопилось много снежинок, и вдруг пошел снег.  Снежинки легкие, блестящие, они блестят на солнце. </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Calibri"/>
                <a:cs typeface="Times New Roman"/>
              </a:rPr>
              <a:t>Родители вместе с детьми вырезают снежинки дыроколами. И украшают полянку.</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Calibri"/>
                <a:cs typeface="Times New Roman"/>
              </a:rPr>
              <a:t>Воспитатель: - Выпал беленький снежок, всюду посветлело.</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Calibri"/>
                <a:cs typeface="Times New Roman"/>
              </a:rPr>
              <a:t>Лепим, лепим мы снежки</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Calibri"/>
                <a:cs typeface="Times New Roman"/>
              </a:rPr>
              <a:t>Ловко и умело</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Calibri"/>
                <a:cs typeface="Times New Roman"/>
              </a:rPr>
              <a:t>Раз, два, не зевай</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Calibri"/>
                <a:cs typeface="Times New Roman"/>
              </a:rPr>
              <a:t>Снежки быстро собирай!</a:t>
            </a:r>
            <a:r>
              <a:rPr lang="ru-RU" sz="2000" dirty="0">
                <a:ea typeface="Calibri"/>
                <a:cs typeface="Times New Roman"/>
              </a:rPr>
              <a:t/>
            </a:r>
            <a:br>
              <a:rPr lang="ru-RU" sz="2000" dirty="0">
                <a:ea typeface="Calibri"/>
                <a:cs typeface="Times New Roman"/>
              </a:rPr>
            </a:br>
            <a:r>
              <a:rPr lang="ru-RU" sz="2000" dirty="0" smtClean="0">
                <a:solidFill>
                  <a:srgbClr val="000000"/>
                </a:solidFill>
                <a:effectLst/>
                <a:latin typeface="Times New Roman"/>
                <a:ea typeface="Calibri"/>
                <a:cs typeface="Times New Roman"/>
              </a:rPr>
              <a:t>Дети вместе с родителями лепят из ваты снежки.</a:t>
            </a:r>
            <a:br>
              <a:rPr lang="ru-RU" sz="2000" dirty="0" smtClean="0">
                <a:solidFill>
                  <a:srgbClr val="000000"/>
                </a:solidFill>
                <a:effectLst/>
                <a:latin typeface="Times New Roman"/>
                <a:ea typeface="Calibri"/>
                <a:cs typeface="Times New Roman"/>
              </a:rPr>
            </a:br>
            <a:r>
              <a:rPr lang="ru-RU" sz="2000" dirty="0" smtClean="0">
                <a:solidFill>
                  <a:srgbClr val="000000"/>
                </a:solidFill>
                <a:effectLst/>
                <a:latin typeface="Times New Roman"/>
                <a:ea typeface="Times New Roman"/>
                <a:cs typeface="Times New Roman"/>
              </a:rPr>
              <a:t>Как красиво на волшебной полянке. </a:t>
            </a:r>
            <a:r>
              <a:rPr lang="ru-RU" sz="2000" dirty="0">
                <a:ea typeface="Calibri"/>
                <a:cs typeface="Times New Roman"/>
              </a:rPr>
              <a:t/>
            </a:r>
            <a:br>
              <a:rPr lang="ru-RU" sz="2000" dirty="0">
                <a:ea typeface="Calibri"/>
                <a:cs typeface="Times New Roman"/>
              </a:rPr>
            </a:br>
            <a:endParaRPr lang="ru-RU" sz="2000" dirty="0"/>
          </a:p>
        </p:txBody>
      </p:sp>
    </p:spTree>
    <p:extLst>
      <p:ext uri="{BB962C8B-B14F-4D97-AF65-F5344CB8AC3E}">
        <p14:creationId xmlns:p14="http://schemas.microsoft.com/office/powerpoint/2010/main" val="51001048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128</Words>
  <Application>Microsoft Office PowerPoint</Application>
  <PresentationFormat>Экран (4:3)</PresentationFormat>
  <Paragraphs>7</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Мастер – класс </vt:lpstr>
      <vt:lpstr>Цель: создать условия для сотрудничества с родителями, рассказать о совместной деятельности в продуктивной и другой творческой работе. Задачи: Познакомить родителей с нетрадиционными материалами и использование их в изотворчестве. Способствовать расширению кругозора родителей.  Заинтересовать и вовлечь родителей в совместную досуговую деятельность с детьми. Показать родителям выполнение аппликации из ваты, показать как пользоваться фигурными дыроколами.  Оборудование и материалы: полянка (по количеству родителей с  детьми), кусочки ваты, фигурные дыроколы (снежинка). </vt:lpstr>
      <vt:lpstr>Ход занятия: Воспитатель: - Здравствуйте, уважаемые родители! Спасибо, что нашли время и пришли на сегодняшний мастер-класс. Что такое мастер-класс? На мастер-классах вы  получаете информацию, приобретаете полезные навыки, умения. Для кого-то это возможность попробовать новое, интересное занятие. А кто-то – как знать – найдет свое призвание или хобби! Плюсов  много.  Плюс первый – это весело, интересно. Это возможность творить,  делать настоящую вещь своими руками! Дети, в отличие от взрослых, привыкших покупать готовое, обожают все делать сами, по-своему. Плюс второй - возможность совместного творчества вместе с детьми и родителями. Вы сможете еще больше подружиться, понять друг друга, сблизиться. Это уникальная возможность погрузиться в атмосферу совместного вдохновения, красоты и радости. Плюс третий - идет мощное развитие способностей по многим направлениям.  </vt:lpstr>
      <vt:lpstr>Сегодня я хочу познакомить вас, как можно использовать в аппликации нетрадиционные материалы. Традиционно в  аппликации мы используем цветную бумагу и клей.  На занятиях мы учим детей работать с различными материалами:  Сначала обследуем материал, его  характерные особенности (цвет, форма, вес: на примере ваты). Выявляем качество материала (мягкость). Ребенок приобретает первые навыки работы с материалами. И только потом используем материал. Ребенку в возрасте от двух до трех лет интересен сам материал, потому что он так лучше  чувствует предмет, исследуя его руками, и при этом действует свободнее. Использование необычных (нетрадиционных) материалов позволяет детям ощутить не забываемые, положительные эмоции. А эмоции - это и процесс, и результат практической деятельности и художественного творчества. Разнообразные чувства, которые испытывает ребенок, занимаясь творчеством, новые знания и навыки, приобретаемые им в этот момент, чрезвычайно значимы, но и еще значим сам процесс. Для взрослых значим результат, но а для детей раннего возраста значим сам процесс. Творческий процесс завлекает детей! Поэтому взрослым в этот процесс вмешиваться нельзя, взрослый нарушает сам процесс. </vt:lpstr>
      <vt:lpstr>- Сегодня я предлагаю вам  стать  волшебниками и украсить волшебную зимнюю поляну. Давайте еще раз вспомним, какое сейчас время года? А чем осень отличается от зимы? Каковы ее приметы? (листья желтеют, опадают; идут дожди, птицы улетают в теплые края.). Воспитатель: - А вам нравится осень? Чем? Мне нравится ходить по опавшим листьям как по золотому ковру. Осенью очень красиво. Как будто добрый волшебник раскрасил все вокруг яркими красками. Но сейчас деревья сбросили последнюю листву и стоят голые, часто идут дожди. Украсим нашу полянку. Украшать мы будем не так как обычно, а по волшебному, необычно. Белый снег пушистый, В воздухе кружится, И на землю тихо Падает, ложится. Снег мы будем делать из ваты, она белая, пушистая, как снег. Родители украшают полянку ватой.  </vt:lpstr>
      <vt:lpstr>Воспитатель обращает внимание на то, что все деревья и поляна одеты в красивый снежный наряд. Воспитатель: - это снежок укутал веточки, чтобы деревья не замерзли зимой. Тучки по небу гуляли, они становились тяжелые, потому, что в них накопилось много снежинок, и вдруг пошел снег.  Снежинки легкие, блестящие, они блестят на солнце.  Родители вместе с детьми вырезают снежинки дыроколами. И украшают полянку. Воспитатель: - Выпал беленький снежок, всюду посветлело. Лепим, лепим мы снежки Ловко и умело Раз, два, не зевай Снежки быстро собирай! Дети вместе с родителями лепят из ваты снежки. Как красиво на волшебной полянке.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Мастер – класс</dc:title>
  <dc:creator>Admin</dc:creator>
  <cp:lastModifiedBy>Admin</cp:lastModifiedBy>
  <cp:revision>2</cp:revision>
  <dcterms:created xsi:type="dcterms:W3CDTF">2015-11-08T15:48:08Z</dcterms:created>
  <dcterms:modified xsi:type="dcterms:W3CDTF">2015-11-08T16:02:55Z</dcterms:modified>
</cp:coreProperties>
</file>