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85" r:id="rId3"/>
    <p:sldId id="287" r:id="rId4"/>
    <p:sldId id="258" r:id="rId5"/>
    <p:sldId id="270" r:id="rId6"/>
    <p:sldId id="266" r:id="rId7"/>
    <p:sldId id="271" r:id="rId8"/>
    <p:sldId id="279" r:id="rId9"/>
    <p:sldId id="281" r:id="rId10"/>
    <p:sldId id="259" r:id="rId11"/>
    <p:sldId id="260" r:id="rId12"/>
    <p:sldId id="261" r:id="rId13"/>
    <p:sldId id="262" r:id="rId14"/>
    <p:sldId id="263" r:id="rId15"/>
    <p:sldId id="273" r:id="rId16"/>
    <p:sldId id="267" r:id="rId17"/>
    <p:sldId id="268" r:id="rId18"/>
    <p:sldId id="269" r:id="rId19"/>
    <p:sldId id="272" r:id="rId20"/>
    <p:sldId id="277" r:id="rId21"/>
    <p:sldId id="282" r:id="rId22"/>
    <p:sldId id="278" r:id="rId23"/>
    <p:sldId id="283" r:id="rId24"/>
    <p:sldId id="284" r:id="rId25"/>
    <p:sldId id="26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42" autoAdjust="0"/>
    <p:restoredTop sz="98343" autoAdjust="0"/>
  </p:normalViewPr>
  <p:slideViewPr>
    <p:cSldViewPr>
      <p:cViewPr varScale="1">
        <p:scale>
          <a:sx n="80" d="100"/>
          <a:sy n="80" d="100"/>
        </p:scale>
        <p:origin x="96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DAEC-0BAD-4938-B58E-E3A4CC00F39D}" type="datetimeFigureOut">
              <a:rPr lang="ru-RU" smtClean="0"/>
              <a:pPr/>
              <a:t>21.12.2019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2D70B-D1BD-45FD-BD06-85BCE0034C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2D70B-D1BD-45FD-BD06-85BCE0034C7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357166"/>
            <a:ext cx="7858148" cy="36004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Детский сад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вида с приоритетным осуществлением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художественно- эстетического и физического развития  «Алые паруса»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Воротынск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Бабынинского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района Калужской области. 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Проектирование сюжетно-ролевой игры «Торгово-развлекательный центр «Радуга» с детьми старшей группы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8" y="4143380"/>
            <a:ext cx="2571768" cy="17526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Ермакова Т. И. 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Методы и приемы: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624406"/>
          </a:xfrm>
        </p:spPr>
        <p:txBody>
          <a:bodyPr>
            <a:normAutofit fontScale="25000" lnSpcReduction="20000"/>
          </a:bodyPr>
          <a:lstStyle/>
          <a:p>
            <a:pPr marL="1225296" indent="-1143000">
              <a:lnSpc>
                <a:spcPct val="120000"/>
              </a:lnSpc>
              <a:buClrTx/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1. Экскурсия с родителями в торговый центр;</a:t>
            </a:r>
          </a:p>
          <a:p>
            <a:pPr marL="1225296" indent="-1143000">
              <a:lnSpc>
                <a:spcPct val="120000"/>
              </a:lnSpc>
              <a:buClrTx/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2. сюрпризный момент;</a:t>
            </a:r>
          </a:p>
          <a:p>
            <a:pPr marL="1225296" indent="-1143000">
              <a:lnSpc>
                <a:spcPct val="120000"/>
              </a:lnSpc>
              <a:buClrTx/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3. прием создания интереса к игре;</a:t>
            </a:r>
          </a:p>
          <a:p>
            <a:pPr marL="1225296" indent="-1143000">
              <a:lnSpc>
                <a:spcPct val="120000"/>
              </a:lnSpc>
              <a:buClrTx/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4. обучение игровым действиям;</a:t>
            </a:r>
          </a:p>
          <a:p>
            <a:pPr marL="1225296" indent="-1143000">
              <a:lnSpc>
                <a:spcPct val="120000"/>
              </a:lnSpc>
              <a:buClrTx/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5. прием поддержания и развития игры;</a:t>
            </a:r>
          </a:p>
          <a:p>
            <a:pPr marL="1225296" indent="-1143000">
              <a:lnSpc>
                <a:spcPct val="120000"/>
              </a:lnSpc>
              <a:buClrTx/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6. внесение дополнительных атрибутов;</a:t>
            </a:r>
          </a:p>
          <a:p>
            <a:pPr marL="1225296" indent="-1143000">
              <a:lnSpc>
                <a:spcPct val="120000"/>
              </a:lnSpc>
              <a:buClrTx/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7. напоминание;</a:t>
            </a:r>
          </a:p>
          <a:p>
            <a:pPr marL="1225296" indent="-1143000">
              <a:lnSpc>
                <a:spcPct val="120000"/>
              </a:lnSpc>
              <a:buClrTx/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8. беседа;</a:t>
            </a:r>
          </a:p>
          <a:p>
            <a:pPr marL="1225296" indent="-1143000">
              <a:lnSpc>
                <a:spcPct val="120000"/>
              </a:lnSpc>
              <a:buClrTx/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9. игра;</a:t>
            </a:r>
          </a:p>
          <a:p>
            <a:pPr marL="1225296" indent="-1143000">
              <a:lnSpc>
                <a:spcPct val="120000"/>
              </a:lnSpc>
              <a:buClrTx/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10. прием формирования взаимоотношений в игре;</a:t>
            </a:r>
          </a:p>
          <a:p>
            <a:pPr marL="1225296" indent="-1143000">
              <a:lnSpc>
                <a:spcPct val="120000"/>
              </a:lnSpc>
              <a:buClrTx/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11. поощрение вежливости;</a:t>
            </a:r>
          </a:p>
          <a:p>
            <a:pPr marL="1225296" indent="-1143000">
              <a:lnSpc>
                <a:spcPct val="120000"/>
              </a:lnSpc>
              <a:buClrTx/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12. перевод интереса детей к следующему виду деятельности</a:t>
            </a:r>
          </a:p>
          <a:p>
            <a:pPr marL="596646" indent="-514350">
              <a:buClrTx/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ClrTx/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ClrTx/>
              <a:buSzPct val="89000"/>
              <a:buFont typeface="Wingdings 2" pitchFamily="18" charset="2"/>
              <a:buChar char="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навыков самостоятельной игры в сюжетно-ролевые игры;</a:t>
            </a:r>
          </a:p>
          <a:p>
            <a:pPr algn="just">
              <a:buClrTx/>
              <a:buSzPct val="89000"/>
              <a:buFont typeface="Wingdings 2" pitchFamily="18" charset="2"/>
              <a:buChar char="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обогащение и расширение словарного запаса; </a:t>
            </a:r>
          </a:p>
          <a:p>
            <a:pPr algn="just">
              <a:buClrTx/>
              <a:buSzPct val="89000"/>
              <a:buFont typeface="Wingdings 2" pitchFamily="18" charset="2"/>
              <a:buChar char="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диалогической и монологической речи; </a:t>
            </a:r>
          </a:p>
          <a:p>
            <a:pPr algn="just">
              <a:buClrTx/>
              <a:buSzPct val="89000"/>
              <a:buFont typeface="Wingdings 2" pitchFamily="18" charset="2"/>
              <a:buChar char="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совершенствование и расширение игровых умений детей; </a:t>
            </a:r>
          </a:p>
          <a:p>
            <a:pPr algn="just">
              <a:buClrTx/>
              <a:buSzPct val="89000"/>
              <a:buFont typeface="Wingdings 2" pitchFamily="18" charset="2"/>
              <a:buChar char="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появление умения налаживать и регулировать контакты в совместной игре: договариваться, мириться, убеждать, действовать; </a:t>
            </a:r>
          </a:p>
          <a:p>
            <a:pPr algn="just">
              <a:buClrTx/>
              <a:buSzPct val="89000"/>
              <a:buFont typeface="Wingdings 2" pitchFamily="18" charset="2"/>
              <a:buChar char="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получение знаний о специалистах, работающих в торговом центре; </a:t>
            </a:r>
          </a:p>
          <a:p>
            <a:pPr algn="just">
              <a:buClrTx/>
              <a:buSzPct val="89000"/>
              <a:buFont typeface="Wingdings 2" pitchFamily="18" charset="2"/>
              <a:buChar char="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развертывание в самостоятельной деятельности специфических ролевых действий и ролевой речи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Игровой материал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Татьяна\Desktop\атрибу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3357562"/>
            <a:ext cx="6143668" cy="3357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1000109"/>
            <a:ext cx="64375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Строительный материал, игрушки, муляжи продуктов, касса,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предметы-заместители, деньги, кошельки, вывески названий отделов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магазина, одежда и головные уборы для продавцов, сумки, весы,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природный материал (шишки, камешки и др.), чеки. «Салон красоты»: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зеркала, наборы расчесок, бритвы, ножницы, машинки для стрижки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волос, фен для сушки, резинки, заколки и т.п., средства по уходу за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волосами, детская косметика, каталог причесок, халаты, касса, чеки,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деньги; ширма, халат, массажный стол, крем для рук; лаки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пилки для ногтей; журнал записи посетителей; телефон и т.д.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Игровые роли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Татьяна\Desktop\пова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2500306"/>
            <a:ext cx="2428892" cy="3929090"/>
          </a:xfrm>
          <a:prstGeom prst="rect">
            <a:avLst/>
          </a:prstGeom>
          <a:noFill/>
        </p:spPr>
      </p:pic>
      <p:pic>
        <p:nvPicPr>
          <p:cNvPr id="2051" name="Picture 3" descr="C:\Users\Татьяна\Desktop\продавец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2500306"/>
            <a:ext cx="2214578" cy="3929090"/>
          </a:xfrm>
          <a:prstGeom prst="rect">
            <a:avLst/>
          </a:prstGeom>
          <a:noFill/>
        </p:spPr>
      </p:pic>
      <p:pic>
        <p:nvPicPr>
          <p:cNvPr id="2052" name="Picture 4" descr="C:\Users\Татьяна\Desktop\официант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2500306"/>
            <a:ext cx="2551859" cy="40005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728" y="1357298"/>
            <a:ext cx="8064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Директор магазина, продавцы, кассир, покупатели, шоферы,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упаковщики, официант, мастер-парикмахер, повар,  журналист,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кассир, билетер.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Татьяна\Desktop\слов рабо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2786058"/>
            <a:ext cx="5715040" cy="35004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43042" y="1428736"/>
            <a:ext cx="72403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Шопинг-центр, бармен, официант, вежливые слова, покупатели, продавец, парикмахер, мастер, директор магазина, клиент, посетитель, кассир, водитель, упаковщик, журналист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Поездка в «Торговый центр»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Татьяна\Desktop\DSC042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100" y="1500174"/>
            <a:ext cx="749935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Дайте повару продукты и тогда, ждет вас вкусная еда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Татьяна\Desktop\вер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1500174"/>
            <a:ext cx="3571900" cy="4605350"/>
          </a:xfrm>
          <a:prstGeom prst="rect">
            <a:avLst/>
          </a:prstGeom>
          <a:noFill/>
        </p:spPr>
      </p:pic>
      <p:pic>
        <p:nvPicPr>
          <p:cNvPr id="2051" name="Picture 3" descr="C:\Users\Татьяна\Desktop\вер кафе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1500174"/>
            <a:ext cx="3500462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«Пиццерия»           «Кафе»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Татьяна\Desktop\каф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1428736"/>
            <a:ext cx="3786214" cy="4800600"/>
          </a:xfrm>
          <a:prstGeom prst="rect">
            <a:avLst/>
          </a:prstGeom>
          <a:noFill/>
        </p:spPr>
      </p:pic>
      <p:pic>
        <p:nvPicPr>
          <p:cNvPr id="3075" name="Picture 3" descr="C:\Users\Татьяна\Desktop\официант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1428736"/>
            <a:ext cx="3643338" cy="4843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Отмечаем день рождения в кафе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Татьяна\Desktop\ча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1447800"/>
            <a:ext cx="3643338" cy="4800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29256" y="2571744"/>
            <a:ext cx="334194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Я в отличном настроенье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сегодняшнего дня,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Потому что с днем рожденья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Поздравляют все меня.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857232"/>
            <a:ext cx="7143800" cy="7143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Продавцы товары знают, даром время не теряют. Все, что просим продадут, это их привычный труд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endParaRPr lang="ru-RU" sz="2400" dirty="0">
              <a:effectLst/>
            </a:endParaRPr>
          </a:p>
        </p:txBody>
      </p:sp>
      <p:pic>
        <p:nvPicPr>
          <p:cNvPr id="1026" name="Picture 2" descr="C:\Users\Татьяна\Desktop\DSC042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2319686"/>
            <a:ext cx="3786214" cy="3752518"/>
          </a:xfrm>
          <a:prstGeom prst="rect">
            <a:avLst/>
          </a:prstGeom>
          <a:noFill/>
        </p:spPr>
      </p:pic>
      <p:pic>
        <p:nvPicPr>
          <p:cNvPr id="1027" name="Picture 3" descr="C:\Users\Татьяна\Desktop\DSC042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373600" y="-8915400"/>
            <a:ext cx="11119104" cy="6254496"/>
          </a:xfrm>
          <a:prstGeom prst="rect">
            <a:avLst/>
          </a:prstGeom>
          <a:noFill/>
        </p:spPr>
      </p:pic>
      <p:pic>
        <p:nvPicPr>
          <p:cNvPr id="1028" name="Picture 4" descr="C:\Users\Татьяна\Desktop\DSC0424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1" y="2357430"/>
            <a:ext cx="3714776" cy="371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Цель сюжетной игры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214422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Формирование у детей представлений о труде людей разных профессий, развитие интереса и уважения к профессиям официанта, продавца, маникюрши, визажиста, массажиста, парикмахера, журналиста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zoozel.ru/gallery/images/6954_kartinki-professii-ludei-dlya-dete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3341685"/>
            <a:ext cx="5786478" cy="3214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71480"/>
            <a:ext cx="749808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нашем салоне красоты стилисты сделают вам самые модные прически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Татьяна\Desktop\DSC042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100" y="1428736"/>
            <a:ext cx="7285083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В игровом спортзале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атьяна\Desktop\CAM010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1888" y="1643050"/>
            <a:ext cx="4156392" cy="45720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1" y="1857364"/>
            <a:ext cx="32861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представить вам хотим,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Зал теперь спортивный.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Хочешь ты здоровым быть,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Двигайся активно!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28604"/>
            <a:ext cx="7498080" cy="78581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В кинотеатре «5д» просмотр премьеры фильма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Татьяна\Desktop\DSC042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1398458"/>
            <a:ext cx="7215238" cy="4673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завершении игры веселая дискотека в развлекательном центре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Татьяна\Desktop\CAM010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75" y="1682334"/>
            <a:ext cx="6088087" cy="4566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Обсуждение игры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форме интервью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Татьяна\Desktop\CAM010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1819587"/>
            <a:ext cx="3286148" cy="44288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24070" y="26527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28728" y="1643050"/>
            <a:ext cx="41434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какую игру вы сегодня играли, кем  были? Если вы продавали –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 были - продавцами. Если покупали? Делали причёску? Пили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Кофе? Варили кофе? Упаковывали товар? Увозили товар?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Вам понравилась игра? Как вы считаете, все справились со своими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ролями? Все соблюдали правила? Какие роли вы можете еще добавить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в вашу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игру?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Хорошо играть вместе? Мы ещё поиграем с вами в игру «Торговый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центр» и пригласим к себе ребят средней группы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571612"/>
            <a:ext cx="7498080" cy="560548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5400" dirty="0"/>
          </a:p>
        </p:txBody>
      </p:sp>
      <p:pic>
        <p:nvPicPr>
          <p:cNvPr id="4" name="Picture 2" descr="https://shlykova-dou10dzer.edumsko.ru/uploads/3000/4808/uploads/3000/11570/persona/articles/.thumbs/igrushki_v_komnate.jpg?148994206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1571612"/>
            <a:ext cx="6072230" cy="4573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Задачи игры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96646" indent="-514350" algn="just">
              <a:buClr>
                <a:schemeClr val="tx1"/>
              </a:buClr>
              <a:buSzPct val="96000"/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Продолжать формировать у детей представления о труде людей разных профессий</a:t>
            </a:r>
          </a:p>
          <a:p>
            <a:pPr marL="596646" indent="-514350" algn="just">
              <a:buClr>
                <a:schemeClr val="tx1"/>
              </a:buClr>
              <a:buSzPct val="96000"/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Развивать умение самостоятельно планировать  сюжет игры; согласовывать тему; распределять роли </a:t>
            </a:r>
          </a:p>
          <a:p>
            <a:pPr marL="596646" indent="-514350" algn="just">
              <a:buClr>
                <a:schemeClr val="tx1"/>
              </a:buClr>
              <a:buSzPct val="96000"/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Способствовать установлению в игре ролевого взаимодействия и усвоению ролевых взаимоотношений</a:t>
            </a:r>
          </a:p>
          <a:p>
            <a:pPr marL="596646" indent="-514350" algn="just">
              <a:buClr>
                <a:schemeClr val="tx1"/>
              </a:buClr>
              <a:buSzPct val="96000"/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Расширять представления о труде работников кафе, магазина, салона красоты, кинотеатра.</a:t>
            </a:r>
          </a:p>
          <a:p>
            <a:pPr marL="596646" indent="-514350" algn="just">
              <a:buClr>
                <a:schemeClr val="tx1"/>
              </a:buClr>
              <a:buSzPct val="96000"/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Закреплять   правила поведения в общественных местах</a:t>
            </a:r>
          </a:p>
          <a:p>
            <a:pPr marL="596646" indent="-514350" algn="just">
              <a:buClr>
                <a:schemeClr val="tx1"/>
              </a:buClr>
              <a:buSzPct val="96000"/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Воспитывать дружеские взаимоотношения, культуру общения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447800"/>
            <a:ext cx="7647836" cy="48006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Сюжетно-ролевые игры «Магазин», «Парикмахерская», «Кафе»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о культуре поведения в общественных местах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Изготовление с детьми и родителями атрибутов к игре (деньги, кошельки, ценники, журналы, пирожные, пицца, торт и т.д.)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Рассказы детей о том, что они делали в парикмахерской, кафе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Рассматривание альбома с образцами причесок, маникюра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Дидактическая игра «Причешем куклу красиво»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Дидактическая игра «Золушка собирается на бал»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Оформление «Коллаж причесок», «Коллаж макияжа»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Дидактическая игра «Полезные и вредные продукты»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Дидактическая игра «Кому что нужно для работы?»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о правилах дорожного движения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Просмотр слайдов с различными магазинами </a:t>
            </a: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атьяна\Desktop\DSC042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32393" y="2746952"/>
            <a:ext cx="4650192" cy="3286150"/>
          </a:xfrm>
          <a:prstGeom prst="rect">
            <a:avLst/>
          </a:prstGeom>
          <a:noFill/>
        </p:spPr>
      </p:pic>
      <p:pic>
        <p:nvPicPr>
          <p:cNvPr id="5" name="Picture 2" descr="C:\Users\Татьяна\Desktop\из дом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2068930"/>
            <a:ext cx="3214710" cy="4574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749808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Подготовка атрибутов к игре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Татьяна\Desktop\DSC042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2357430"/>
            <a:ext cx="3410856" cy="3786213"/>
          </a:xfrm>
          <a:prstGeom prst="rect">
            <a:avLst/>
          </a:prstGeom>
          <a:noFill/>
        </p:spPr>
      </p:pic>
      <p:pic>
        <p:nvPicPr>
          <p:cNvPr id="2052" name="Picture 4" descr="C:\Users\Татьяна\Desktop\DSC042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2342020"/>
            <a:ext cx="3286148" cy="3801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Подготовка атрибутов к игре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Татьяна\Desktop\атрибу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1428736"/>
            <a:ext cx="3600450" cy="4729162"/>
          </a:xfrm>
          <a:prstGeom prst="rect">
            <a:avLst/>
          </a:prstGeom>
          <a:noFill/>
        </p:spPr>
      </p:pic>
      <p:pic>
        <p:nvPicPr>
          <p:cNvPr id="3074" name="Picture 2" descr="C:\Users\Татьяна\Desktop\DSC042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2071678"/>
            <a:ext cx="3786214" cy="4143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Д/игра «Полезные - вредные продукты»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атьяна\Desktop\Продук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1447800"/>
            <a:ext cx="4214842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Безопасность на улицах города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атьяна\Desktop\DSC042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000364" y="1142984"/>
            <a:ext cx="4500594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432</TotalTime>
  <Words>693</Words>
  <Application>Microsoft Office PowerPoint</Application>
  <PresentationFormat>Экран (4:3)</PresentationFormat>
  <Paragraphs>93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Calibri</vt:lpstr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        Муниципальное казенное дошкольное образовательное учреждение Детский сад общеразвивающего вида с приоритетным осуществлением  художественно- эстетического и физического развития  «Алые паруса» П. Воротынск  Бабынинского района Калужской области.    Проектирование сюжетно-ролевой игры «Торгово-развлекательный центр «Радуга» с детьми старшей группы  </vt:lpstr>
      <vt:lpstr>          Цель сюжетной игры</vt:lpstr>
      <vt:lpstr> Задачи игры</vt:lpstr>
      <vt:lpstr>Предварительная работа:</vt:lpstr>
      <vt:lpstr>      Работа с родителями</vt:lpstr>
      <vt:lpstr>Подготовка атрибутов к игре</vt:lpstr>
      <vt:lpstr>Подготовка атрибутов к игре</vt:lpstr>
      <vt:lpstr>Д/игра «Полезные - вредные продукты»</vt:lpstr>
      <vt:lpstr>   Безопасность на улицах города</vt:lpstr>
      <vt:lpstr>Методы и приемы:</vt:lpstr>
      <vt:lpstr>Ожидаемые результаты:</vt:lpstr>
      <vt:lpstr>Игровой материал</vt:lpstr>
      <vt:lpstr>Игровые роли</vt:lpstr>
      <vt:lpstr>Словарная работа</vt:lpstr>
      <vt:lpstr>        Поездка в «Торговый центр»</vt:lpstr>
      <vt:lpstr>Дайте повару продукты и тогда, ждет вас вкусная еда</vt:lpstr>
      <vt:lpstr>«Пиццерия»           «Кафе»</vt:lpstr>
      <vt:lpstr>   Отмечаем день рождения в кафе</vt:lpstr>
      <vt:lpstr>Продавцы товары знают, даром время не теряют. Все, что просим продадут, это их привычный труд </vt:lpstr>
      <vt:lpstr>В нашем салоне красоты стилисты сделают вам самые модные прически </vt:lpstr>
      <vt:lpstr>                В игровом спортзале</vt:lpstr>
      <vt:lpstr>      В кинотеатре «5д» просмотр премьеры фильма</vt:lpstr>
      <vt:lpstr> В завершении игры веселая дискотека в развлекательном центре</vt:lpstr>
      <vt:lpstr> Обсуждение игры в форме интервью</vt:lpstr>
      <vt:lpstr>Благодарим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Проектирование сюжетно-ролевой игры «Торгово-развлекательный центр «Радуга» с детьми старшей группы  </dc:title>
  <dc:creator>Татьяна</dc:creator>
  <cp:lastModifiedBy>Agent 007</cp:lastModifiedBy>
  <cp:revision>50</cp:revision>
  <dcterms:created xsi:type="dcterms:W3CDTF">2018-11-23T14:52:45Z</dcterms:created>
  <dcterms:modified xsi:type="dcterms:W3CDTF">2019-12-21T14:52:00Z</dcterms:modified>
</cp:coreProperties>
</file>