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83" r:id="rId6"/>
    <p:sldId id="284" r:id="rId7"/>
    <p:sldId id="285" r:id="rId8"/>
    <p:sldId id="266" r:id="rId9"/>
    <p:sldId id="286" r:id="rId10"/>
    <p:sldId id="267" r:id="rId11"/>
    <p:sldId id="287" r:id="rId12"/>
    <p:sldId id="288" r:id="rId13"/>
    <p:sldId id="289" r:id="rId14"/>
    <p:sldId id="290" r:id="rId15"/>
    <p:sldId id="291" r:id="rId16"/>
    <p:sldId id="293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6" autoAdjust="0"/>
    <p:restoredTop sz="96899" autoAdjust="0"/>
  </p:normalViewPr>
  <p:slideViewPr>
    <p:cSldViewPr>
      <p:cViewPr varScale="1">
        <p:scale>
          <a:sx n="84" d="100"/>
          <a:sy n="84" d="100"/>
        </p:scale>
        <p:origin x="1320" y="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1A3A6-60A7-4A36-B18E-630681C08774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D43CB-6AA4-4273-8407-C4CB6E83F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EE59-0E1E-4739-A4F6-D6DAD6EBFAC3}" type="datetimeFigureOut">
              <a:rPr lang="ru-RU" smtClean="0"/>
              <a:pPr/>
              <a:t>13.06.2019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801E-2CE4-4AEA-BFB2-5412865DD2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0039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EE59-0E1E-4739-A4F6-D6DAD6EBFAC3}" type="datetimeFigureOut">
              <a:rPr lang="ru-RU" smtClean="0"/>
              <a:pPr/>
              <a:t>13.06.2019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801E-2CE4-4AEA-BFB2-5412865DD2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452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EE59-0E1E-4739-A4F6-D6DAD6EBFAC3}" type="datetimeFigureOut">
              <a:rPr lang="ru-RU" smtClean="0"/>
              <a:pPr/>
              <a:t>13.06.2019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801E-2CE4-4AEA-BFB2-5412865DD2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513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EE59-0E1E-4739-A4F6-D6DAD6EBFAC3}" type="datetimeFigureOut">
              <a:rPr lang="ru-RU" smtClean="0"/>
              <a:pPr/>
              <a:t>13.06.2019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801E-2CE4-4AEA-BFB2-5412865DD2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806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EE59-0E1E-4739-A4F6-D6DAD6EBFAC3}" type="datetimeFigureOut">
              <a:rPr lang="ru-RU" smtClean="0"/>
              <a:pPr/>
              <a:t>13.06.2019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801E-2CE4-4AEA-BFB2-5412865DD2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078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EE59-0E1E-4739-A4F6-D6DAD6EBFAC3}" type="datetimeFigureOut">
              <a:rPr lang="ru-RU" smtClean="0"/>
              <a:pPr/>
              <a:t>13.06.2019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801E-2CE4-4AEA-BFB2-5412865DD2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894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EE59-0E1E-4739-A4F6-D6DAD6EBFAC3}" type="datetimeFigureOut">
              <a:rPr lang="ru-RU" smtClean="0"/>
              <a:pPr/>
              <a:t>13.06.2019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801E-2CE4-4AEA-BFB2-5412865DD2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762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EE59-0E1E-4739-A4F6-D6DAD6EBFAC3}" type="datetimeFigureOut">
              <a:rPr lang="ru-RU" smtClean="0"/>
              <a:pPr/>
              <a:t>13.06.2019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801E-2CE4-4AEA-BFB2-5412865DD2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8989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EE59-0E1E-4739-A4F6-D6DAD6EBFAC3}" type="datetimeFigureOut">
              <a:rPr lang="ru-RU" smtClean="0"/>
              <a:pPr/>
              <a:t>13.06.2019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801E-2CE4-4AEA-BFB2-5412865DD2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2963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EE59-0E1E-4739-A4F6-D6DAD6EBFAC3}" type="datetimeFigureOut">
              <a:rPr lang="ru-RU" smtClean="0"/>
              <a:pPr/>
              <a:t>13.06.2019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801E-2CE4-4AEA-BFB2-5412865DD2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91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EE59-0E1E-4739-A4F6-D6DAD6EBFAC3}" type="datetimeFigureOut">
              <a:rPr lang="ru-RU" smtClean="0"/>
              <a:pPr/>
              <a:t>13.06.2019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801E-2CE4-4AEA-BFB2-5412865DD2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710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1EE59-0E1E-4739-A4F6-D6DAD6EBFAC3}" type="datetimeFigureOut">
              <a:rPr lang="ru-RU" smtClean="0"/>
              <a:pPr/>
              <a:t>13.06.2019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E801E-2CE4-4AEA-BFB2-5412865DD2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78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12" y="613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635895" y="5157192"/>
            <a:ext cx="4464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ВоспитательМБДОУ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д/с 14</a:t>
            </a:r>
          </a:p>
          <a:p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Пискаева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Анатольевна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1844824"/>
            <a:ext cx="547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 smtClean="0">
              <a:solidFill>
                <a:schemeClr val="bg1"/>
              </a:solidFill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Проект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-apple-system"/>
              </a:rPr>
              <a:t>«Волшебный </a:t>
            </a:r>
            <a:r>
              <a:rPr lang="ru-RU" sz="3200" dirty="0">
                <a:solidFill>
                  <a:schemeClr val="bg1"/>
                </a:solidFill>
                <a:latin typeface="-apple-system"/>
              </a:rPr>
              <a:t>мир </a:t>
            </a:r>
            <a:r>
              <a:rPr lang="ru-RU" sz="3200" dirty="0" smtClean="0">
                <a:solidFill>
                  <a:schemeClr val="bg1"/>
                </a:solidFill>
                <a:latin typeface="-apple-system"/>
              </a:rPr>
              <a:t>театра»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220351" y="116632"/>
            <a:ext cx="11264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Муниципальное </a:t>
            </a:r>
            <a:r>
              <a:rPr lang="ru-RU" dirty="0">
                <a:solidFill>
                  <a:schemeClr val="bg1"/>
                </a:solidFill>
              </a:rPr>
              <a:t>дошкольное образовательное учреждение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Детский сад комбинированного вида №14 «</a:t>
            </a:r>
            <a:r>
              <a:rPr lang="ru-RU" dirty="0" err="1">
                <a:solidFill>
                  <a:schemeClr val="bg1"/>
                </a:solidFill>
              </a:rPr>
              <a:t>Журавушка</a:t>
            </a:r>
            <a:r>
              <a:rPr lang="ru-RU" dirty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муниципального образования городской округ Люберцы Московской области</a:t>
            </a:r>
          </a:p>
        </p:txBody>
      </p:sp>
    </p:spTree>
  </p:cSld>
  <p:clrMapOvr>
    <a:masterClrMapping/>
  </p:clrMapOvr>
  <p:transition spd="slow">
    <p:wipe dir="d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90183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547664" y="620688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Картотеки для работы с детьми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284570"/>
            <a:ext cx="1921305" cy="31493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115" y="3644819"/>
            <a:ext cx="1912440" cy="2727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7877" y="1284570"/>
            <a:ext cx="2161880" cy="30572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8448" y="3748965"/>
            <a:ext cx="2017115" cy="2852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43808" y="365126"/>
            <a:ext cx="3065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Настольные игры: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041" y="888347"/>
            <a:ext cx="4505216" cy="32607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544" y="1690689"/>
            <a:ext cx="3656679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157327"/>
            <a:ext cx="4104456" cy="2253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774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0"/>
            <a:ext cx="9217024" cy="6858000"/>
          </a:xfrm>
        </p:spPr>
      </p:pic>
      <p:sp>
        <p:nvSpPr>
          <p:cNvPr id="5" name="TextBox 4"/>
          <p:cNvSpPr txBox="1"/>
          <p:nvPr/>
        </p:nvSpPr>
        <p:spPr>
          <a:xfrm>
            <a:off x="971600" y="365126"/>
            <a:ext cx="8354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Театрализованные представления в детском саду: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980728"/>
            <a:ext cx="2232248" cy="3044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5857545" y="2852936"/>
            <a:ext cx="3041844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7" y="4437112"/>
            <a:ext cx="3888432" cy="2170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1280" y="896719"/>
            <a:ext cx="2777122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8875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-99392"/>
            <a:ext cx="9361040" cy="6957392"/>
          </a:xfrm>
        </p:spPr>
      </p:pic>
      <p:sp>
        <p:nvSpPr>
          <p:cNvPr id="5" name="TextBox 4"/>
          <p:cNvSpPr txBox="1"/>
          <p:nvPr/>
        </p:nvSpPr>
        <p:spPr>
          <a:xfrm>
            <a:off x="1973907" y="476672"/>
            <a:ext cx="5156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Основной этап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сказки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репка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младшей группе.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9" y="1656409"/>
            <a:ext cx="2824255" cy="1556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9340" y="1690689"/>
            <a:ext cx="2877966" cy="1522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871" y="3951893"/>
            <a:ext cx="2607809" cy="1421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7820" y="3951894"/>
            <a:ext cx="3154580" cy="1424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7262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05" y="0"/>
            <a:ext cx="9180512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7505" y="620688"/>
            <a:ext cx="892899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работы над проектом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«Волшебный мир театра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algn="ctr"/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У детей сформировался интерес к миру театра,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театральноигровой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Дети активно, с желанием участвуют в театрализованных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выступают перед родителями, артистами театра,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малышами из других групп.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Обновлена предметно-развивающая среда в группе (театральный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пополнен костюмами, масками, атрибутами, обновлены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кукольный, настольный театры)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Родители принимают активное участие в жизни ДОУ: организуют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театр на спектакли, экскурсии, участвуют в подготовке к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театрализованным представлениям.</a:t>
            </a:r>
          </a:p>
        </p:txBody>
      </p:sp>
    </p:spTree>
    <p:extLst>
      <p:ext uri="{BB962C8B-B14F-4D97-AF65-F5344CB8AC3E}">
        <p14:creationId xmlns:p14="http://schemas.microsoft.com/office/powerpoint/2010/main" val="3358269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19673" y="365126"/>
            <a:ext cx="6621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Консультации, рекомендации для родителей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379" y="1628800"/>
            <a:ext cx="314223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1769682"/>
            <a:ext cx="2936505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827" y="1124744"/>
            <a:ext cx="1873513" cy="26512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528" y="4034548"/>
            <a:ext cx="1923678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95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08504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474345"/>
            <a:ext cx="7632848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endParaRPr lang="ru-RU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/>
              <a:t>Таким </a:t>
            </a:r>
            <a:r>
              <a:rPr lang="ru-RU" sz="2400" dirty="0"/>
              <a:t>образом, подводя итог о проделанной работе можно сказать, что театр – конструктивная форма взаимодействия ДОУ с родителями в целях повышения уровня их ответственности за воспитание ребенка при поддержке педагогов. Приобщение взрослых и детей к театральному искусству имеет большую воспитательную и образовательную ценность в семейных взаимоотношениях. Только живое общение обогащает жизнь детей. Театр занимает особое место в организации семейного досуга. Благодаря театру семья приобрела опыт совместных переживаний, кроме того, воспитатели лучше узнают детей, особенности их характера, темперамента, мечты и желания. Создается микроклимат, в основе которого лежит уважение к личности ребенка, забота о нем, доверительные отношения между взрослыми и детьми.</a:t>
            </a:r>
          </a:p>
        </p:txBody>
      </p:sp>
    </p:spTree>
    <p:extLst>
      <p:ext uri="{BB962C8B-B14F-4D97-AF65-F5344CB8AC3E}">
        <p14:creationId xmlns:p14="http://schemas.microsoft.com/office/powerpoint/2010/main" val="757895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http://tr.all.biz/img/tr/catalog/94649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1196752"/>
            <a:ext cx="684076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4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</a:t>
            </a:r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p:transition>
    <p:strips dir="ru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0" y="-70654"/>
            <a:ext cx="9144000" cy="6957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86701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Самым популярным и увлекательным для дошкольников является театрализованная деятельность. По утверждению К.С. Станиславского, «театр - это средство для общения людей, для понимания их сокровенных чувств» именно театрализованная деятельность позволяет решать многие педагогические задачи, касающиеся формирования выразительности речи ребенка, интеллектуального и художественно-эстетического воспитания. Участвуя в театрализованных играх, дети становятся участниками разных событий из жизни людей, животных, растений, что дает им возможность глубже познать окружающий мир. У детей формируется опыт социальных навыков поведения благодаря тому, что каждая сказка или литературное произведение для детей дошкольного возраста всегда имеют нравственную направленность (доброта, смелость, дружба и т.д.). Благодаря театру ребенок познает мир не только умом, но и сердцем и выражает свое собственное отношение к добру и злу. Театрализованная деятельность помогает ребенку преодолеть робость, неуверенность в себе, застенчивость, потому что театрализованное представление - это хорошая возможность хотя бы ненадолго стать героем, поверить в себя, услышать первые в своей жизни аплодисменты.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eventavatar_big_60610afcee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314700" y="3067844"/>
            <a:ext cx="2514600" cy="1866900"/>
          </a:xfrm>
        </p:spPr>
      </p:pic>
      <p:pic>
        <p:nvPicPr>
          <p:cNvPr id="4" name="Рисунок 8" descr="E:\фоны ИЗО\f69ef0c1957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1430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324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0"/>
            <a:ext cx="943882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9712" y="908720"/>
            <a:ext cx="202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114300" y="-2818863"/>
            <a:ext cx="93726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sz="2400" b="1" dirty="0" smtClean="0">
              <a:solidFill>
                <a:srgbClr val="ED7D31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400" b="1" dirty="0">
              <a:solidFill>
                <a:srgbClr val="ED7D31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400" b="1" dirty="0" smtClean="0">
              <a:solidFill>
                <a:srgbClr val="ED7D31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400" b="1" dirty="0">
              <a:solidFill>
                <a:srgbClr val="ED7D31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400" b="1" dirty="0" smtClean="0">
              <a:solidFill>
                <a:srgbClr val="ED7D31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400" b="1" dirty="0">
              <a:solidFill>
                <a:srgbClr val="ED7D31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400" b="1" dirty="0" smtClean="0">
              <a:solidFill>
                <a:srgbClr val="ED7D31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400" b="1" dirty="0" smtClean="0">
              <a:solidFill>
                <a:srgbClr val="ED7D31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b="1" dirty="0">
              <a:solidFill>
                <a:srgbClr val="ED7D31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200" b="1" dirty="0">
              <a:solidFill>
                <a:srgbClr val="ED7D31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92696"/>
            <a:ext cx="929138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творческих и коммуникативных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детей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театрализованной деятельности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-Формировать эмоциональный контакт родителей с детьми через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совместную театрализованную деятельность.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-Вовлекать родителей и развивать интерес, мотивацию к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совместной театрализованной деятельности.</a:t>
            </a:r>
          </a:p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Создавать благоприятные условия для развития коммуникативных, творческих,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музыкальных способностей.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Развивать у детей воображение, фантазию, мышление, память.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-Воспитывать нравственные качества у всех участников проекта - отзывчивость,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внимание, взаимопомощь, взаимоуважение, ответственность, активность,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инициативность.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345126"/>
            <a:ext cx="3168352" cy="221977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612845"/>
            <a:ext cx="8820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166843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0"/>
            <a:ext cx="9180512" cy="6957392"/>
          </a:xfrm>
        </p:spPr>
      </p:pic>
      <p:sp>
        <p:nvSpPr>
          <p:cNvPr id="10" name="Прямоугольник 9"/>
          <p:cNvSpPr/>
          <p:nvPr/>
        </p:nvSpPr>
        <p:spPr>
          <a:xfrm>
            <a:off x="484634" y="181958"/>
            <a:ext cx="711170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</a:p>
          <a:p>
            <a:pPr lvl="0"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младшей группы, воспитатели, родители.</a:t>
            </a:r>
          </a:p>
          <a:p>
            <a:pPr lvl="0"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проекта:</a:t>
            </a:r>
          </a:p>
          <a:p>
            <a:pPr lvl="0"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1.02.2019 г. по 1.04.2019 г. (среднесрочный)</a:t>
            </a:r>
          </a:p>
          <a:p>
            <a:pPr lvl="0"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творческий</a:t>
            </a:r>
          </a:p>
          <a:p>
            <a:pPr lvl="0"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</a:t>
            </a:r>
          </a:p>
          <a:p>
            <a:pPr lvl="0"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областей:</a:t>
            </a:r>
          </a:p>
          <a:p>
            <a:pPr lvl="0"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Социально-коммуникативное развитие</a:t>
            </a:r>
          </a:p>
          <a:p>
            <a:pPr lvl="0"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Познавательное развитие</a:t>
            </a:r>
          </a:p>
          <a:p>
            <a:pPr lvl="0"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Речевое развитие</a:t>
            </a:r>
          </a:p>
          <a:p>
            <a:pPr lvl="0"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-Художественно-эстетическое развитие</a:t>
            </a:r>
          </a:p>
          <a:p>
            <a:pPr lvl="0"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-Физическое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2162808"/>
            <a:ext cx="2555776" cy="1916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324528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1052736"/>
            <a:ext cx="1001957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Подготовительный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целей, задач проекта;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составление плана проекта 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-анкетирование родителей;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условий, необходимых для реализации проекта;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по теме проекта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Волшебный мир театра»;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-оформление информационного стенда для родителей: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Театрализация»;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-привлечение родителей к оснащению группы разным видам театра;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привлечь родителей к изготовлению теневого театра.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188640"/>
            <a:ext cx="2557850" cy="2319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1862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62" y="0"/>
            <a:ext cx="3264164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194" y="50117"/>
            <a:ext cx="3577937" cy="2683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0" y="3023928"/>
            <a:ext cx="6368752" cy="2925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99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8840"/>
            <a:ext cx="9144000" cy="2558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7252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318"/>
            <a:ext cx="9144000" cy="69907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-8233"/>
            <a:ext cx="6517189" cy="16094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700808"/>
            <a:ext cx="3987130" cy="72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9784" y="2040838"/>
            <a:ext cx="5002365" cy="3258513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16632"/>
            <a:ext cx="3804234" cy="2859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16632"/>
            <a:ext cx="3696891" cy="36791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44" y="3869086"/>
            <a:ext cx="3346994" cy="24386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9083" y="4409667"/>
            <a:ext cx="3779848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126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14551</TotalTime>
  <Words>680</Words>
  <Application>Microsoft Office PowerPoint</Application>
  <PresentationFormat>Экран (4:3)</PresentationFormat>
  <Paragraphs>91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-apple-system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Agent 007</cp:lastModifiedBy>
  <cp:revision>53</cp:revision>
  <dcterms:created xsi:type="dcterms:W3CDTF">2015-03-15T11:59:57Z</dcterms:created>
  <dcterms:modified xsi:type="dcterms:W3CDTF">2019-06-12T21:12:53Z</dcterms:modified>
</cp:coreProperties>
</file>