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8"/>
  </p:notesMasterIdLst>
  <p:sldIdLst>
    <p:sldId id="353" r:id="rId2"/>
    <p:sldId id="257" r:id="rId3"/>
    <p:sldId id="346" r:id="rId4"/>
    <p:sldId id="258" r:id="rId5"/>
    <p:sldId id="320" r:id="rId6"/>
    <p:sldId id="352" r:id="rId7"/>
    <p:sldId id="324" r:id="rId8"/>
    <p:sldId id="350" r:id="rId9"/>
    <p:sldId id="305" r:id="rId10"/>
    <p:sldId id="349" r:id="rId11"/>
    <p:sldId id="325" r:id="rId12"/>
    <p:sldId id="308" r:id="rId13"/>
    <p:sldId id="309" r:id="rId14"/>
    <p:sldId id="326" r:id="rId15"/>
    <p:sldId id="327" r:id="rId16"/>
    <p:sldId id="330" r:id="rId17"/>
    <p:sldId id="263" r:id="rId18"/>
    <p:sldId id="266" r:id="rId19"/>
    <p:sldId id="311" r:id="rId20"/>
    <p:sldId id="331" r:id="rId21"/>
    <p:sldId id="332" r:id="rId22"/>
    <p:sldId id="335" r:id="rId23"/>
    <p:sldId id="316" r:id="rId24"/>
    <p:sldId id="336" r:id="rId25"/>
    <p:sldId id="337" r:id="rId26"/>
    <p:sldId id="338" r:id="rId27"/>
    <p:sldId id="339" r:id="rId28"/>
    <p:sldId id="340" r:id="rId29"/>
    <p:sldId id="341" r:id="rId30"/>
    <p:sldId id="342" r:id="rId31"/>
    <p:sldId id="343" r:id="rId32"/>
    <p:sldId id="348" r:id="rId33"/>
    <p:sldId id="333" r:id="rId34"/>
    <p:sldId id="298" r:id="rId35"/>
    <p:sldId id="354" r:id="rId36"/>
    <p:sldId id="347"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05" autoAdjust="0"/>
    <p:restoredTop sz="94660"/>
  </p:normalViewPr>
  <p:slideViewPr>
    <p:cSldViewPr>
      <p:cViewPr varScale="1">
        <p:scale>
          <a:sx n="80" d="100"/>
          <a:sy n="80" d="100"/>
        </p:scale>
        <p:origin x="1426"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F45320-EDBB-4C20-9ACD-E64B4D3401F0}" type="datetimeFigureOut">
              <a:rPr lang="ru-RU" smtClean="0"/>
              <a:pPr/>
              <a:t>10.02.2019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B277F5-4FEA-4917-A5D4-9F08E4F43D3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2D860DD-9BFF-41E8-917B-0991E162EEDC}" type="datetimeFigureOut">
              <a:rPr lang="ru-RU" smtClean="0"/>
              <a:pPr/>
              <a:t>10.02.2019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D34971-D160-4D2A-A10F-E16BB849585D}" type="slidenum">
              <a:rPr lang="ru-RU" smtClean="0"/>
              <a:pPr/>
              <a:t>‹#›</a:t>
            </a:fld>
            <a:endParaRPr lang="ru-RU"/>
          </a:p>
        </p:txBody>
      </p:sp>
    </p:spTree>
  </p:cSld>
  <p:clrMapOvr>
    <a:masterClrMapping/>
  </p:clrMapOvr>
  <p:transition spd="slow">
    <p:diamon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2D860DD-9BFF-41E8-917B-0991E162EEDC}" type="datetimeFigureOut">
              <a:rPr lang="ru-RU" smtClean="0"/>
              <a:pPr/>
              <a:t>10.02.2019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D34971-D160-4D2A-A10F-E16BB849585D}" type="slidenum">
              <a:rPr lang="ru-RU" smtClean="0"/>
              <a:pPr/>
              <a:t>‹#›</a:t>
            </a:fld>
            <a:endParaRPr lang="ru-RU"/>
          </a:p>
        </p:txBody>
      </p:sp>
    </p:spTree>
  </p:cSld>
  <p:clrMapOvr>
    <a:masterClrMapping/>
  </p:clrMapOvr>
  <p:transition spd="slow">
    <p:diamon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2D860DD-9BFF-41E8-917B-0991E162EEDC}" type="datetimeFigureOut">
              <a:rPr lang="ru-RU" smtClean="0"/>
              <a:pPr/>
              <a:t>10.02.2019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D34971-D160-4D2A-A10F-E16BB849585D}" type="slidenum">
              <a:rPr lang="ru-RU" smtClean="0"/>
              <a:pPr/>
              <a:t>‹#›</a:t>
            </a:fld>
            <a:endParaRPr lang="ru-RU"/>
          </a:p>
        </p:txBody>
      </p:sp>
    </p:spTree>
  </p:cSld>
  <p:clrMapOvr>
    <a:masterClrMapping/>
  </p:clrMapOvr>
  <p:transition spd="slow">
    <p:diamon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2D860DD-9BFF-41E8-917B-0991E162EEDC}" type="datetimeFigureOut">
              <a:rPr lang="ru-RU" smtClean="0"/>
              <a:pPr/>
              <a:t>10.02.2019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D34971-D160-4D2A-A10F-E16BB849585D}" type="slidenum">
              <a:rPr lang="ru-RU" smtClean="0"/>
              <a:pPr/>
              <a:t>‹#›</a:t>
            </a:fld>
            <a:endParaRPr lang="ru-RU"/>
          </a:p>
        </p:txBody>
      </p:sp>
    </p:spTree>
  </p:cSld>
  <p:clrMapOvr>
    <a:masterClrMapping/>
  </p:clrMapOvr>
  <p:transition spd="slow">
    <p:diamon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2D860DD-9BFF-41E8-917B-0991E162EEDC}" type="datetimeFigureOut">
              <a:rPr lang="ru-RU" smtClean="0"/>
              <a:pPr/>
              <a:t>10.02.2019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D34971-D160-4D2A-A10F-E16BB849585D}" type="slidenum">
              <a:rPr lang="ru-RU" smtClean="0"/>
              <a:pPr/>
              <a:t>‹#›</a:t>
            </a:fld>
            <a:endParaRPr lang="ru-RU"/>
          </a:p>
        </p:txBody>
      </p:sp>
    </p:spTree>
  </p:cSld>
  <p:clrMapOvr>
    <a:masterClrMapping/>
  </p:clrMapOvr>
  <p:transition spd="slow">
    <p:diamon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2D860DD-9BFF-41E8-917B-0991E162EEDC}" type="datetimeFigureOut">
              <a:rPr lang="ru-RU" smtClean="0"/>
              <a:pPr/>
              <a:t>10.02.2019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D34971-D160-4D2A-A10F-E16BB849585D}" type="slidenum">
              <a:rPr lang="ru-RU" smtClean="0"/>
              <a:pPr/>
              <a:t>‹#›</a:t>
            </a:fld>
            <a:endParaRPr lang="ru-RU"/>
          </a:p>
        </p:txBody>
      </p:sp>
    </p:spTree>
  </p:cSld>
  <p:clrMapOvr>
    <a:masterClrMapping/>
  </p:clrMapOvr>
  <p:transition spd="slow">
    <p:diamon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2D860DD-9BFF-41E8-917B-0991E162EEDC}" type="datetimeFigureOut">
              <a:rPr lang="ru-RU" smtClean="0"/>
              <a:pPr/>
              <a:t>10.02.2019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6D34971-D160-4D2A-A10F-E16BB849585D}" type="slidenum">
              <a:rPr lang="ru-RU" smtClean="0"/>
              <a:pPr/>
              <a:t>‹#›</a:t>
            </a:fld>
            <a:endParaRPr lang="ru-RU"/>
          </a:p>
        </p:txBody>
      </p:sp>
    </p:spTree>
  </p:cSld>
  <p:clrMapOvr>
    <a:masterClrMapping/>
  </p:clrMapOvr>
  <p:transition spd="slow">
    <p:diamon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2D860DD-9BFF-41E8-917B-0991E162EEDC}" type="datetimeFigureOut">
              <a:rPr lang="ru-RU" smtClean="0"/>
              <a:pPr/>
              <a:t>10.02.2019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6D34971-D160-4D2A-A10F-E16BB849585D}" type="slidenum">
              <a:rPr lang="ru-RU" smtClean="0"/>
              <a:pPr/>
              <a:t>‹#›</a:t>
            </a:fld>
            <a:endParaRPr lang="ru-RU"/>
          </a:p>
        </p:txBody>
      </p:sp>
    </p:spTree>
  </p:cSld>
  <p:clrMapOvr>
    <a:masterClrMapping/>
  </p:clrMapOvr>
  <p:transition spd="slow">
    <p:diamon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2D860DD-9BFF-41E8-917B-0991E162EEDC}" type="datetimeFigureOut">
              <a:rPr lang="ru-RU" smtClean="0"/>
              <a:pPr/>
              <a:t>10.02.2019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6D34971-D160-4D2A-A10F-E16BB849585D}" type="slidenum">
              <a:rPr lang="ru-RU" smtClean="0"/>
              <a:pPr/>
              <a:t>‹#›</a:t>
            </a:fld>
            <a:endParaRPr lang="ru-RU"/>
          </a:p>
        </p:txBody>
      </p:sp>
    </p:spTree>
  </p:cSld>
  <p:clrMapOvr>
    <a:masterClrMapping/>
  </p:clrMapOvr>
  <p:transition spd="slow">
    <p:diamon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2D860DD-9BFF-41E8-917B-0991E162EEDC}" type="datetimeFigureOut">
              <a:rPr lang="ru-RU" smtClean="0"/>
              <a:pPr/>
              <a:t>10.02.2019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D34971-D160-4D2A-A10F-E16BB849585D}" type="slidenum">
              <a:rPr lang="ru-RU" smtClean="0"/>
              <a:pPr/>
              <a:t>‹#›</a:t>
            </a:fld>
            <a:endParaRPr lang="ru-RU"/>
          </a:p>
        </p:txBody>
      </p:sp>
    </p:spTree>
  </p:cSld>
  <p:clrMapOvr>
    <a:masterClrMapping/>
  </p:clrMapOvr>
  <p:transition spd="slow">
    <p:diamon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2D860DD-9BFF-41E8-917B-0991E162EEDC}" type="datetimeFigureOut">
              <a:rPr lang="ru-RU" smtClean="0"/>
              <a:pPr/>
              <a:t>10.02.2019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D34971-D160-4D2A-A10F-E16BB849585D}" type="slidenum">
              <a:rPr lang="ru-RU" smtClean="0"/>
              <a:pPr/>
              <a:t>‹#›</a:t>
            </a:fld>
            <a:endParaRPr lang="ru-RU"/>
          </a:p>
        </p:txBody>
      </p:sp>
    </p:spTree>
  </p:cSld>
  <p:clrMapOvr>
    <a:masterClrMapping/>
  </p:clrMapOvr>
  <p:transition spd="slow">
    <p:diamon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860DD-9BFF-41E8-917B-0991E162EEDC}" type="datetimeFigureOut">
              <a:rPr lang="ru-RU" smtClean="0"/>
              <a:pPr/>
              <a:t>10.02.2019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34971-D160-4D2A-A10F-E16BB849585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diamon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wmf"/><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1143000"/>
          </a:xfrm>
        </p:spPr>
        <p:txBody>
          <a:bodyPr>
            <a:normAutofit/>
          </a:bodyPr>
          <a:lstStyle/>
          <a:p>
            <a:r>
              <a:rPr lang="ru-RU" sz="1800" b="1" i="1" dirty="0" smtClean="0">
                <a:latin typeface="Times New Roman" pitchFamily="18" charset="0"/>
                <a:cs typeface="Times New Roman" pitchFamily="18" charset="0"/>
              </a:rPr>
              <a:t>МБОУ «Панфиловская  средняя общеобразовательная школа</a:t>
            </a:r>
            <a:br>
              <a:rPr lang="ru-RU" sz="1800" b="1" i="1" dirty="0" smtClean="0">
                <a:latin typeface="Times New Roman" pitchFamily="18" charset="0"/>
                <a:cs typeface="Times New Roman" pitchFamily="18" charset="0"/>
              </a:rPr>
            </a:br>
            <a:r>
              <a:rPr lang="ru-RU" sz="1800" b="1" i="1" dirty="0" smtClean="0">
                <a:latin typeface="Times New Roman" pitchFamily="18" charset="0"/>
                <a:cs typeface="Times New Roman" pitchFamily="18" charset="0"/>
              </a:rPr>
              <a:t>(дошкольное  образование)</a:t>
            </a:r>
            <a:endParaRPr lang="ru-RU" sz="1800" b="1" i="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gn="ctr">
              <a:buNone/>
            </a:pPr>
            <a:r>
              <a:rPr lang="ru-RU" sz="3600" b="1" i="1" dirty="0" smtClean="0">
                <a:latin typeface="Times New Roman" pitchFamily="18" charset="0"/>
                <a:cs typeface="Times New Roman" pitchFamily="18" charset="0"/>
              </a:rPr>
              <a:t>Проект</a:t>
            </a: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i="1" dirty="0" smtClean="0">
                <a:latin typeface="Times New Roman" pitchFamily="18" charset="0"/>
                <a:cs typeface="Times New Roman" pitchFamily="18" charset="0"/>
              </a:rPr>
              <a:t>по  обучению детей старшего дошкольного возраста правилам дорожного движения</a:t>
            </a: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solidFill>
                  <a:srgbClr val="C00000"/>
                </a:solidFill>
                <a:latin typeface="Times New Roman" pitchFamily="18" charset="0"/>
                <a:cs typeface="Times New Roman" pitchFamily="18" charset="0"/>
              </a:rPr>
              <a:t> «Азбуку дорожную</a:t>
            </a:r>
            <a:br>
              <a:rPr lang="ru-RU" sz="2800" b="1" i="1" dirty="0" smtClean="0">
                <a:solidFill>
                  <a:srgbClr val="C00000"/>
                </a:solidFill>
                <a:latin typeface="Times New Roman" pitchFamily="18" charset="0"/>
                <a:cs typeface="Times New Roman" pitchFamily="18" charset="0"/>
              </a:rPr>
            </a:br>
            <a:r>
              <a:rPr lang="ru-RU" sz="2800" b="1" i="1" dirty="0" smtClean="0">
                <a:solidFill>
                  <a:srgbClr val="C00000"/>
                </a:solidFill>
                <a:latin typeface="Times New Roman" pitchFamily="18" charset="0"/>
                <a:cs typeface="Times New Roman" pitchFamily="18" charset="0"/>
              </a:rPr>
              <a:t>всем нам знать положено»</a:t>
            </a:r>
            <a:r>
              <a:rPr lang="ru-RU" b="1" i="1" spc="150" dirty="0" smtClean="0">
                <a:ln w="11430"/>
                <a:latin typeface="Times New Roman" pitchFamily="18" charset="0"/>
                <a:cs typeface="Times New Roman" pitchFamily="18" charset="0"/>
              </a:rPr>
              <a:t/>
            </a:r>
            <a:br>
              <a:rPr lang="ru-RU" b="1" i="1" spc="150" dirty="0" smtClean="0">
                <a:ln w="11430"/>
                <a:latin typeface="Times New Roman" pitchFamily="18" charset="0"/>
                <a:cs typeface="Times New Roman" pitchFamily="18" charset="0"/>
              </a:rPr>
            </a:br>
            <a:endParaRPr lang="ru-RU" dirty="0"/>
          </a:p>
        </p:txBody>
      </p:sp>
      <p:pic>
        <p:nvPicPr>
          <p:cNvPr id="4" name="Picture 5" descr="C:\Users\Админ\Downloads\kopiya674df8f2dbc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786" y="3857628"/>
            <a:ext cx="1819086" cy="2335003"/>
          </a:xfrm>
          <a:prstGeom prst="rect">
            <a:avLst/>
          </a:prstGeom>
          <a:noFill/>
        </p:spPr>
      </p:pic>
      <p:sp>
        <p:nvSpPr>
          <p:cNvPr id="5" name="Прямоугольник 4"/>
          <p:cNvSpPr/>
          <p:nvPr/>
        </p:nvSpPr>
        <p:spPr>
          <a:xfrm flipH="1">
            <a:off x="4857752" y="5090992"/>
            <a:ext cx="3714776" cy="923330"/>
          </a:xfrm>
          <a:prstGeom prst="rect">
            <a:avLst/>
          </a:prstGeom>
        </p:spPr>
        <p:txBody>
          <a:bodyPr wrap="square">
            <a:spAutoFit/>
          </a:bodyPr>
          <a:lstStyle/>
          <a:p>
            <a:pPr algn="r"/>
            <a:r>
              <a:rPr lang="ru-RU" b="1" dirty="0" smtClean="0">
                <a:latin typeface="Times New Roman" pitchFamily="18" charset="0"/>
                <a:cs typeface="Times New Roman" pitchFamily="18" charset="0"/>
              </a:rPr>
              <a:t>Автор проекта:       </a:t>
            </a:r>
          </a:p>
          <a:p>
            <a:pPr algn="r"/>
            <a:r>
              <a:rPr lang="ru-RU" b="1" dirty="0" smtClean="0">
                <a:latin typeface="Times New Roman" pitchFamily="18" charset="0"/>
                <a:cs typeface="Times New Roman" pitchFamily="18" charset="0"/>
              </a:rPr>
              <a:t>воспитатель старшей группы</a:t>
            </a:r>
          </a:p>
          <a:p>
            <a:pPr algn="r"/>
            <a:r>
              <a:rPr lang="ru-RU" b="1" dirty="0" smtClean="0">
                <a:latin typeface="Times New Roman" pitchFamily="18" charset="0"/>
                <a:cs typeface="Times New Roman" pitchFamily="18" charset="0"/>
              </a:rPr>
              <a:t>Чиркова Елена Юрьевна</a:t>
            </a:r>
          </a:p>
        </p:txBody>
      </p:sp>
    </p:spTree>
  </p:cSld>
  <p:clrMapOvr>
    <a:masterClrMapping/>
  </p:clrMapOvr>
  <p:transition spd="slow">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i="1" dirty="0" smtClean="0">
                <a:latin typeface="Times New Roman" pitchFamily="18" charset="0"/>
                <a:cs typeface="Times New Roman" pitchFamily="18" charset="0"/>
              </a:rPr>
              <a:t>Центр настольно-печатных игр</a:t>
            </a:r>
            <a:endParaRPr lang="ru-RU" sz="2800" b="1" i="1" dirty="0">
              <a:latin typeface="Times New Roman" pitchFamily="18" charset="0"/>
              <a:cs typeface="Times New Roman" pitchFamily="18" charset="0"/>
            </a:endParaRPr>
          </a:p>
        </p:txBody>
      </p:sp>
      <p:pic>
        <p:nvPicPr>
          <p:cNvPr id="4" name="Содержимое 5"/>
          <p:cNvPicPr>
            <a:picLocks noGrp="1"/>
          </p:cNvPicPr>
          <p:nvPr>
            <p:ph idx="1"/>
          </p:nvPr>
        </p:nvPicPr>
        <p:blipFill>
          <a:blip r:embed="rId2" cstate="screen"/>
          <a:srcRect/>
          <a:stretch>
            <a:fillRect/>
          </a:stretch>
        </p:blipFill>
        <p:spPr bwMode="auto">
          <a:xfrm>
            <a:off x="1857356" y="1500174"/>
            <a:ext cx="5572163" cy="42148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H:\DCIM\101MSDCF\DSC09574.JPG"/>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4786314" y="2714620"/>
            <a:ext cx="4073236" cy="32876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Рисунок 3" descr="H:\DCIM\101MSDCF\DSC09573.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596" y="428604"/>
            <a:ext cx="4143404" cy="328614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3" descr="http://www2.z-city.com.ua/images/pictures/authors/9048/7812/4-(article-picture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5786" y="4786322"/>
            <a:ext cx="1135304" cy="1428736"/>
          </a:xfrm>
          <a:prstGeom prst="rect">
            <a:avLst/>
          </a:prstGeom>
          <a:noFill/>
        </p:spPr>
      </p:pic>
    </p:spTree>
  </p:cSld>
  <p:clrMapOvr>
    <a:masterClrMapping/>
  </p:clrMapOvr>
  <p:transition spd="slow">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i="1" dirty="0">
                <a:latin typeface="Times New Roman" pitchFamily="18" charset="0"/>
                <a:cs typeface="Times New Roman" pitchFamily="18" charset="0"/>
              </a:rPr>
              <a:t>Дидактическая игра: «Дорожный знак»</a:t>
            </a:r>
            <a:endParaRPr lang="ru-RU" sz="2800" dirty="0">
              <a:latin typeface="Times New Roman" pitchFamily="18" charset="0"/>
              <a:cs typeface="Times New Roman" pitchFamily="18" charset="0"/>
            </a:endParaRPr>
          </a:p>
        </p:txBody>
      </p:sp>
      <p:pic>
        <p:nvPicPr>
          <p:cNvPr id="9" name="Рисунок 8" descr="I:\фото\101MSDCF\DSC09376.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1928794" y="1500174"/>
            <a:ext cx="5857916" cy="43577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3" descr="http://www2.z-city.com.ua/images/pictures/authors/9048/7812/4-(article-picture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158" y="5072074"/>
            <a:ext cx="1135304" cy="1428736"/>
          </a:xfrm>
          <a:prstGeom prst="rect">
            <a:avLst/>
          </a:prstGeom>
          <a:noFill/>
        </p:spPr>
      </p:pic>
    </p:spTree>
  </p:cSld>
  <p:clrMapOvr>
    <a:masterClrMapping/>
  </p:clrMapOvr>
  <p:transition spd="slow">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normAutofit fontScale="90000"/>
          </a:bodyPr>
          <a:lstStyle/>
          <a:p>
            <a:r>
              <a:rPr lang="ru-RU" sz="2700" b="1" i="1" dirty="0" smtClean="0"/>
              <a:t/>
            </a:r>
            <a:br>
              <a:rPr lang="ru-RU" sz="2700" b="1" i="1" dirty="0" smtClean="0"/>
            </a:br>
            <a:r>
              <a:rPr lang="ru-RU" sz="2700" b="1" i="1" dirty="0" smtClean="0">
                <a:latin typeface="Times New Roman" pitchFamily="18" charset="0"/>
                <a:cs typeface="Times New Roman" pitchFamily="18" charset="0"/>
              </a:rPr>
              <a:t>Настольно-печатная </a:t>
            </a:r>
            <a:r>
              <a:rPr lang="ru-RU" sz="2700" b="1" i="1" dirty="0">
                <a:latin typeface="Times New Roman" pitchFamily="18" charset="0"/>
                <a:cs typeface="Times New Roman" pitchFamily="18" charset="0"/>
              </a:rPr>
              <a:t>игра:</a:t>
            </a: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ru-RU" sz="2700" b="1" i="1" dirty="0">
                <a:latin typeface="Times New Roman" pitchFamily="18" charset="0"/>
                <a:cs typeface="Times New Roman" pitchFamily="18" charset="0"/>
              </a:rPr>
              <a:t>«Домино: Транспортные знаки»</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6" name="Содержимое 5" descr="I:\101MSDCF\DSC09523.JP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428728" y="1500174"/>
            <a:ext cx="6429420" cy="47149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1" i="1" dirty="0" smtClean="0"/>
              <a:t/>
            </a:r>
            <a:br>
              <a:rPr lang="ru-RU" sz="2700" b="1" i="1" dirty="0" smtClean="0"/>
            </a:br>
            <a:r>
              <a:rPr lang="ru-RU" sz="3100" b="1" i="1" dirty="0" smtClean="0">
                <a:latin typeface="Times New Roman" pitchFamily="18" charset="0"/>
                <a:cs typeface="Times New Roman" pitchFamily="18" charset="0"/>
              </a:rPr>
              <a:t>Дидактическая </a:t>
            </a:r>
            <a:r>
              <a:rPr lang="ru-RU" sz="3100" b="1" i="1" dirty="0">
                <a:latin typeface="Times New Roman" pitchFamily="18" charset="0"/>
                <a:cs typeface="Times New Roman" pitchFamily="18" charset="0"/>
              </a:rPr>
              <a:t>игра: «Собери машину»</a:t>
            </a:r>
            <a:r>
              <a:rPr lang="ru-RU" sz="3100" b="1" dirty="0">
                <a:latin typeface="Times New Roman" pitchFamily="18" charset="0"/>
                <a:cs typeface="Times New Roman" pitchFamily="18" charset="0"/>
              </a:rPr>
              <a:t/>
            </a:r>
            <a:br>
              <a:rPr lang="ru-RU" sz="3100" b="1" dirty="0">
                <a:latin typeface="Times New Roman" pitchFamily="18" charset="0"/>
                <a:cs typeface="Times New Roman" pitchFamily="18" charset="0"/>
              </a:rPr>
            </a:br>
            <a:endParaRPr lang="ru-RU" sz="3100" b="1" dirty="0">
              <a:latin typeface="Times New Roman" pitchFamily="18" charset="0"/>
              <a:cs typeface="Times New Roman" pitchFamily="18" charset="0"/>
            </a:endParaRPr>
          </a:p>
        </p:txBody>
      </p:sp>
      <p:pic>
        <p:nvPicPr>
          <p:cNvPr id="4" name="Содержимое 3" descr="I:\101MSDCF\DSC09535.JP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357290" y="1285860"/>
            <a:ext cx="6643734" cy="46434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i="1" dirty="0" smtClean="0">
                <a:latin typeface="Times New Roman" pitchFamily="18" charset="0"/>
                <a:cs typeface="Times New Roman" pitchFamily="18" charset="0"/>
              </a:rPr>
              <a:t>Подвижная игра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«Красный, жёлтый, зелёный»</a:t>
            </a:r>
            <a:endParaRPr lang="ru-RU" sz="2400" b="1" i="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endParaRPr lang="ru-RU"/>
          </a:p>
        </p:txBody>
      </p:sp>
      <p:pic>
        <p:nvPicPr>
          <p:cNvPr id="4" name="Рисунок 3" descr="H:\DCIM\101MSDCF\DSC09555.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1285852" y="1714488"/>
            <a:ext cx="6429420" cy="45005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i="1" dirty="0" smtClean="0">
                <a:latin typeface="Times New Roman" pitchFamily="18" charset="0"/>
                <a:cs typeface="Times New Roman" pitchFamily="18" charset="0"/>
              </a:rPr>
              <a:t>Дидактическая игра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«Сложи дорожный знак»</a:t>
            </a:r>
            <a:endParaRPr lang="ru-RU" sz="2400" b="1" i="1" dirty="0">
              <a:latin typeface="Times New Roman" pitchFamily="18" charset="0"/>
              <a:cs typeface="Times New Roman" pitchFamily="18" charset="0"/>
            </a:endParaRPr>
          </a:p>
        </p:txBody>
      </p:sp>
      <p:pic>
        <p:nvPicPr>
          <p:cNvPr id="4" name="Содержимое 3" descr="H:\DCIM\101MSDCF\DSC09558.JP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500166" y="1571612"/>
            <a:ext cx="6215106" cy="45005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511288"/>
          </a:xfrm>
        </p:spPr>
        <p:txBody>
          <a:bodyPr>
            <a:normAutofit/>
          </a:bodyPr>
          <a:lstStyle/>
          <a:p>
            <a:r>
              <a:rPr lang="ru-RU" sz="2800" b="1" i="1" dirty="0" smtClean="0">
                <a:latin typeface="Times New Roman" pitchFamily="18" charset="0"/>
                <a:cs typeface="Times New Roman" pitchFamily="18" charset="0"/>
              </a:rPr>
              <a:t>Мы в экскурсию играем:</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правила  мы  изучаем.</a:t>
            </a:r>
            <a:br>
              <a:rPr lang="ru-RU" sz="2800" b="1" i="1" dirty="0" smtClean="0">
                <a:latin typeface="Times New Roman" pitchFamily="18" charset="0"/>
                <a:cs typeface="Times New Roman" pitchFamily="18" charset="0"/>
              </a:rPr>
            </a:br>
            <a:endParaRPr lang="ru-RU" sz="2800" b="1" i="1" dirty="0">
              <a:latin typeface="Times New Roman" pitchFamily="18" charset="0"/>
              <a:cs typeface="Times New Roman" pitchFamily="18" charset="0"/>
            </a:endParaRPr>
          </a:p>
        </p:txBody>
      </p:sp>
      <p:sp>
        <p:nvSpPr>
          <p:cNvPr id="3" name="Содержимое 2"/>
          <p:cNvSpPr>
            <a:spLocks noGrp="1"/>
          </p:cNvSpPr>
          <p:nvPr>
            <p:ph sz="half" idx="1"/>
          </p:nvPr>
        </p:nvSpPr>
        <p:spPr>
          <a:xfrm>
            <a:off x="1428728" y="1357298"/>
            <a:ext cx="6922606" cy="4663440"/>
          </a:xfrm>
        </p:spPr>
        <p:txBody>
          <a:bodyPr>
            <a:normAutofit/>
          </a:bodyPr>
          <a:lstStyle/>
          <a:p>
            <a:pPr algn="ctr">
              <a:buNone/>
            </a:pPr>
            <a:endParaRPr lang="ru-RU" sz="2400" i="1" dirty="0">
              <a:effectLst>
                <a:outerShdw blurRad="38100" dist="38100" dir="2700000" algn="tl">
                  <a:srgbClr val="000000">
                    <a:alpha val="43137"/>
                  </a:srgbClr>
                </a:outerShdw>
              </a:effectLst>
              <a:latin typeface="+mj-lt"/>
            </a:endParaRPr>
          </a:p>
        </p:txBody>
      </p:sp>
      <p:pic>
        <p:nvPicPr>
          <p:cNvPr id="8" name="Содержимое 7" descr="I:\фото\101MSDCF\DSC09380.JPG"/>
          <p:cNvPicPr>
            <a:picLocks noGrp="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1357290" y="2000240"/>
            <a:ext cx="6143668" cy="42862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85728"/>
            <a:ext cx="8569650" cy="1643066"/>
          </a:xfrm>
          <a:solidFill>
            <a:schemeClr val="bg1"/>
          </a:solidFill>
        </p:spPr>
        <p:txBody>
          <a:bodyPr>
            <a:normAutofit/>
          </a:bodyPr>
          <a:lstStyle/>
          <a:p>
            <a:pPr algn="ctr"/>
            <a:r>
              <a:rPr lang="ru-RU" sz="2800" b="1" i="1" dirty="0" smtClean="0">
                <a:latin typeface="Times New Roman" pitchFamily="18" charset="0"/>
                <a:cs typeface="Times New Roman" pitchFamily="18" charset="0"/>
              </a:rPr>
              <a:t>Как устроена машина</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разобраться мы решили…</a:t>
            </a:r>
            <a:endParaRPr lang="ru-RU" sz="2800" b="1" i="1" dirty="0">
              <a:latin typeface="Times New Roman" pitchFamily="18" charset="0"/>
              <a:cs typeface="Times New Roman" pitchFamily="18" charset="0"/>
            </a:endParaRPr>
          </a:p>
        </p:txBody>
      </p:sp>
      <p:pic>
        <p:nvPicPr>
          <p:cNvPr id="6" name="Содержимое 5" descr="I:\101MSDCF\DSC09539.JPG"/>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2483427" y="2298310"/>
            <a:ext cx="4177145" cy="31297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74638"/>
            <a:ext cx="8433654" cy="1154098"/>
          </a:xfrm>
        </p:spPr>
        <p:txBody>
          <a:bodyPr>
            <a:normAutofit/>
          </a:bodyPr>
          <a:lstStyle/>
          <a:p>
            <a:r>
              <a:rPr lang="ru-RU" sz="2400" b="1" i="1" dirty="0">
                <a:latin typeface="Times New Roman" pitchFamily="18" charset="0"/>
                <a:cs typeface="Times New Roman" pitchFamily="18" charset="0"/>
              </a:rPr>
              <a:t>Наблюдение за транспортными средствами и дорожными знаками в черте села </a:t>
            </a:r>
            <a:r>
              <a:rPr lang="ru-RU" sz="2400" b="1" i="1" dirty="0" smtClean="0">
                <a:latin typeface="Times New Roman" pitchFamily="18" charset="0"/>
                <a:cs typeface="Times New Roman" pitchFamily="18" charset="0"/>
              </a:rPr>
              <a:t>Панфилова</a:t>
            </a:r>
            <a:endParaRPr lang="ru-RU" sz="2400" b="1" dirty="0">
              <a:latin typeface="Times New Roman" pitchFamily="18" charset="0"/>
              <a:cs typeface="Times New Roman" pitchFamily="18" charset="0"/>
            </a:endParaRPr>
          </a:p>
        </p:txBody>
      </p:sp>
      <p:pic>
        <p:nvPicPr>
          <p:cNvPr id="7" name="Рисунок 6" descr="F:\осень 2015\101MSDCF\DSC08866.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596" y="2928934"/>
            <a:ext cx="4071966" cy="32861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Рисунок 7" descr="F:\осень 2015\101MSDCF\DSC08868.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4876" y="2000240"/>
            <a:ext cx="4071966" cy="31432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3" descr="http://www2.z-city.com.ua/images/pictures/authors/9048/7812/4-(article-picture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15272" y="5429264"/>
            <a:ext cx="1000132" cy="1258627"/>
          </a:xfrm>
          <a:prstGeom prst="rect">
            <a:avLst/>
          </a:prstGeom>
          <a:noFill/>
        </p:spPr>
      </p:pic>
    </p:spTree>
  </p:cSld>
  <p:clrMapOvr>
    <a:masterClrMapping/>
  </p:clrMapOvr>
  <p:transition spd="slow">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bwMode="black">
          <a:xfrm>
            <a:off x="785786" y="357166"/>
            <a:ext cx="7500990" cy="2214578"/>
          </a:xfrm>
          <a:ln>
            <a:solidFill>
              <a:schemeClr val="bg1"/>
            </a:solidFill>
          </a:ln>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sz="3100" b="1" dirty="0" smtClean="0">
                <a:ln/>
                <a:solidFill>
                  <a:schemeClr val="accent3"/>
                </a:solidFill>
                <a:effectLst/>
              </a:rPr>
              <a:t/>
            </a:r>
            <a:br>
              <a:rPr lang="ru-RU" sz="3100" b="1" dirty="0" smtClean="0">
                <a:ln/>
                <a:solidFill>
                  <a:schemeClr val="accent3"/>
                </a:solidFill>
                <a:effectLst/>
              </a:rPr>
            </a:br>
            <a:r>
              <a:rPr lang="ru-RU" sz="3100" b="1" dirty="0" smtClean="0">
                <a:ln/>
                <a:solidFill>
                  <a:schemeClr val="accent3"/>
                </a:solidFill>
                <a:effectLst/>
              </a:rPr>
              <a:t> </a:t>
            </a:r>
            <a:br>
              <a:rPr lang="ru-RU" sz="3100" b="1" dirty="0" smtClean="0">
                <a:ln/>
                <a:solidFill>
                  <a:schemeClr val="accent3"/>
                </a:solidFill>
                <a:effectLst/>
              </a:rPr>
            </a:br>
            <a:r>
              <a:rPr lang="ru-RU" sz="3100" b="1" dirty="0" smtClean="0">
                <a:ln/>
                <a:solidFill>
                  <a:schemeClr val="accent3"/>
                </a:solidFill>
                <a:effectLst/>
              </a:rPr>
              <a:t/>
            </a:r>
            <a:br>
              <a:rPr lang="ru-RU" sz="3100" b="1" dirty="0" smtClean="0">
                <a:ln/>
                <a:solidFill>
                  <a:schemeClr val="accent3"/>
                </a:solidFill>
                <a:effectLst/>
              </a:rPr>
            </a:br>
            <a:r>
              <a:rPr lang="ru-RU" sz="3100" b="1" dirty="0">
                <a:ln/>
                <a:solidFill>
                  <a:schemeClr val="accent3"/>
                </a:solidFill>
              </a:rPr>
              <a:t/>
            </a:r>
            <a:br>
              <a:rPr lang="ru-RU" sz="3100" b="1" dirty="0">
                <a:ln/>
                <a:solidFill>
                  <a:schemeClr val="accent3"/>
                </a:solidFill>
              </a:rPr>
            </a:br>
            <a:r>
              <a:rPr lang="ru-RU" sz="3100" b="1" dirty="0" smtClean="0">
                <a:ln/>
                <a:effectLst/>
              </a:rPr>
              <a:t> </a:t>
            </a:r>
            <a:br>
              <a:rPr lang="ru-RU" sz="3100" b="1" dirty="0" smtClean="0">
                <a:ln/>
                <a:effectLst/>
              </a:rPr>
            </a:br>
            <a:r>
              <a:rPr lang="ru-RU" sz="3100" b="1" dirty="0">
                <a:ln/>
              </a:rPr>
              <a:t/>
            </a:r>
            <a:br>
              <a:rPr lang="ru-RU" sz="3100" b="1" dirty="0">
                <a:ln/>
              </a:rPr>
            </a:br>
            <a:r>
              <a:rPr lang="ru-RU" sz="2400" dirty="0"/>
              <a:t/>
            </a:r>
            <a:br>
              <a:rPr lang="ru-RU" sz="2400" dirty="0"/>
            </a:br>
            <a:r>
              <a:rPr lang="ru-RU" sz="2400" dirty="0" smtClean="0"/>
              <a:t/>
            </a:r>
            <a:br>
              <a:rPr lang="ru-RU" sz="2400" dirty="0" smtClean="0"/>
            </a:br>
            <a:r>
              <a:rPr lang="ru-RU" sz="2400" dirty="0"/>
              <a:t/>
            </a:r>
            <a:br>
              <a:rPr lang="ru-RU" sz="2400" dirty="0"/>
            </a:br>
            <a:r>
              <a:rPr lang="ru-RU" sz="3100" dirty="0" smtClean="0"/>
              <a:t/>
            </a:r>
            <a:br>
              <a:rPr lang="ru-RU" sz="3100" dirty="0" smtClean="0"/>
            </a:br>
            <a:r>
              <a:rPr lang="ru-RU" dirty="0" smtClean="0"/>
              <a:t/>
            </a:r>
            <a:br>
              <a:rPr lang="ru-RU" dirty="0" smtClean="0"/>
            </a:br>
            <a:endParaRPr lang="ru-RU" dirty="0"/>
          </a:p>
        </p:txBody>
      </p:sp>
      <p:sp>
        <p:nvSpPr>
          <p:cNvPr id="1025" name="Rectangle 1"/>
          <p:cNvSpPr>
            <a:spLocks noChangeArrowheads="1"/>
          </p:cNvSpPr>
          <p:nvPr/>
        </p:nvSpPr>
        <p:spPr bwMode="auto">
          <a:xfrm>
            <a:off x="428596" y="1500174"/>
            <a:ext cx="8215370"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400" b="1" i="1" dirty="0" smtClean="0">
                <a:latin typeface="Times New Roman" pitchFamily="18" charset="0"/>
                <a:cs typeface="Times New Roman" pitchFamily="18" charset="0"/>
              </a:rPr>
              <a:t>Участники проекта</a:t>
            </a:r>
            <a:r>
              <a:rPr lang="ru-RU" sz="2400" dirty="0" smtClean="0">
                <a:latin typeface="Times New Roman" pitchFamily="18" charset="0"/>
                <a:cs typeface="Times New Roman" pitchFamily="18" charset="0"/>
              </a:rPr>
              <a:t>: дети и  воспитатели старшей группы, родители, музыкальный руководитель.</a:t>
            </a:r>
          </a:p>
          <a:p>
            <a:r>
              <a:rPr lang="ru-RU" sz="2400" b="1" i="1" dirty="0" smtClean="0">
                <a:latin typeface="Times New Roman" pitchFamily="18" charset="0"/>
                <a:cs typeface="Times New Roman" pitchFamily="18" charset="0"/>
              </a:rPr>
              <a:t>Целевая группа проекта:</a:t>
            </a:r>
            <a:r>
              <a:rPr lang="ru-RU" sz="2400" i="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проект адресован старшим дошкольникам.</a:t>
            </a:r>
          </a:p>
          <a:p>
            <a:pPr lvl="0"/>
            <a:r>
              <a:rPr lang="ru-RU" sz="2400" b="1" i="1" dirty="0" smtClean="0">
                <a:latin typeface="Times New Roman" pitchFamily="18" charset="0"/>
                <a:cs typeface="Times New Roman" pitchFamily="18" charset="0"/>
              </a:rPr>
              <a:t>Сроки реализации</a:t>
            </a:r>
            <a:r>
              <a:rPr lang="ru-RU" sz="2400" dirty="0" smtClean="0">
                <a:latin typeface="Times New Roman" pitchFamily="18" charset="0"/>
                <a:cs typeface="Times New Roman" pitchFamily="18" charset="0"/>
              </a:rPr>
              <a:t>: с 06.10.2018 по 6.11.2018</a:t>
            </a:r>
            <a:br>
              <a:rPr lang="ru-RU" sz="2400" dirty="0" smtClean="0">
                <a:latin typeface="Times New Roman" pitchFamily="18" charset="0"/>
                <a:cs typeface="Times New Roman" pitchFamily="18" charset="0"/>
              </a:rPr>
            </a:br>
            <a:r>
              <a:rPr kumimoji="0" lang="ru-RU"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Итоговое событие</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ru-RU" sz="2400" dirty="0" smtClean="0">
                <a:latin typeface="Times New Roman" pitchFamily="18" charset="0"/>
                <a:cs typeface="Times New Roman" pitchFamily="18" charset="0"/>
              </a:rPr>
              <a:t>совместное спортивное развлечение с детьми средней группы и родителями </a:t>
            </a:r>
            <a:r>
              <a:rPr lang="ru-RU" sz="2400" b="1" i="1" dirty="0" smtClean="0">
                <a:latin typeface="Times New Roman" pitchFamily="18" charset="0"/>
                <a:cs typeface="Times New Roman" pitchFamily="18" charset="0"/>
              </a:rPr>
              <a:t>«Красный, жёлтый, зелёный»</a:t>
            </a:r>
          </a:p>
          <a:p>
            <a:endParaRPr kumimoji="0" lang="ru-RU" sz="2000" b="0" i="0" u="none" strike="noStrike" cap="none" normalizeH="0" baseline="0" dirty="0" smtClean="0">
              <a:ln>
                <a:noFill/>
              </a:ln>
              <a:solidFill>
                <a:schemeClr val="tx1"/>
              </a:solidFill>
              <a:effectLst/>
              <a:latin typeface="+mj-lt"/>
              <a:cs typeface="Arial" pitchFamily="34" charset="0"/>
            </a:endParaRPr>
          </a:p>
        </p:txBody>
      </p:sp>
      <p:pic>
        <p:nvPicPr>
          <p:cNvPr id="45059" name="Picture 3" descr="http://www2.z-city.com.ua/images/pictures/authors/9048/7812/4-(article-picture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29520" y="4929198"/>
            <a:ext cx="1135304" cy="1428736"/>
          </a:xfrm>
          <a:prstGeom prst="rect">
            <a:avLst/>
          </a:prstGeom>
          <a:noFill/>
        </p:spPr>
      </p:pic>
    </p:spTree>
  </p:cSld>
  <p:clrMapOvr>
    <a:masterClrMapping/>
  </p:clrMapOvr>
  <p:transition spd="slow">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6" name="Содержимое 5"/>
          <p:cNvSpPr>
            <a:spLocks noGrp="1"/>
          </p:cNvSpPr>
          <p:nvPr>
            <p:ph idx="1"/>
          </p:nvPr>
        </p:nvSpPr>
        <p:spPr>
          <a:xfrm>
            <a:off x="2714612" y="1928802"/>
            <a:ext cx="4214842" cy="4429156"/>
          </a:xfrm>
        </p:spPr>
        <p:txBody>
          <a:bodyPr/>
          <a:lstStyle/>
          <a:p>
            <a:endParaRPr lang="ru-RU" dirty="0"/>
          </a:p>
        </p:txBody>
      </p:sp>
      <p:pic>
        <p:nvPicPr>
          <p:cNvPr id="4" name="Рисунок 3" descr="F:\осень 2015\101MSDCF\DSC08872.JPG"/>
          <p:cNvPicPr/>
          <p:nvPr/>
        </p:nvPicPr>
        <p:blipFill>
          <a:blip r:embed="rId2" cstate="print"/>
          <a:srcRect/>
          <a:stretch>
            <a:fillRect/>
          </a:stretch>
        </p:blipFill>
        <p:spPr bwMode="auto">
          <a:xfrm>
            <a:off x="1214414" y="714356"/>
            <a:ext cx="7000924" cy="52864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F:\осень 2015\101MSDCF\DSC08864.JPG"/>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4643438" y="3286124"/>
            <a:ext cx="3952702" cy="29634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Содержимое 4" descr="F:\осень 2015\101MSDCF\DSC08870.JPG"/>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158" y="1142984"/>
            <a:ext cx="3929090" cy="30718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3" descr="http://www2.z-city.com.ua/images/pictures/authors/9048/7812/4-(article-picture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86644" y="714356"/>
            <a:ext cx="1135304" cy="1428736"/>
          </a:xfrm>
          <a:prstGeom prst="rect">
            <a:avLst/>
          </a:prstGeom>
          <a:noFill/>
        </p:spPr>
      </p:pic>
    </p:spTree>
  </p:cSld>
  <p:clrMapOvr>
    <a:masterClrMapping/>
  </p:clrMapOvr>
  <p:transition spd="slow">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96974"/>
          </a:xfrm>
        </p:spPr>
        <p:txBody>
          <a:bodyPr>
            <a:normAutofit fontScale="90000"/>
          </a:bodyPr>
          <a:lstStyle/>
          <a:p>
            <a:r>
              <a:rPr lang="ru-RU" sz="2700" b="1" i="1" dirty="0" smtClean="0"/>
              <a:t/>
            </a:r>
            <a:br>
              <a:rPr lang="ru-RU" sz="2700" b="1" i="1" dirty="0" smtClean="0"/>
            </a:br>
            <a:r>
              <a:rPr lang="ru-RU" sz="2200" b="1" i="1" dirty="0" smtClean="0">
                <a:latin typeface="Times New Roman" pitchFamily="18" charset="0"/>
                <a:cs typeface="Times New Roman" pitchFamily="18" charset="0"/>
              </a:rPr>
              <a:t>Закрепляем навыки безопасного поведения</a:t>
            </a:r>
            <a:br>
              <a:rPr lang="ru-RU" sz="2200" b="1" i="1" dirty="0" smtClean="0">
                <a:latin typeface="Times New Roman" pitchFamily="18" charset="0"/>
                <a:cs typeface="Times New Roman" pitchFamily="18" charset="0"/>
              </a:rPr>
            </a:br>
            <a:r>
              <a:rPr lang="ru-RU" sz="2200" b="1" i="1" dirty="0" smtClean="0">
                <a:latin typeface="Times New Roman" pitchFamily="18" charset="0"/>
                <a:cs typeface="Times New Roman" pitchFamily="18" charset="0"/>
              </a:rPr>
              <a:t> на дороге  на площадке по ПДД на территории детского сада</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endParaRPr lang="ru-RU" sz="2200" dirty="0">
              <a:latin typeface="Times New Roman" pitchFamily="18" charset="0"/>
              <a:cs typeface="Times New Roman" pitchFamily="18" charset="0"/>
            </a:endParaRPr>
          </a:p>
        </p:txBody>
      </p:sp>
      <p:pic>
        <p:nvPicPr>
          <p:cNvPr id="4" name="Содержимое 3" descr="F:\осень 2015\101MSDCF\DSC09052.JP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57158" y="1571612"/>
            <a:ext cx="4000528" cy="30718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Рисунок 4" descr="F:\осень 2015\101MSDCF\DSC09057.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3438" y="3357562"/>
            <a:ext cx="4143404" cy="31432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3" descr="http://www2.z-city.com.ua/images/pictures/authors/9048/7812/4-(article-picture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034" y="5143512"/>
            <a:ext cx="1135304" cy="1428736"/>
          </a:xfrm>
          <a:prstGeom prst="rect">
            <a:avLst/>
          </a:prstGeom>
          <a:noFill/>
        </p:spPr>
      </p:pic>
    </p:spTree>
  </p:cSld>
  <p:clrMapOvr>
    <a:masterClrMapping/>
  </p:clrMapOvr>
  <p:transition spd="slow">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0"/>
            <a:ext cx="7498080" cy="1500174"/>
          </a:xfrm>
          <a:ln>
            <a:noFill/>
          </a:ln>
        </p:spPr>
        <p:txBody>
          <a:bodyPr>
            <a:normAutofit/>
          </a:bodyPr>
          <a:lstStyle/>
          <a:p>
            <a:r>
              <a:rPr lang="ru-RU" sz="2800" b="1" i="1" dirty="0" smtClean="0">
                <a:latin typeface="Times New Roman" pitchFamily="18" charset="0"/>
                <a:cs typeface="Times New Roman" pitchFamily="18" charset="0"/>
              </a:rPr>
              <a:t>Закрепляем полученные знания в продуктивной деятельности</a:t>
            </a:r>
            <a:endParaRPr lang="ru-RU" sz="2800" b="1" dirty="0">
              <a:latin typeface="Times New Roman" pitchFamily="18" charset="0"/>
              <a:cs typeface="Times New Roman" pitchFamily="18" charset="0"/>
            </a:endParaRPr>
          </a:p>
        </p:txBody>
      </p:sp>
      <p:pic>
        <p:nvPicPr>
          <p:cNvPr id="15" name="Содержимое 14" descr="F:\осень 2015\101MSDCF\DSC08895.JP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357818" y="1500174"/>
            <a:ext cx="3286148" cy="27146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416" name="Picture 8" descr="C:\Users\Администратор\AppData\Local\Microsoft\Windows\Temporary Internet Files\Content.IE5\ILWAPRMN\MC900234068[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9003456">
            <a:off x="1182755" y="4996509"/>
            <a:ext cx="1117868" cy="1030824"/>
          </a:xfrm>
          <a:prstGeom prst="rect">
            <a:avLst/>
          </a:prstGeom>
          <a:noFill/>
        </p:spPr>
      </p:pic>
      <p:pic>
        <p:nvPicPr>
          <p:cNvPr id="17417" name="Picture 9" descr="C:\Users\Администратор\AppData\Local\Microsoft\Windows\Temporary Internet Files\Content.IE5\HAKXOI1B\MP900439479[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960982">
            <a:off x="367819" y="67068"/>
            <a:ext cx="815677" cy="964483"/>
          </a:xfrm>
          <a:prstGeom prst="rect">
            <a:avLst/>
          </a:prstGeom>
          <a:noFill/>
        </p:spPr>
      </p:pic>
      <p:pic>
        <p:nvPicPr>
          <p:cNvPr id="17422" name="Picture 14" descr="C:\Users\Администратор\AppData\Local\Microsoft\Windows\Temporary Internet Files\Content.IE5\HAKXOI1B\MC900233882[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58082" y="4857760"/>
            <a:ext cx="1366887" cy="1356395"/>
          </a:xfrm>
          <a:prstGeom prst="rect">
            <a:avLst/>
          </a:prstGeom>
          <a:noFill/>
        </p:spPr>
      </p:pic>
      <p:pic>
        <p:nvPicPr>
          <p:cNvPr id="16" name="Рисунок 15" descr="I:\фото\101MSDCF\DSC09270.JPG"/>
          <p:cNvPicPr/>
          <p:nvPr/>
        </p:nvPicPr>
        <p:blipFill>
          <a:blip r:embed="rId6" cstate="email">
            <a:extLst>
              <a:ext uri="{28A0092B-C50C-407E-A947-70E740481C1C}">
                <a14:useLocalDpi xmlns:a14="http://schemas.microsoft.com/office/drawing/2010/main"/>
              </a:ext>
            </a:extLst>
          </a:blip>
          <a:srcRect/>
          <a:stretch>
            <a:fillRect/>
          </a:stretch>
        </p:blipFill>
        <p:spPr bwMode="auto">
          <a:xfrm>
            <a:off x="500034" y="1571612"/>
            <a:ext cx="3429024" cy="25717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 name="Рисунок 16" descr="I:\фото\101MSDCF\DSC09344.JPG"/>
          <p:cNvPicPr/>
          <p:nvPr/>
        </p:nvPicPr>
        <p:blipFill>
          <a:blip r:embed="rId7" cstate="email">
            <a:extLst>
              <a:ext uri="{28A0092B-C50C-407E-A947-70E740481C1C}">
                <a14:useLocalDpi xmlns:a14="http://schemas.microsoft.com/office/drawing/2010/main"/>
              </a:ext>
            </a:extLst>
          </a:blip>
          <a:srcRect/>
          <a:stretch>
            <a:fillRect/>
          </a:stretch>
        </p:blipFill>
        <p:spPr bwMode="auto">
          <a:xfrm>
            <a:off x="3000364" y="4143380"/>
            <a:ext cx="2928958" cy="24288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8" name="Picture 6" descr="C:\Users\Администратор\AppData\Local\Microsoft\Windows\Temporary Internet Files\Content.IE5\GZNJ6730\MC900351991[1].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143372" y="1928802"/>
            <a:ext cx="928694" cy="1166543"/>
          </a:xfrm>
          <a:prstGeom prst="rect">
            <a:avLst/>
          </a:prstGeom>
          <a:noFill/>
        </p:spPr>
      </p:pic>
    </p:spTree>
  </p:cSld>
  <p:clrMapOvr>
    <a:masterClrMapping/>
  </p:clrMapOvr>
  <p:transition spd="slow">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i="1" dirty="0" smtClean="0"/>
              <a:t/>
            </a:r>
            <a:br>
              <a:rPr lang="ru-RU" sz="3100" b="1" i="1" dirty="0" smtClean="0"/>
            </a:br>
            <a:r>
              <a:rPr lang="ru-RU" sz="3100" b="1" i="1" dirty="0" smtClean="0">
                <a:latin typeface="Times New Roman" pitchFamily="18" charset="0"/>
                <a:cs typeface="Times New Roman" pitchFamily="18" charset="0"/>
              </a:rPr>
              <a:t>Конструирование автобуса и домов для игры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4" name="Содержимое 3" descr="I:\101MSDCF\DSC09470.JPG"/>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4929190" y="1785926"/>
            <a:ext cx="3286148" cy="40719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Рисунок 4" descr="I:\101MSDCF\DSC09471.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714348" y="1785926"/>
            <a:ext cx="3429024" cy="42148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I:\фото\101MSDCF\DSC09335.JP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071802" y="2428868"/>
            <a:ext cx="3071834" cy="23574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Рисунок 4" descr="I:\фото\101MSDCF\DSC09340.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472" y="357166"/>
            <a:ext cx="3000396" cy="25003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descr="I:\101MSDCF\DSC09476.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8" y="4000504"/>
            <a:ext cx="3000396" cy="23574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3" descr="http://www2.z-city.com.ua/images/pictures/authors/9048/7812/4-(article-picture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1472" y="4572008"/>
            <a:ext cx="1135304" cy="1428736"/>
          </a:xfrm>
          <a:prstGeom prst="rect">
            <a:avLst/>
          </a:prstGeom>
          <a:noFill/>
        </p:spPr>
      </p:pic>
    </p:spTree>
  </p:cSld>
  <p:clrMapOvr>
    <a:masterClrMapping/>
  </p:clrMapOvr>
  <p:transition spd="slow">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285728"/>
            <a:ext cx="821537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effectLst/>
                <a:latin typeface="Times New Roman" pitchFamily="18" charset="0"/>
                <a:ea typeface="Times New Roman" pitchFamily="18" charset="0"/>
                <a:cs typeface="Times New Roman" pitchFamily="18" charset="0"/>
              </a:rPr>
              <a:t>Создание коллективного макета дорожного движения</a:t>
            </a:r>
            <a:endParaRPr kumimoji="0" lang="ru-RU" sz="2400" b="0" i="0" u="none" strike="noStrike" cap="none" normalizeH="0" baseline="0" dirty="0" smtClean="0">
              <a:ln>
                <a:noFill/>
              </a:ln>
              <a:effectLst/>
              <a:latin typeface="Times New Roman" pitchFamily="18" charset="0"/>
              <a:cs typeface="Times New Roman" pitchFamily="18" charset="0"/>
            </a:endParaRPr>
          </a:p>
        </p:txBody>
      </p:sp>
      <p:pic>
        <p:nvPicPr>
          <p:cNvPr id="3" name="Рисунок 2" descr="I:\фото\101MSDCF\DSC09294.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20" y="1428736"/>
            <a:ext cx="4143404" cy="32147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Рисунок 3" descr="I:\фото\101MSDCF\DSC09326.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3438" y="3071810"/>
            <a:ext cx="4214842" cy="32147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3" descr="http://www2.z-city.com.ua/images/pictures/authors/9048/7812/4-(article-picture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4348" y="5143512"/>
            <a:ext cx="1135304" cy="1428736"/>
          </a:xfrm>
          <a:prstGeom prst="rect">
            <a:avLst/>
          </a:prstGeom>
          <a:noFill/>
        </p:spPr>
      </p:pic>
    </p:spTree>
  </p:cSld>
  <p:clrMapOvr>
    <a:masterClrMapping/>
  </p:clrMapOvr>
  <p:transition spd="slow">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DCIM\101MSDCF\DSC09578.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3929058" y="2928934"/>
            <a:ext cx="4952703" cy="37147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Рисунок 2" descr="H:\DCIM\101MSDCF\DSC09568.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20" y="214290"/>
            <a:ext cx="4598150" cy="33952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500034" y="214290"/>
            <a:ext cx="858290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effectLst/>
                <a:latin typeface="Times New Roman" pitchFamily="18" charset="0"/>
                <a:ea typeface="Times New Roman" pitchFamily="18" charset="0"/>
                <a:cs typeface="Times New Roman" pitchFamily="18" charset="0"/>
              </a:rPr>
              <a:t>Изготовление детьми дидактической игры</a:t>
            </a:r>
            <a:endParaRPr kumimoji="0" lang="ru-RU" sz="2400" b="0"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effectLst/>
                <a:latin typeface="Times New Roman" pitchFamily="18" charset="0"/>
                <a:ea typeface="Times New Roman" pitchFamily="18" charset="0"/>
                <a:cs typeface="Times New Roman" pitchFamily="18" charset="0"/>
              </a:rPr>
              <a:t>«Четвёртый лишний»</a:t>
            </a:r>
            <a:endParaRPr kumimoji="0" lang="ru-RU" sz="2400" b="0" i="0" u="none" strike="noStrike" cap="none" normalizeH="0" baseline="0" dirty="0" smtClean="0">
              <a:ln>
                <a:noFill/>
              </a:ln>
              <a:effectLst/>
              <a:latin typeface="Times New Roman" pitchFamily="18" charset="0"/>
              <a:cs typeface="Times New Roman" pitchFamily="18" charset="0"/>
            </a:endParaRPr>
          </a:p>
        </p:txBody>
      </p:sp>
      <p:pic>
        <p:nvPicPr>
          <p:cNvPr id="3" name="Рисунок 2" descr="I:\фото\101MSDCF\DSC09315.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20" y="1214422"/>
            <a:ext cx="3463224" cy="25974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Рисунок 3" descr="I:\фото\101MSDCF\DSC09316.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929190" y="1142984"/>
            <a:ext cx="3465129" cy="25988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Рисунок 4" descr="I:\101MSDCF\DSC09532.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2786050" y="4000504"/>
            <a:ext cx="3323240" cy="2570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фото\101MSDCF\DSC09356.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20" y="357166"/>
            <a:ext cx="4742731" cy="35570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Рисунок 2" descr="I:\фото\101MSDCF\DSC09313.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143372" y="2928934"/>
            <a:ext cx="4759984" cy="35699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http://www2.z-city.com.ua/images/pictures/authors/9048/7812/4-(article-picture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5786" y="4857760"/>
            <a:ext cx="1135304" cy="1428736"/>
          </a:xfrm>
          <a:prstGeom prst="rect">
            <a:avLst/>
          </a:prstGeom>
          <a:noFill/>
        </p:spPr>
      </p:pic>
    </p:spTree>
  </p:cSld>
  <p:clrMapOvr>
    <a:masterClrMapping/>
  </p:clrMapOvr>
  <p:transition spd="slow">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rmAutofit/>
          </a:bodyPr>
          <a:lstStyle/>
          <a:p>
            <a:r>
              <a:rPr lang="ru-RU" sz="2800" b="1" i="1" dirty="0" smtClean="0">
                <a:solidFill>
                  <a:srgbClr val="C00000"/>
                </a:solidFill>
                <a:latin typeface="Times New Roman" pitchFamily="18" charset="0"/>
                <a:ea typeface="Times New Roman" pitchFamily="18" charset="0"/>
                <a:cs typeface="Times New Roman" pitchFamily="18" charset="0"/>
              </a:rPr>
              <a:t>Актуальность</a:t>
            </a:r>
            <a:endParaRPr lang="ru-RU" sz="2800" b="1" dirty="0">
              <a:solidFill>
                <a:srgbClr val="C00000"/>
              </a:solidFill>
              <a:latin typeface="Times New Roman" pitchFamily="18" charset="0"/>
              <a:cs typeface="Times New Roman" pitchFamily="18" charset="0"/>
            </a:endParaRPr>
          </a:p>
        </p:txBody>
      </p:sp>
      <p:sp>
        <p:nvSpPr>
          <p:cNvPr id="58369" name="Rectangle 1"/>
          <p:cNvSpPr>
            <a:spLocks noChangeArrowheads="1"/>
          </p:cNvSpPr>
          <p:nvPr/>
        </p:nvSpPr>
        <p:spPr bwMode="auto">
          <a:xfrm>
            <a:off x="714348" y="1142985"/>
            <a:ext cx="771530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Актуальность</a:t>
            </a:r>
            <a:r>
              <a:rPr kumimoji="0" lang="ru-RU" sz="24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данного проекта обусловлена статистикой свидетельствующей о росте детского дорожно-транспортного травматизма. </a:t>
            </a:r>
            <a:endParaRPr kumimoji="0" lang="ru-RU" sz="2400"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rPr>
              <a:t>Важно</a:t>
            </a:r>
            <a:r>
              <a:rPr kumimoji="0" lang="ru-RU" sz="24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 только оберегать ребенка от опасности, но и готовить его к встрече с возможными трудностями, формировать представление о наиболее опасных ситуациях, о необходимости соблюдения мер предосторожности, а так же прививать навыки безопасного поведения на улице и не только на улице.</a:t>
            </a:r>
            <a:endParaRPr kumimoji="0" lang="ru-RU" sz="2400"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Необходимо</a:t>
            </a:r>
            <a:r>
              <a:rPr kumimoji="0" lang="ru-RU" sz="24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отметить, что в ДТП погибают </a:t>
            </a:r>
            <a:r>
              <a:rPr kumimoji="0" lang="ru-RU"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дети </a:t>
            </a:r>
            <a:r>
              <a:rPr kumimoji="0" lang="ru-RU" sz="24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дошкольного возраста в силу психофизиологических особенностей и негативного примера взро</a:t>
            </a:r>
            <a:r>
              <a:rPr kumimoji="0" lang="ru-RU"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слых.</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p:diamon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0" y="214290"/>
            <a:ext cx="9144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i="1" dirty="0" smtClean="0">
                <a:latin typeface="Times New Roman" pitchFamily="18" charset="0"/>
                <a:cs typeface="Times New Roman" pitchFamily="18" charset="0"/>
              </a:rPr>
              <a:t>Совместное творчество родителей и детей – участие в выставке работ</a:t>
            </a:r>
          </a:p>
          <a:p>
            <a:pPr algn="ctr"/>
            <a:r>
              <a:rPr lang="ru-RU" sz="2400" b="1" i="1" dirty="0" smtClean="0">
                <a:latin typeface="Times New Roman" pitchFamily="18" charset="0"/>
                <a:cs typeface="Times New Roman" pitchFamily="18" charset="0"/>
              </a:rPr>
              <a:t>« Светофор – наш верный друг»</a:t>
            </a:r>
            <a:endParaRPr lang="ru-RU" sz="2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effectLst/>
              <a:latin typeface="Arial" pitchFamily="34" charset="0"/>
              <a:cs typeface="Arial" pitchFamily="34" charset="0"/>
            </a:endParaRPr>
          </a:p>
        </p:txBody>
      </p:sp>
      <p:pic>
        <p:nvPicPr>
          <p:cNvPr id="3" name="Рисунок 2" descr="I:\101MSDCF\DSC09473.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4414" y="1500174"/>
            <a:ext cx="6500858" cy="45720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0" y="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1" u="none" strike="noStrike" cap="none" normalizeH="0" baseline="0" dirty="0" smtClean="0">
              <a:ln>
                <a:noFill/>
              </a:ln>
              <a:solidFill>
                <a:srgbClr val="C00000"/>
              </a:solidFill>
              <a:effectLst/>
              <a:latin typeface="+mj-lt"/>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effectLst/>
                <a:latin typeface="Times New Roman" pitchFamily="18" charset="0"/>
                <a:ea typeface="Calibri" pitchFamily="34" charset="0"/>
                <a:cs typeface="Times New Roman" pitchFamily="18" charset="0"/>
              </a:rPr>
              <a:t>Выставка работ:  </a:t>
            </a:r>
            <a:endParaRPr kumimoji="0" lang="ru-RU" sz="2400" b="0"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effectLst/>
                <a:latin typeface="Times New Roman" pitchFamily="18" charset="0"/>
                <a:ea typeface="Calibri" pitchFamily="34" charset="0"/>
                <a:cs typeface="Times New Roman" pitchFamily="18" charset="0"/>
              </a:rPr>
              <a:t>«Безопасный маршрут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effectLst/>
                <a:latin typeface="Times New Roman" pitchFamily="18" charset="0"/>
                <a:ea typeface="Calibri" pitchFamily="34" charset="0"/>
                <a:cs typeface="Times New Roman" pitchFamily="18" charset="0"/>
              </a:rPr>
              <a:t>«Дорога – детский сад – дом»»</a:t>
            </a:r>
            <a:endParaRPr kumimoji="0" lang="ru-RU" sz="24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effectLst/>
              <a:latin typeface="Times New Roman" pitchFamily="18" charset="0"/>
              <a:cs typeface="Times New Roman" pitchFamily="18" charset="0"/>
            </a:endParaRPr>
          </a:p>
        </p:txBody>
      </p:sp>
      <p:pic>
        <p:nvPicPr>
          <p:cNvPr id="3" name="Рисунок 2" descr="I:\фото\101MSDCF\DSC09390.JPG"/>
          <p:cNvPicPr/>
          <p:nvPr/>
        </p:nvPicPr>
        <p:blipFill>
          <a:blip r:embed="rId2" cstate="print"/>
          <a:srcRect/>
          <a:stretch>
            <a:fillRect/>
          </a:stretch>
        </p:blipFill>
        <p:spPr bwMode="auto">
          <a:xfrm>
            <a:off x="1643042" y="1857364"/>
            <a:ext cx="6215106" cy="46434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diamon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i="1" dirty="0" smtClean="0">
                <a:latin typeface="Times New Roman" pitchFamily="18" charset="0"/>
                <a:cs typeface="Times New Roman" pitchFamily="18" charset="0"/>
              </a:rPr>
              <a:t>Участие в спортивном развлечении: «Красный, желтый, зеленый»</a:t>
            </a:r>
            <a:endParaRPr lang="ru-RU" sz="2800" b="1" i="1" dirty="0">
              <a:latin typeface="Times New Roman" pitchFamily="18" charset="0"/>
              <a:cs typeface="Times New Roman" pitchFamily="18" charset="0"/>
            </a:endParaRPr>
          </a:p>
        </p:txBody>
      </p:sp>
      <p:pic>
        <p:nvPicPr>
          <p:cNvPr id="5" name="Содержимое 4" descr="I:\101MSDCF\DSC09441.JPG"/>
          <p:cNvPicPr>
            <a:picLocks noGrp="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428596" y="1714488"/>
            <a:ext cx="3918758" cy="33722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Содержимое 7" descr="I:\101MSDCF\DSC09422.JPG"/>
          <p:cNvPicPr>
            <a:picLocks noGrp="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857752" y="2143116"/>
            <a:ext cx="4000528" cy="34290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diamon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осень 2015\101MSDCF\DSC09031.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4414" y="785794"/>
            <a:ext cx="7000924" cy="54292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diamon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357166"/>
            <a:ext cx="8715436" cy="4929222"/>
          </a:xfrm>
        </p:spPr>
        <p:txBody>
          <a:bodyPr>
            <a:normAutofit/>
          </a:bodyPr>
          <a:lstStyle/>
          <a:p>
            <a:pPr algn="ctr"/>
            <a:r>
              <a:rPr lang="ru-RU" sz="2800" b="1" i="1" dirty="0" smtClean="0">
                <a:latin typeface="Times New Roman" pitchFamily="18" charset="0"/>
                <a:cs typeface="Times New Roman" pitchFamily="18" charset="0"/>
              </a:rPr>
              <a:t>На наших слайдах всё курьёзно,</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Ну, а в жизни всё серьёзно.</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Правила ведь мало знать,</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Главное – их ВЫПОЛНЯТЬ!</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Если каждый постарается –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От дорожных бед весь мир избавится!</a:t>
            </a:r>
            <a:endParaRPr lang="ru-RU" sz="2800" b="1" i="1" dirty="0">
              <a:latin typeface="Times New Roman" pitchFamily="18" charset="0"/>
              <a:cs typeface="Times New Roman" pitchFamily="18" charset="0"/>
            </a:endParaRPr>
          </a:p>
        </p:txBody>
      </p:sp>
      <p:pic>
        <p:nvPicPr>
          <p:cNvPr id="3" name="Picture 3" descr="http://www2.z-city.com.ua/images/pictures/authors/9048/7812/4-(article-picture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034" y="5072074"/>
            <a:ext cx="1135304" cy="1428736"/>
          </a:xfrm>
          <a:prstGeom prst="rect">
            <a:avLst/>
          </a:prstGeom>
          <a:noFill/>
        </p:spPr>
      </p:pic>
    </p:spTree>
  </p:cSld>
  <p:clrMapOvr>
    <a:masterClrMapping/>
  </p:clrMapOvr>
  <p:transition spd="slow">
    <p:diamon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97568"/>
          </a:xfrm>
        </p:spPr>
        <p:txBody>
          <a:bodyPr/>
          <a:lstStyle/>
          <a:p>
            <a:endParaRPr lang="ru-RU" dirty="0"/>
          </a:p>
        </p:txBody>
      </p:sp>
      <p:sp>
        <p:nvSpPr>
          <p:cNvPr id="1025" name="Rectangle 1"/>
          <p:cNvSpPr>
            <a:spLocks noChangeArrowheads="1"/>
          </p:cNvSpPr>
          <p:nvPr/>
        </p:nvSpPr>
        <p:spPr bwMode="auto">
          <a:xfrm>
            <a:off x="500034" y="642918"/>
            <a:ext cx="8143932"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ru-RU" sz="2800" b="1" i="1"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Результативность проекта</a:t>
            </a:r>
            <a:endParaRPr kumimoji="0" lang="ru-RU" sz="2800" b="0" i="1"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детей сформировались элементарные навыки безопасного поведения в дорожной среде;</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проигрываемых  ситуациях по ПДД дети научились выбирать нужные практические действия по собственной безопасности в окружающей среде;</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пополнились и выросли показатели знаний по ПДД;</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пополнилась предметно – развивающая среда в группе;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повысилась готовность родителей к сотрудничеству с педагогами по проблемам развития у детей навыков безопасного поведения.</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p:diamon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71678"/>
            <a:ext cx="8229600" cy="1714512"/>
          </a:xfrm>
        </p:spPr>
        <p:txBody>
          <a:bodyPr/>
          <a:lstStyle/>
          <a:p>
            <a:r>
              <a:rPr lang="ru-RU" b="1" i="1" dirty="0" smtClean="0">
                <a:latin typeface="Times New Roman" pitchFamily="18" charset="0"/>
                <a:cs typeface="Times New Roman" pitchFamily="18" charset="0"/>
              </a:rPr>
              <a:t>Спасибо за внимание !</a:t>
            </a:r>
            <a:endParaRPr lang="ru-RU" b="1" i="1" dirty="0">
              <a:latin typeface="Times New Roman" pitchFamily="18" charset="0"/>
              <a:cs typeface="Times New Roman" pitchFamily="18" charset="0"/>
            </a:endParaRPr>
          </a:p>
        </p:txBody>
      </p:sp>
    </p:spTree>
  </p:cSld>
  <p:clrMapOvr>
    <a:masterClrMapping/>
  </p:clrMapOvr>
  <p:transition spd="slow">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02" y="214290"/>
            <a:ext cx="8358278" cy="2428892"/>
          </a:xfrm>
        </p:spPr>
        <p:txBody>
          <a:bodyPr>
            <a:normAutofit fontScale="90000"/>
          </a:bodyPr>
          <a:lstStyle/>
          <a:p>
            <a:pPr algn="l"/>
            <a:r>
              <a:rPr lang="ru-RU" sz="3200" dirty="0" smtClean="0"/>
              <a:t/>
            </a:r>
            <a:br>
              <a:rPr lang="ru-RU" sz="3200" dirty="0" smtClean="0"/>
            </a:br>
            <a:r>
              <a:rPr lang="ru-RU" sz="3200" b="1" dirty="0" smtClean="0"/>
              <a:t>  </a:t>
            </a:r>
            <a:r>
              <a:rPr lang="ru-RU" sz="3100" dirty="0" smtClean="0"/>
              <a:t/>
            </a:r>
            <a:br>
              <a:rPr lang="ru-RU" sz="3100" dirty="0" smtClean="0"/>
            </a:br>
            <a:r>
              <a:rPr lang="ru-RU" sz="3100" dirty="0" smtClean="0"/>
              <a:t/>
            </a:r>
            <a:br>
              <a:rPr lang="ru-RU" sz="3100" dirty="0" smtClean="0"/>
            </a:br>
            <a:r>
              <a:rPr lang="ru-RU" sz="3100" dirty="0"/>
              <a:t/>
            </a:r>
            <a:br>
              <a:rPr lang="ru-RU" sz="3100" dirty="0"/>
            </a:br>
            <a:r>
              <a:rPr lang="ru-RU" sz="2400" dirty="0" smtClean="0"/>
              <a:t>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3100" b="1" i="1" dirty="0" smtClean="0">
                <a:solidFill>
                  <a:srgbClr val="C00000"/>
                </a:solidFill>
                <a:latin typeface="Times New Roman" pitchFamily="18" charset="0"/>
                <a:cs typeface="Times New Roman" pitchFamily="18" charset="0"/>
              </a:rPr>
              <a:t>Проблема</a:t>
            </a: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Дошкольники ещё в должной степени не умеют управлять своим поведением, у них ещё не выработалась способность предвидеть возможную опасность, поэтому они безмятежно выбегают на дорогу.  Во многом безопасность пешехода  зависит от соблюдения им правил поведения на улице, поэтому необходимо обучать </a:t>
            </a:r>
            <a:r>
              <a:rPr lang="ru-RU" sz="2700" smtClean="0">
                <a:latin typeface="Times New Roman" pitchFamily="18" charset="0"/>
                <a:cs typeface="Times New Roman" pitchFamily="18" charset="0"/>
              </a:rPr>
              <a:t>детей правилам </a:t>
            </a:r>
            <a:r>
              <a:rPr lang="ru-RU" sz="2700" dirty="0" smtClean="0">
                <a:latin typeface="Times New Roman" pitchFamily="18" charset="0"/>
                <a:cs typeface="Times New Roman" pitchFamily="18" charset="0"/>
              </a:rPr>
              <a:t> безопасного поведения на дорогах </a:t>
            </a:r>
            <a:r>
              <a:rPr lang="ru-RU" sz="2700" b="1" i="1" dirty="0" smtClean="0">
                <a:latin typeface="Times New Roman" pitchFamily="18" charset="0"/>
                <a:cs typeface="Times New Roman" pitchFamily="18" charset="0"/>
              </a:rPr>
              <a:t>через дидактические игры и упражнения, подвижные игры,  сюжетно – ролевые игры и на площадках по ПДД.</a:t>
            </a:r>
            <a:br>
              <a:rPr lang="ru-RU" sz="2700" b="1" i="1" dirty="0" smtClean="0">
                <a:latin typeface="Times New Roman" pitchFamily="18" charset="0"/>
                <a:cs typeface="Times New Roman" pitchFamily="18" charset="0"/>
              </a:rPr>
            </a:br>
            <a:r>
              <a:rPr lang="ru-RU" sz="3100" dirty="0" smtClean="0">
                <a:solidFill>
                  <a:srgbClr val="C00000"/>
                </a:solidFill>
                <a:latin typeface="Times New Roman" pitchFamily="18" charset="0"/>
                <a:cs typeface="Times New Roman" pitchFamily="18" charset="0"/>
              </a:rPr>
              <a:t/>
            </a:r>
            <a:br>
              <a:rPr lang="ru-RU" sz="3100" dirty="0" smtClean="0">
                <a:solidFill>
                  <a:srgbClr val="C00000"/>
                </a:solidFill>
                <a:latin typeface="Times New Roman" pitchFamily="18" charset="0"/>
                <a:cs typeface="Times New Roman" pitchFamily="18" charset="0"/>
              </a:rPr>
            </a:br>
            <a:r>
              <a:rPr lang="ru-RU" sz="3100" dirty="0" smtClean="0">
                <a:solidFill>
                  <a:srgbClr val="C00000"/>
                </a:solidFill>
                <a:latin typeface="Times New Roman" pitchFamily="18" charset="0"/>
                <a:cs typeface="Times New Roman" pitchFamily="18" charset="0"/>
              </a:rPr>
              <a:t> </a:t>
            </a:r>
            <a:r>
              <a:rPr lang="ru-RU" sz="3100" b="1" i="1" dirty="0" smtClean="0">
                <a:solidFill>
                  <a:srgbClr val="C00000"/>
                </a:solidFill>
                <a:latin typeface="Times New Roman" pitchFamily="18" charset="0"/>
                <a:cs typeface="Times New Roman" pitchFamily="18" charset="0"/>
              </a:rPr>
              <a:t>Цель проекта</a:t>
            </a:r>
            <a:r>
              <a:rPr lang="ru-RU" sz="3100" dirty="0" smtClean="0">
                <a:solidFill>
                  <a:srgbClr val="C00000"/>
                </a:solidFill>
                <a:latin typeface="Times New Roman" pitchFamily="18" charset="0"/>
                <a:cs typeface="Times New Roman" pitchFamily="18" charset="0"/>
              </a:rPr>
              <a:t>: </a:t>
            </a:r>
            <a:r>
              <a:rPr lang="ru-RU" sz="2700" dirty="0" smtClean="0">
                <a:latin typeface="Times New Roman" pitchFamily="18" charset="0"/>
                <a:cs typeface="Times New Roman" pitchFamily="18" charset="0"/>
              </a:rPr>
              <a:t>формирование у детей навыков безопасного поведения в окружающей дорожно-транспортной среде, через игровую деятельность</a:t>
            </a:r>
            <a:r>
              <a:rPr lang="ru-RU" sz="2200" dirty="0" smtClean="0">
                <a:latin typeface="Times New Roman" pitchFamily="18" charset="0"/>
                <a:cs typeface="Times New Roman" pitchFamily="18" charset="0"/>
              </a:rPr>
              <a:t>.</a:t>
            </a:r>
            <a:r>
              <a:rPr lang="ru-RU" sz="2200" dirty="0" smtClean="0"/>
              <a:t/>
            </a:r>
            <a:br>
              <a:rPr lang="ru-RU" sz="2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endParaRPr lang="ru-RU" sz="3200" dirty="0"/>
          </a:p>
        </p:txBody>
      </p:sp>
    </p:spTree>
  </p:cSld>
  <p:clrMapOvr>
    <a:masterClrMapping/>
  </p:clrMapOvr>
  <p:transition spd="slow">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8569650" cy="1143000"/>
          </a:xfrm>
        </p:spPr>
        <p:txBody>
          <a:bodyPr>
            <a:normAutofit fontScale="90000"/>
          </a:bodyPr>
          <a:lstStyle/>
          <a:p>
            <a:pPr algn="ctr"/>
            <a:r>
              <a:rPr lang="ru-RU" sz="3600" b="1" i="1" dirty="0" smtClean="0">
                <a:latin typeface="Times New Roman" pitchFamily="18" charset="0"/>
                <a:cs typeface="Times New Roman" pitchFamily="18" charset="0"/>
              </a:rPr>
              <a:t>Уголок  для  родителей</a:t>
            </a:r>
            <a:r>
              <a:rPr lang="ru-RU" sz="4000" b="1" i="1" dirty="0" smtClean="0">
                <a:latin typeface="Times New Roman" pitchFamily="18" charset="0"/>
                <a:cs typeface="Times New Roman" pitchFamily="18" charset="0"/>
              </a:rPr>
              <a:t/>
            </a:r>
            <a:br>
              <a:rPr lang="ru-RU" sz="4000" b="1" i="1" dirty="0" smtClean="0">
                <a:latin typeface="Times New Roman" pitchFamily="18" charset="0"/>
                <a:cs typeface="Times New Roman" pitchFamily="18" charset="0"/>
              </a:rPr>
            </a:br>
            <a:endParaRPr lang="ru-RU" b="1" i="1" dirty="0">
              <a:latin typeface="Times New Roman" pitchFamily="18" charset="0"/>
              <a:cs typeface="Times New Roman" pitchFamily="18" charset="0"/>
            </a:endParaRPr>
          </a:p>
        </p:txBody>
      </p:sp>
      <p:sp>
        <p:nvSpPr>
          <p:cNvPr id="21506" name="Rectangle 2"/>
          <p:cNvSpPr>
            <a:spLocks noChangeArrowheads="1"/>
          </p:cNvSpPr>
          <p:nvPr/>
        </p:nvSpPr>
        <p:spPr bwMode="auto">
          <a:xfrm>
            <a:off x="357158" y="642918"/>
            <a:ext cx="857256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0488"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Дорогие родители!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90488"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Приглашаем вас стать участниками нашего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90488"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НОВОГО  ПРОЕКТА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90488" algn="ctr" eaLnBrk="0" fontAlgn="base" hangingPunct="0">
              <a:spcBef>
                <a:spcPct val="0"/>
              </a:spcBef>
              <a:spcAft>
                <a:spcPct val="0"/>
              </a:spcAft>
            </a:pPr>
            <a:r>
              <a:rPr lang="ru-RU" b="1" i="1" dirty="0" smtClean="0">
                <a:latin typeface="Times New Roman" pitchFamily="18" charset="0"/>
                <a:cs typeface="Times New Roman" pitchFamily="18" charset="0"/>
              </a:rPr>
              <a:t>«Азбуку дорожную</a:t>
            </a:r>
            <a:br>
              <a:rPr lang="ru-RU" b="1" i="1" dirty="0" smtClean="0">
                <a:latin typeface="Times New Roman" pitchFamily="18" charset="0"/>
                <a:cs typeface="Times New Roman" pitchFamily="18" charset="0"/>
              </a:rPr>
            </a:br>
            <a:r>
              <a:rPr lang="ru-RU" b="1" i="1" dirty="0" smtClean="0">
                <a:latin typeface="Times New Roman" pitchFamily="18" charset="0"/>
                <a:cs typeface="Times New Roman" pitchFamily="18" charset="0"/>
              </a:rPr>
              <a:t>всем нам знать положено»</a:t>
            </a:r>
            <a:r>
              <a:rPr lang="ru-RU" b="1" i="1" dirty="0" smtClean="0"/>
              <a:t/>
            </a:r>
            <a:br>
              <a:rPr lang="ru-RU" b="1" i="1" dirty="0" smtClean="0"/>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07" name="Rectangle 3"/>
          <p:cNvSpPr>
            <a:spLocks noChangeArrowheads="1"/>
          </p:cNvSpPr>
          <p:nvPr/>
        </p:nvSpPr>
        <p:spPr bwMode="auto">
          <a:xfrm>
            <a:off x="357158" y="5286388"/>
            <a:ext cx="857256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0488"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effectLst/>
                <a:latin typeface="Times New Roman" pitchFamily="18" charset="0"/>
                <a:ea typeface="Calibri" pitchFamily="34" charset="0"/>
                <a:cs typeface="Times New Roman" pitchFamily="18" charset="0"/>
              </a:rPr>
              <a:t>Просим принести книги с рассказами, стихами, картинками  о правилах дорожного движения, о профессиях людей (сотрудник ДПС и т.п.), раскраски по данной тематике (машины, дорожные знаки)</a:t>
            </a:r>
            <a:endParaRPr kumimoji="0" lang="ru-RU" b="0" i="0" u="none" strike="noStrike" cap="none" normalizeH="0" baseline="0" dirty="0" smtClean="0">
              <a:ln>
                <a:noFill/>
              </a:ln>
              <a:effectLst/>
              <a:latin typeface="Times New Roman" pitchFamily="18" charset="0"/>
              <a:cs typeface="Times New Roman" pitchFamily="18" charset="0"/>
            </a:endParaRPr>
          </a:p>
          <a:p>
            <a:pPr marL="0" marR="0" lvl="0" indent="90488"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Calibri" pitchFamily="34" charset="0"/>
                <a:cs typeface="Times New Roman" pitchFamily="18" charset="0"/>
              </a:rPr>
              <a:t>Благодарим за помощь в проведении проекта!</a:t>
            </a:r>
            <a:endParaRPr kumimoji="0" lang="ru-RU" b="0" i="0" u="none" strike="noStrike" cap="none" normalizeH="0" baseline="0" dirty="0" smtClean="0">
              <a:ln>
                <a:noFill/>
              </a:ln>
              <a:effectLst/>
              <a:latin typeface="Times New Roman" pitchFamily="18" charset="0"/>
              <a:cs typeface="Times New Roman" pitchFamily="18" charset="0"/>
            </a:endParaRPr>
          </a:p>
        </p:txBody>
      </p:sp>
      <p:pic>
        <p:nvPicPr>
          <p:cNvPr id="6" name="Рисунок 5" descr="I:\фото\101MSDCF\DSC0921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488" y="2214554"/>
            <a:ext cx="3857652" cy="2857520"/>
          </a:xfrm>
          <a:prstGeom prst="rect">
            <a:avLst/>
          </a:prstGeom>
          <a:ln>
            <a:noFill/>
          </a:ln>
          <a:effectLst>
            <a:softEdge rad="112500"/>
          </a:effectLst>
        </p:spPr>
      </p:pic>
    </p:spTree>
  </p:cSld>
  <p:clrMapOvr>
    <a:masterClrMapping/>
  </p:clrMapOvr>
  <p:transition spd="slow">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i="1" dirty="0" smtClean="0">
                <a:latin typeface="Times New Roman" pitchFamily="18" charset="0"/>
                <a:cs typeface="Times New Roman" pitchFamily="18" charset="0"/>
              </a:rPr>
              <a:t>Книжный уголок</a:t>
            </a:r>
            <a:endParaRPr lang="ru-RU" sz="2800" b="1" i="1" dirty="0">
              <a:latin typeface="Times New Roman" pitchFamily="18" charset="0"/>
              <a:cs typeface="Times New Roman" pitchFamily="18" charset="0"/>
            </a:endParaRPr>
          </a:p>
        </p:txBody>
      </p:sp>
      <p:pic>
        <p:nvPicPr>
          <p:cNvPr id="4" name="Содержимое 4" descr="I:\фото\101MSDCF\DSC09341.JP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85720" y="1500174"/>
            <a:ext cx="3214710" cy="40719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Рисунок 4" descr="I:\фото\101MSDCF\DSC09345.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0562" y="1285860"/>
            <a:ext cx="3571900" cy="25003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descr="I:\фото\101MSDCF\DSC09373.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3438" y="4071942"/>
            <a:ext cx="3214710" cy="23574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t/>
            </a:r>
            <a:br>
              <a:rPr lang="ru-RU" b="1" i="1" dirty="0" smtClean="0"/>
            </a:br>
            <a:r>
              <a:rPr lang="ru-RU" sz="3100" b="1" i="1" dirty="0" smtClean="0">
                <a:latin typeface="Times New Roman" pitchFamily="18" charset="0"/>
                <a:cs typeface="Times New Roman" pitchFamily="18" charset="0"/>
              </a:rPr>
              <a:t>Интеллектуальная </a:t>
            </a:r>
            <a:r>
              <a:rPr lang="ru-RU" sz="3100" b="1" i="1" dirty="0">
                <a:latin typeface="Times New Roman" pitchFamily="18" charset="0"/>
                <a:cs typeface="Times New Roman" pitchFamily="18" charset="0"/>
              </a:rPr>
              <a:t>игра по ПДД</a:t>
            </a:r>
            <a:r>
              <a:rPr lang="ru-RU" dirty="0"/>
              <a:t/>
            </a:r>
            <a:br>
              <a:rPr lang="ru-RU" dirty="0"/>
            </a:br>
            <a:endParaRPr lang="ru-RU" dirty="0"/>
          </a:p>
        </p:txBody>
      </p:sp>
      <p:pic>
        <p:nvPicPr>
          <p:cNvPr id="5" name="Содержимое 4" descr="I:\фото\101MSDCF\DSC09404.JP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857720" y="1857364"/>
            <a:ext cx="4071998" cy="33575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Рисунок 3" descr="I:\фото\101MSDCF\DSC09405.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282" y="1928802"/>
            <a:ext cx="4357718" cy="34290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i="1" dirty="0" smtClean="0">
                <a:latin typeface="Times New Roman" pitchFamily="18" charset="0"/>
                <a:cs typeface="Times New Roman" pitchFamily="18" charset="0"/>
              </a:rPr>
              <a:t>Центр сюжетно - ролевых</a:t>
            </a:r>
            <a:r>
              <a:rPr lang="ru-RU" sz="2800" b="1" dirty="0" smtClean="0">
                <a:latin typeface="Times New Roman" pitchFamily="18" charset="0"/>
                <a:cs typeface="Times New Roman" pitchFamily="18" charset="0"/>
              </a:rPr>
              <a:t> </a:t>
            </a:r>
            <a:r>
              <a:rPr lang="ru-RU" sz="2800" b="1" i="1" dirty="0" smtClean="0">
                <a:latin typeface="Times New Roman" pitchFamily="18" charset="0"/>
                <a:cs typeface="Times New Roman" pitchFamily="18" charset="0"/>
              </a:rPr>
              <a:t>игр</a:t>
            </a:r>
            <a:endParaRPr lang="ru-RU" b="1" i="1" dirty="0">
              <a:latin typeface="Times New Roman" pitchFamily="18" charset="0"/>
              <a:cs typeface="Times New Roman" pitchFamily="18" charset="0"/>
            </a:endParaRPr>
          </a:p>
        </p:txBody>
      </p:sp>
      <p:pic>
        <p:nvPicPr>
          <p:cNvPr id="4" name="Содержимое 7" descr="H:\DCIM\101MSDCF\DSC09580.JP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rot="16200000">
            <a:off x="916970" y="940364"/>
            <a:ext cx="2926080" cy="39028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Рисунок 4" descr="I:\фото\101MSDCF\DSC09209.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3438" y="2857496"/>
            <a:ext cx="4000528" cy="30718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 name="Содержимое 7" descr="I:\фото\101MSDCF\DSC09242.JPG"/>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4857752" y="3071810"/>
            <a:ext cx="3737093" cy="29814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149" name="Picture 5" descr="C:\Users\Администратор\Pictures\детский сад\ПДД\PA17000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158" y="571480"/>
            <a:ext cx="4286280" cy="32147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3" descr="http://www2.z-city.com.ua/images/pictures/authors/9048/7812/4-(article-picture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43768" y="857232"/>
            <a:ext cx="1135304" cy="1428736"/>
          </a:xfrm>
          <a:prstGeom prst="rect">
            <a:avLst/>
          </a:prstGeom>
          <a:noFill/>
        </p:spPr>
      </p:pic>
    </p:spTree>
  </p:cSld>
  <p:clrMapOvr>
    <a:masterClrMapping/>
  </p:clrMapOvr>
  <p:transition spd="slow">
    <p:diamon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764</TotalTime>
  <Words>328</Words>
  <Application>Microsoft Office PowerPoint</Application>
  <PresentationFormat>Экран (4:3)</PresentationFormat>
  <Paragraphs>54</Paragraphs>
  <Slides>36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36</vt:i4>
      </vt:variant>
    </vt:vector>
  </HeadingPairs>
  <TitlesOfParts>
    <vt:vector size="40" baseType="lpstr">
      <vt:lpstr>Arial</vt:lpstr>
      <vt:lpstr>Calibri</vt:lpstr>
      <vt:lpstr>Times New Roman</vt:lpstr>
      <vt:lpstr>Тема Office</vt:lpstr>
      <vt:lpstr>МБОУ «Панфиловская  средняя общеобразовательная школа (дошкольное  образование)</vt:lpstr>
      <vt:lpstr>             </vt:lpstr>
      <vt:lpstr>Актуальность</vt:lpstr>
      <vt:lpstr>                  Проблема Дошкольники ещё в должной степени не умеют управлять своим поведением, у них ещё не выработалась способность предвидеть возможную опасность, поэтому они безмятежно выбегают на дорогу.  Во многом безопасность пешехода  зависит от соблюдения им правил поведения на улице, поэтому необходимо обучать детей правилам  безопасного поведения на дорогах через дидактические игры и упражнения, подвижные игры,  сюжетно – ролевые игры и на площадках по ПДД.   Цель проекта: формирование у детей навыков безопасного поведения в окружающей дорожно-транспортной среде, через игровую деятельность.    </vt:lpstr>
      <vt:lpstr>Уголок  для  родителей </vt:lpstr>
      <vt:lpstr>Книжный уголок</vt:lpstr>
      <vt:lpstr> Интеллектуальная игра по ПДД </vt:lpstr>
      <vt:lpstr>Центр сюжетно - ролевых игр</vt:lpstr>
      <vt:lpstr>Презентация PowerPoint</vt:lpstr>
      <vt:lpstr>Центр настольно-печатных игр</vt:lpstr>
      <vt:lpstr>Презентация PowerPoint</vt:lpstr>
      <vt:lpstr>Дидактическая игра: «Дорожный знак»</vt:lpstr>
      <vt:lpstr> Настольно-печатная игра: «Домино: Транспортные знаки» </vt:lpstr>
      <vt:lpstr> Дидактическая игра: «Собери машину» </vt:lpstr>
      <vt:lpstr>Подвижная игра  «Красный, жёлтый, зелёный»</vt:lpstr>
      <vt:lpstr>Дидактическая игра  «Сложи дорожный знак»</vt:lpstr>
      <vt:lpstr>Мы в экскурсию играем:  правила  мы  изучаем. </vt:lpstr>
      <vt:lpstr>Как устроена машина разобраться мы решили…</vt:lpstr>
      <vt:lpstr>Наблюдение за транспортными средствами и дорожными знаками в черте села Панфилова</vt:lpstr>
      <vt:lpstr>Презентация PowerPoint</vt:lpstr>
      <vt:lpstr>Презентация PowerPoint</vt:lpstr>
      <vt:lpstr> Закрепляем навыки безопасного поведения  на дороге  на площадке по ПДД на территории детского сада </vt:lpstr>
      <vt:lpstr>Закрепляем полученные знания в продуктивной деятельности</vt:lpstr>
      <vt:lpstr> Конструирование автобуса и домов для игры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Участие в спортивном развлечении: «Красный, желтый, зеленый»</vt:lpstr>
      <vt:lpstr>Презентация PowerPoint</vt:lpstr>
      <vt:lpstr>На наших слайдах всё курьёзно, Ну, а в жизни всё серьёзно. Правила ведь мало знать, Главное – их ВЫПОЛНЯТЬ! Если каждый постарается –  От дорожных бед весь мир избавится!</vt:lpstr>
      <vt:lpstr>Презентация PowerPoint</vt:lpstr>
      <vt:lpstr>Спасибо за внимание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Отчёт по проводимым мероприятиям в рамках тематического проекта   за 2011 – 2012г.г.  в средней группе №5 МАДОУ центра развития ребёнка детского сада №125 г. Владимира по  обучению детей правилам пожарной безопасности</dc:title>
  <dc:creator>User</dc:creator>
  <cp:lastModifiedBy>Agent 007</cp:lastModifiedBy>
  <cp:revision>115</cp:revision>
  <dcterms:created xsi:type="dcterms:W3CDTF">2012-02-19T14:30:54Z</dcterms:created>
  <dcterms:modified xsi:type="dcterms:W3CDTF">2019-02-10T20:10:16Z</dcterms:modified>
</cp:coreProperties>
</file>