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60" r:id="rId2"/>
  </p:sldMasterIdLst>
  <p:notesMasterIdLst>
    <p:notesMasterId r:id="rId40"/>
  </p:notesMasterIdLst>
  <p:handoutMasterIdLst>
    <p:handoutMasterId r:id="rId41"/>
  </p:handoutMasterIdLst>
  <p:sldIdLst>
    <p:sldId id="256" r:id="rId3"/>
    <p:sldId id="258" r:id="rId4"/>
    <p:sldId id="276" r:id="rId5"/>
    <p:sldId id="277" r:id="rId6"/>
    <p:sldId id="273" r:id="rId7"/>
    <p:sldId id="275" r:id="rId8"/>
    <p:sldId id="274" r:id="rId9"/>
    <p:sldId id="279" r:id="rId10"/>
    <p:sldId id="301" r:id="rId11"/>
    <p:sldId id="259" r:id="rId12"/>
    <p:sldId id="290" r:id="rId13"/>
    <p:sldId id="294" r:id="rId14"/>
    <p:sldId id="261" r:id="rId15"/>
    <p:sldId id="287" r:id="rId16"/>
    <p:sldId id="262" r:id="rId17"/>
    <p:sldId id="263" r:id="rId18"/>
    <p:sldId id="280" r:id="rId19"/>
    <p:sldId id="300" r:id="rId20"/>
    <p:sldId id="282" r:id="rId21"/>
    <p:sldId id="266" r:id="rId22"/>
    <p:sldId id="298" r:id="rId23"/>
    <p:sldId id="299" r:id="rId24"/>
    <p:sldId id="295" r:id="rId25"/>
    <p:sldId id="297" r:id="rId26"/>
    <p:sldId id="265" r:id="rId27"/>
    <p:sldId id="267" r:id="rId28"/>
    <p:sldId id="268" r:id="rId29"/>
    <p:sldId id="288" r:id="rId30"/>
    <p:sldId id="284" r:id="rId31"/>
    <p:sldId id="296" r:id="rId32"/>
    <p:sldId id="286" r:id="rId33"/>
    <p:sldId id="285" r:id="rId34"/>
    <p:sldId id="283" r:id="rId35"/>
    <p:sldId id="292" r:id="rId36"/>
    <p:sldId id="293" r:id="rId37"/>
    <p:sldId id="291" r:id="rId38"/>
    <p:sldId id="272" r:id="rId39"/>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4319">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2776"/>
    <a:srgbClr val="00339A"/>
    <a:srgbClr val="01316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0913" autoAdjust="0"/>
    <p:restoredTop sz="94660"/>
  </p:normalViewPr>
  <p:slideViewPr>
    <p:cSldViewPr showGuides="1">
      <p:cViewPr varScale="1">
        <p:scale>
          <a:sx n="80" d="100"/>
          <a:sy n="80" d="100"/>
        </p:scale>
        <p:origin x="1282" y="53"/>
      </p:cViewPr>
      <p:guideLst>
        <p:guide orient="horz" pos="4319"/>
        <p:guide pos="2880"/>
      </p:guideLst>
    </p:cSldViewPr>
  </p:slideViewPr>
  <p:notesTextViewPr>
    <p:cViewPr>
      <p:scale>
        <a:sx n="100" d="100"/>
        <a:sy n="100" d="100"/>
      </p:scale>
      <p:origin x="0" y="0"/>
    </p:cViewPr>
  </p:notesTextViewPr>
  <p:notesViewPr>
    <p:cSldViewPr>
      <p:cViewPr varScale="1">
        <p:scale>
          <a:sx n="66" d="100"/>
          <a:sy n="66" d="100"/>
        </p:scale>
        <p:origin x="-2040" y="-114"/>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presProps" Target="presProps.xml"/><Relationship Id="rId7" Type="http://schemas.openxmlformats.org/officeDocument/2006/relationships/slide" Target="slides/slide5.xml"/><Relationship Id="rId2" Type="http://schemas.openxmlformats.org/officeDocument/2006/relationships/slideMaster" Target="slideMasters/slideMaster1.xml"/><Relationship Id="rId16" Type="http://schemas.openxmlformats.org/officeDocument/2006/relationships/slide" Target="slides/slide14.xml"/><Relationship Id="rId29" Type="http://schemas.openxmlformats.org/officeDocument/2006/relationships/slide" Target="slides/slide27.xml"/><Relationship Id="rId1" Type="http://schemas.openxmlformats.org/officeDocument/2006/relationships/customXml" Target="../customXml/item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notesMaster" Target="notesMasters/notesMaster1.xml"/><Relationship Id="rId45"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viewProps" Target="viewProps.xml"/><Relationship Id="rId8" Type="http://schemas.openxmlformats.org/officeDocument/2006/relationships/slide" Target="slides/slide6.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20" Type="http://schemas.openxmlformats.org/officeDocument/2006/relationships/slide" Target="slides/slide18.xml"/><Relationship Id="rId41"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D5520689-AF1D-4198-8D28-CFFEE347061D}" type="datetimeFigureOut">
              <a:rPr lang="ru-RU" smtClean="0"/>
              <a:pPr/>
              <a:t>19.01.2019</a:t>
            </a:fld>
            <a:endParaRPr lang="ru-RU"/>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1ED07109-1BBB-40FA-B69F-CA8FF5D6A880}" type="slidenum">
              <a:rPr lang="ru-RU" smtClean="0"/>
              <a:pPr/>
              <a:t>‹#›</a:t>
            </a:fld>
            <a:endParaRPr lang="ru-RU"/>
          </a:p>
        </p:txBody>
      </p:sp>
    </p:spTree>
    <p:extLst>
      <p:ext uri="{BB962C8B-B14F-4D97-AF65-F5344CB8AC3E}">
        <p14:creationId xmlns:p14="http://schemas.microsoft.com/office/powerpoint/2010/main" val="318058063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22DB92F-C7B3-4480-B1D5-3DFE4738540A}" type="datetimeFigureOut">
              <a:rPr lang="ru-RU" smtClean="0"/>
              <a:pPr/>
              <a:t>19.01.2019</a:t>
            </a:fld>
            <a:endParaRPr lang="ru-RU"/>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ru-RU"/>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ru-RU" smtClean="0"/>
              <a:t>Click to edit Master text styles</a:t>
            </a:r>
          </a:p>
          <a:p>
            <a:pPr lvl="1"/>
            <a:r>
              <a:rPr lang="ru-RU" smtClean="0"/>
              <a:t>Second level</a:t>
            </a:r>
          </a:p>
          <a:p>
            <a:pPr lvl="2"/>
            <a:r>
              <a:rPr lang="ru-RU" smtClean="0"/>
              <a:t>Third level</a:t>
            </a:r>
          </a:p>
          <a:p>
            <a:pPr lvl="3"/>
            <a:r>
              <a:rPr lang="ru-RU" smtClean="0"/>
              <a:t>Fourth level</a:t>
            </a:r>
          </a:p>
          <a:p>
            <a:pPr lvl="4"/>
            <a:r>
              <a:rPr lang="ru-RU" smtClean="0"/>
              <a:t>Fifth level</a:t>
            </a:r>
            <a:endParaRPr lang="ru-RU"/>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E84CF94-6DA8-498E-89B8-731E4CCE9FC3}" type="slidenum">
              <a:rPr lang="ru-RU" smtClean="0"/>
              <a:pPr/>
              <a:t>‹#›</a:t>
            </a:fld>
            <a:endParaRPr lang="ru-RU"/>
          </a:p>
        </p:txBody>
      </p:sp>
    </p:spTree>
    <p:extLst>
      <p:ext uri="{BB962C8B-B14F-4D97-AF65-F5344CB8AC3E}">
        <p14:creationId xmlns:p14="http://schemas.microsoft.com/office/powerpoint/2010/main" val="127251023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ru-RU"/>
          </a:p>
        </p:txBody>
      </p:sp>
      <p:sp>
        <p:nvSpPr>
          <p:cNvPr id="4" name="Slide Number Placeholder 3"/>
          <p:cNvSpPr>
            <a:spLocks noGrp="1"/>
          </p:cNvSpPr>
          <p:nvPr>
            <p:ph type="sldNum" sz="quarter" idx="10"/>
          </p:nvPr>
        </p:nvSpPr>
        <p:spPr/>
        <p:txBody>
          <a:bodyPr/>
          <a:lstStyle/>
          <a:p>
            <a:fld id="{CE84CF94-6DA8-498E-89B8-731E4CCE9FC3}" type="slidenum">
              <a:rPr lang="ru-RU" smtClean="0"/>
              <a:pPr/>
              <a:t>1</a:t>
            </a:fld>
            <a:endParaRPr lang="ru-RU"/>
          </a:p>
        </p:txBody>
      </p:sp>
    </p:spTree>
    <p:extLst>
      <p:ext uri="{BB962C8B-B14F-4D97-AF65-F5344CB8AC3E}">
        <p14:creationId xmlns:p14="http://schemas.microsoft.com/office/powerpoint/2010/main" val="206100818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sp>
        <p:nvSpPr>
          <p:cNvPr id="11" name="Rectangle 10"/>
          <p:cNvSpPr/>
          <p:nvPr/>
        </p:nvSpPr>
        <p:spPr>
          <a:xfrm>
            <a:off x="0" y="3866920"/>
            <a:ext cx="9144000" cy="2991080"/>
          </a:xfrm>
          <a:prstGeom prst="rect">
            <a:avLst/>
          </a:prstGeom>
          <a:gradFill>
            <a:gsLst>
              <a:gs pos="0">
                <a:schemeClr val="bg1">
                  <a:alpha val="91000"/>
                </a:schemeClr>
              </a:gs>
              <a:gs pos="37000">
                <a:schemeClr val="bg1">
                  <a:alpha val="76000"/>
                </a:schemeClr>
              </a:gs>
              <a:gs pos="100000">
                <a:schemeClr val="bg2">
                  <a:alpha val="79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0"/>
            <a:ext cx="9144000" cy="3866920"/>
          </a:xfrm>
          <a:prstGeom prst="rect">
            <a:avLst/>
          </a:prstGeom>
          <a:gradFill flip="none" rotWithShape="1">
            <a:gsLst>
              <a:gs pos="0">
                <a:schemeClr val="bg1">
                  <a:alpha val="89000"/>
                </a:schemeClr>
              </a:gs>
              <a:gs pos="48000">
                <a:schemeClr val="bg1">
                  <a:alpha val="62000"/>
                </a:schemeClr>
              </a:gs>
              <a:gs pos="100000">
                <a:schemeClr val="bg2">
                  <a:alpha val="79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p:cNvSpPr/>
          <p:nvPr/>
        </p:nvSpPr>
        <p:spPr>
          <a:xfrm>
            <a:off x="0" y="2652311"/>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2"/>
          <p:cNvSpPr>
            <a:spLocks noGrp="1"/>
          </p:cNvSpPr>
          <p:nvPr>
            <p:ph type="subTitle" idx="1"/>
          </p:nvPr>
        </p:nvSpPr>
        <p:spPr>
          <a:xfrm>
            <a:off x="1473795" y="5052545"/>
            <a:ext cx="5637010" cy="882119"/>
          </a:xfrm>
        </p:spPr>
        <p:txBody>
          <a:bodyPr>
            <a:normAutofit/>
          </a:bodyPr>
          <a:lstStyle>
            <a:lvl1pPr marL="0" indent="0" algn="l">
              <a:buNone/>
              <a:defRPr sz="220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en-US" dirty="0"/>
          </a:p>
        </p:txBody>
      </p:sp>
      <p:sp>
        <p:nvSpPr>
          <p:cNvPr id="4" name="Date Placeholder 3"/>
          <p:cNvSpPr>
            <a:spLocks noGrp="1"/>
          </p:cNvSpPr>
          <p:nvPr>
            <p:ph type="dt" sz="half" idx="10"/>
          </p:nvPr>
        </p:nvSpPr>
        <p:spPr/>
        <p:txBody>
          <a:bodyPr/>
          <a:lstStyle/>
          <a:p>
            <a:fld id="{A8FE9762-B3C4-42C3-9B38-01484AED35B2}" type="datetimeFigureOut">
              <a:rPr lang="ru-RU" smtClean="0"/>
              <a:pPr/>
              <a:t>19.01.2019</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05C112D9-C2EE-4C4E-89E1-85B21C1EB3AC}" type="slidenum">
              <a:rPr lang="ru-RU" smtClean="0"/>
              <a:pPr/>
              <a:t>‹#›</a:t>
            </a:fld>
            <a:endParaRPr lang="ru-RU"/>
          </a:p>
        </p:txBody>
      </p:sp>
      <p:sp>
        <p:nvSpPr>
          <p:cNvPr id="2" name="Title 1"/>
          <p:cNvSpPr>
            <a:spLocks noGrp="1"/>
          </p:cNvSpPr>
          <p:nvPr>
            <p:ph type="ctrTitle"/>
          </p:nvPr>
        </p:nvSpPr>
        <p:spPr>
          <a:xfrm>
            <a:off x="817581" y="3132290"/>
            <a:ext cx="7175351" cy="1793167"/>
          </a:xfrm>
          <a:effectLst/>
        </p:spPr>
        <p:txBody>
          <a:bodyPr>
            <a:noAutofit/>
          </a:bodyPr>
          <a:lstStyle>
            <a:lvl1pPr marL="640080" indent="-457200" algn="l">
              <a:defRPr sz="5400"/>
            </a:lvl1pPr>
          </a:lstStyle>
          <a:p>
            <a:r>
              <a:rPr lang="ru-RU" smtClean="0"/>
              <a:t>Образец заголовка</a:t>
            </a:r>
            <a:endParaRPr lang="en-US" dirty="0"/>
          </a:p>
        </p:txBody>
      </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3" name="Vertical Text Placeholder 2"/>
          <p:cNvSpPr>
            <a:spLocks noGrp="1"/>
          </p:cNvSpPr>
          <p:nvPr>
            <p:ph type="body" orient="vert" idx="1"/>
          </p:nvPr>
        </p:nvSpPr>
        <p:spPr>
          <a:xfrm>
            <a:off x="1905000" y="731519"/>
            <a:ext cx="6400800" cy="3474720"/>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3"/>
          <p:cNvSpPr>
            <a:spLocks noGrp="1"/>
          </p:cNvSpPr>
          <p:nvPr>
            <p:ph type="dt" sz="half" idx="10"/>
          </p:nvPr>
        </p:nvSpPr>
        <p:spPr/>
        <p:txBody>
          <a:bodyPr/>
          <a:lstStyle/>
          <a:p>
            <a:fld id="{A8FE9762-B3C4-42C3-9B38-01484AED35B2}" type="datetimeFigureOut">
              <a:rPr lang="ru-RU" smtClean="0"/>
              <a:pPr/>
              <a:t>19.01.2019</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05C112D9-C2EE-4C4E-89E1-85B21C1EB3AC}" type="slidenum">
              <a:rPr lang="ru-RU" smtClean="0"/>
              <a:pPr/>
              <a:t>‹#›</a:t>
            </a:fld>
            <a:endParaRPr lang="ru-RU"/>
          </a:p>
        </p:txBody>
      </p:sp>
    </p:spTree>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153758" y="376517"/>
            <a:ext cx="2057400" cy="5238339"/>
          </a:xfrm>
          <a:effectLst/>
        </p:spPr>
        <p:txBody>
          <a:bodyPr vert="eaVert"/>
          <a:lstStyle>
            <a:lvl1pPr algn="l">
              <a:defRPr/>
            </a:lvl1pPr>
          </a:lstStyle>
          <a:p>
            <a:r>
              <a:rPr lang="ru-RU" smtClean="0"/>
              <a:t>Образец заголовка</a:t>
            </a:r>
            <a:endParaRPr lang="en-US"/>
          </a:p>
        </p:txBody>
      </p:sp>
      <p:sp>
        <p:nvSpPr>
          <p:cNvPr id="3" name="Vertical Text Placeholder 2"/>
          <p:cNvSpPr>
            <a:spLocks noGrp="1"/>
          </p:cNvSpPr>
          <p:nvPr>
            <p:ph type="body" orient="vert" idx="1"/>
          </p:nvPr>
        </p:nvSpPr>
        <p:spPr>
          <a:xfrm>
            <a:off x="3324113" y="731519"/>
            <a:ext cx="4829287" cy="4894729"/>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A8FE9762-B3C4-42C3-9B38-01484AED35B2}" type="datetimeFigureOut">
              <a:rPr lang="ru-RU" smtClean="0"/>
              <a:pPr/>
              <a:t>19.01.2019</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05C112D9-C2EE-4C4E-89E1-85B21C1EB3AC}" type="slidenum">
              <a:rPr lang="ru-RU" smtClean="0"/>
              <a:pPr/>
              <a:t>‹#›</a:t>
            </a:fld>
            <a:endParaRPr lang="ru-RU"/>
          </a:p>
        </p:txBody>
      </p:sp>
    </p:spTree>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A8FE9762-B3C4-42C3-9B38-01484AED35B2}" type="datetimeFigureOut">
              <a:rPr lang="ru-RU" smtClean="0"/>
              <a:pPr/>
              <a:t>19.01.2019</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05C112D9-C2EE-4C4E-89E1-85B21C1EB3AC}" type="slidenum">
              <a:rPr lang="ru-RU" smtClean="0"/>
              <a:pPr/>
              <a:t>‹#›</a:t>
            </a:fld>
            <a:endParaRPr lang="ru-RU"/>
          </a:p>
        </p:txBody>
      </p:sp>
      <p:sp>
        <p:nvSpPr>
          <p:cNvPr id="8" name="Title 7"/>
          <p:cNvSpPr>
            <a:spLocks noGrp="1"/>
          </p:cNvSpPr>
          <p:nvPr>
            <p:ph type="title"/>
          </p:nvPr>
        </p:nvSpPr>
        <p:spPr/>
        <p:txBody>
          <a:bodyPr/>
          <a:lstStyle/>
          <a:p>
            <a:r>
              <a:rPr lang="ru-RU" smtClean="0"/>
              <a:t>Образец заголовка</a:t>
            </a:r>
            <a:endParaRPr lang="en-US"/>
          </a:p>
        </p:txBody>
      </p:sp>
      <p:sp>
        <p:nvSpPr>
          <p:cNvPr id="10" name="Content Placeholder 9"/>
          <p:cNvSpPr>
            <a:spLocks noGrp="1"/>
          </p:cNvSpPr>
          <p:nvPr>
            <p:ph sz="quarter" idx="13"/>
          </p:nvPr>
        </p:nvSpPr>
        <p:spPr>
          <a:xfrm>
            <a:off x="1143000" y="731520"/>
            <a:ext cx="6400800" cy="347472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7" name="Rectangle 6"/>
          <p:cNvSpPr/>
          <p:nvPr/>
        </p:nvSpPr>
        <p:spPr>
          <a:xfrm>
            <a:off x="0" y="3866920"/>
            <a:ext cx="9144000" cy="2991080"/>
          </a:xfrm>
          <a:prstGeom prst="rect">
            <a:avLst/>
          </a:prstGeom>
          <a:gradFill>
            <a:gsLst>
              <a:gs pos="0">
                <a:schemeClr val="bg1">
                  <a:alpha val="92000"/>
                </a:schemeClr>
              </a:gs>
              <a:gs pos="37000">
                <a:schemeClr val="bg1">
                  <a:alpha val="77000"/>
                </a:schemeClr>
              </a:gs>
              <a:gs pos="100000">
                <a:schemeClr val="bg2">
                  <a:alpha val="8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0" y="0"/>
            <a:ext cx="9144000" cy="3866920"/>
          </a:xfrm>
          <a:prstGeom prst="rect">
            <a:avLst/>
          </a:prstGeom>
          <a:gradFill flip="none" rotWithShape="1">
            <a:gsLst>
              <a:gs pos="0">
                <a:schemeClr val="bg1">
                  <a:alpha val="90000"/>
                </a:schemeClr>
              </a:gs>
              <a:gs pos="48000">
                <a:schemeClr val="bg1">
                  <a:alpha val="63000"/>
                </a:schemeClr>
              </a:gs>
              <a:gs pos="100000">
                <a:schemeClr val="bg2">
                  <a:alpha val="8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p:cNvSpPr/>
          <p:nvPr/>
        </p:nvSpPr>
        <p:spPr>
          <a:xfrm>
            <a:off x="0" y="2652311"/>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2033195" y="2172648"/>
            <a:ext cx="5966666" cy="2423346"/>
          </a:xfrm>
          <a:effectLst/>
        </p:spPr>
        <p:txBody>
          <a:bodyPr anchor="b"/>
          <a:lstStyle>
            <a:lvl1pPr algn="r">
              <a:defRPr sz="4600" b="1" cap="none" baseline="0"/>
            </a:lvl1pPr>
          </a:lstStyle>
          <a:p>
            <a:r>
              <a:rPr lang="ru-RU" smtClean="0"/>
              <a:t>Образец заголовка</a:t>
            </a:r>
            <a:endParaRPr lang="en-US" dirty="0"/>
          </a:p>
        </p:txBody>
      </p:sp>
      <p:sp>
        <p:nvSpPr>
          <p:cNvPr id="3" name="Text Placeholder 2"/>
          <p:cNvSpPr>
            <a:spLocks noGrp="1"/>
          </p:cNvSpPr>
          <p:nvPr>
            <p:ph type="body" idx="1"/>
          </p:nvPr>
        </p:nvSpPr>
        <p:spPr>
          <a:xfrm>
            <a:off x="2022438" y="4607511"/>
            <a:ext cx="5970494" cy="835460"/>
          </a:xfrm>
        </p:spPr>
        <p:txBody>
          <a:bodyPr anchor="t"/>
          <a:lstStyle>
            <a:lvl1pPr marL="0" indent="0" algn="r">
              <a:buNone/>
              <a:defRPr sz="20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A8FE9762-B3C4-42C3-9B38-01484AED35B2}" type="datetimeFigureOut">
              <a:rPr lang="ru-RU" smtClean="0"/>
              <a:pPr/>
              <a:t>19.01.2019</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05C112D9-C2EE-4C4E-89E1-85B21C1EB3AC}" type="slidenum">
              <a:rPr lang="ru-RU" smtClean="0"/>
              <a:pPr/>
              <a:t>‹#›</a:t>
            </a:fld>
            <a:endParaRPr lang="ru-RU"/>
          </a:p>
        </p:txBody>
      </p:sp>
    </p:spTree>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A8FE9762-B3C4-42C3-9B38-01484AED35B2}" type="datetimeFigureOut">
              <a:rPr lang="ru-RU" smtClean="0"/>
              <a:pPr/>
              <a:t>19.01.2019</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05C112D9-C2EE-4C4E-89E1-85B21C1EB3AC}" type="slidenum">
              <a:rPr lang="ru-RU" smtClean="0"/>
              <a:pPr/>
              <a:t>‹#›</a:t>
            </a:fld>
            <a:endParaRPr lang="ru-RU"/>
          </a:p>
        </p:txBody>
      </p:sp>
      <p:sp>
        <p:nvSpPr>
          <p:cNvPr id="8" name="Title 7"/>
          <p:cNvSpPr>
            <a:spLocks noGrp="1"/>
          </p:cNvSpPr>
          <p:nvPr>
            <p:ph type="title"/>
          </p:nvPr>
        </p:nvSpPr>
        <p:spPr/>
        <p:txBody>
          <a:bodyPr/>
          <a:lstStyle/>
          <a:p>
            <a:r>
              <a:rPr lang="ru-RU" smtClean="0"/>
              <a:t>Образец заголовка</a:t>
            </a:r>
            <a:endParaRPr lang="en-US"/>
          </a:p>
        </p:txBody>
      </p:sp>
      <p:sp>
        <p:nvSpPr>
          <p:cNvPr id="9" name="Content Placeholder 8"/>
          <p:cNvSpPr>
            <a:spLocks noGrp="1"/>
          </p:cNvSpPr>
          <p:nvPr>
            <p:ph sz="quarter" idx="13"/>
          </p:nvPr>
        </p:nvSpPr>
        <p:spPr>
          <a:xfrm>
            <a:off x="1142999" y="731519"/>
            <a:ext cx="3346704" cy="347472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11" name="Content Placeholder 10"/>
          <p:cNvSpPr>
            <a:spLocks noGrp="1"/>
          </p:cNvSpPr>
          <p:nvPr>
            <p:ph sz="quarter" idx="14"/>
          </p:nvPr>
        </p:nvSpPr>
        <p:spPr>
          <a:xfrm>
            <a:off x="4645152" y="731520"/>
            <a:ext cx="3346704" cy="347472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Tree>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143000" y="731520"/>
            <a:ext cx="3346704" cy="639762"/>
          </a:xfrm>
        </p:spPr>
        <p:txBody>
          <a:bodyPr anchor="b">
            <a:noAutofit/>
          </a:bodyPr>
          <a:lstStyle>
            <a:lvl1pPr marL="0" indent="0" algn="ctr">
              <a:buNone/>
              <a:defRPr lang="en-US" sz="2400" b="1" i="0" kern="1200" dirty="0" smtClean="0">
                <a:gradFill>
                  <a:gsLst>
                    <a:gs pos="0">
                      <a:schemeClr val="tx1"/>
                    </a:gs>
                    <a:gs pos="40000">
                      <a:schemeClr val="tx1">
                        <a:lumMod val="75000"/>
                        <a:lumOff val="25000"/>
                      </a:schemeClr>
                    </a:gs>
                    <a:gs pos="100000">
                      <a:schemeClr val="tx2">
                        <a:alpha val="65000"/>
                      </a:schemeClr>
                    </a:gs>
                  </a:gsLst>
                  <a:lin ang="5400000" scaled="0"/>
                </a:gradFill>
                <a:effectLst/>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Content Placeholder 3"/>
          <p:cNvSpPr>
            <a:spLocks noGrp="1"/>
          </p:cNvSpPr>
          <p:nvPr>
            <p:ph sz="half" idx="2"/>
          </p:nvPr>
        </p:nvSpPr>
        <p:spPr>
          <a:xfrm>
            <a:off x="1156447" y="1400327"/>
            <a:ext cx="3346704" cy="2743200"/>
          </a:xfrm>
        </p:spPr>
        <p:txBody>
          <a:bodyPr>
            <a:normAutofit/>
          </a:bodyPr>
          <a:lstStyle>
            <a:lvl1pPr>
              <a:defRPr sz="18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Text Placeholder 4"/>
          <p:cNvSpPr>
            <a:spLocks noGrp="1"/>
          </p:cNvSpPr>
          <p:nvPr>
            <p:ph type="body" sz="quarter" idx="3"/>
          </p:nvPr>
        </p:nvSpPr>
        <p:spPr>
          <a:xfrm>
            <a:off x="4647302" y="731520"/>
            <a:ext cx="3346704" cy="639762"/>
          </a:xfrm>
        </p:spPr>
        <p:txBody>
          <a:bodyPr anchor="b">
            <a:noAutofit/>
          </a:bodyPr>
          <a:lstStyle>
            <a:lvl1pPr marL="0" indent="0" algn="ctr">
              <a:buNone/>
              <a:defRPr lang="en-US" sz="2400" b="1" i="0" kern="1200" dirty="0" smtClean="0">
                <a:gradFill>
                  <a:gsLst>
                    <a:gs pos="0">
                      <a:schemeClr val="tx1"/>
                    </a:gs>
                    <a:gs pos="40000">
                      <a:schemeClr val="tx1">
                        <a:lumMod val="75000"/>
                        <a:lumOff val="25000"/>
                      </a:schemeClr>
                    </a:gs>
                    <a:gs pos="100000">
                      <a:schemeClr val="tx2">
                        <a:alpha val="65000"/>
                      </a:schemeClr>
                    </a:gs>
                  </a:gsLst>
                  <a:lin ang="5400000" scaled="0"/>
                </a:gradFill>
                <a:effectLst/>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ctr" defTabSz="914400" rtl="0" eaLnBrk="1" latinLnBrk="0" hangingPunct="1">
              <a:spcBef>
                <a:spcPct val="20000"/>
              </a:spcBef>
              <a:spcAft>
                <a:spcPts val="300"/>
              </a:spcAft>
              <a:buClr>
                <a:schemeClr val="accent6">
                  <a:lumMod val="75000"/>
                </a:schemeClr>
              </a:buClr>
              <a:buSzPct val="130000"/>
              <a:buFont typeface="Georgia" pitchFamily="18" charset="0"/>
              <a:buNone/>
            </a:pPr>
            <a:r>
              <a:rPr lang="ru-RU" smtClean="0"/>
              <a:t>Образец текста</a:t>
            </a:r>
          </a:p>
        </p:txBody>
      </p:sp>
      <p:sp>
        <p:nvSpPr>
          <p:cNvPr id="6" name="Content Placeholder 5"/>
          <p:cNvSpPr>
            <a:spLocks noGrp="1"/>
          </p:cNvSpPr>
          <p:nvPr>
            <p:ph sz="quarter" idx="4"/>
          </p:nvPr>
        </p:nvSpPr>
        <p:spPr>
          <a:xfrm>
            <a:off x="4645025" y="1399032"/>
            <a:ext cx="3346704" cy="2743200"/>
          </a:xfrm>
        </p:spPr>
        <p:txBody>
          <a:bodyPr>
            <a:normAutofit/>
          </a:bodyPr>
          <a:lstStyle>
            <a:lvl1pPr>
              <a:defRPr sz="18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7" name="Date Placeholder 6"/>
          <p:cNvSpPr>
            <a:spLocks noGrp="1"/>
          </p:cNvSpPr>
          <p:nvPr>
            <p:ph type="dt" sz="half" idx="10"/>
          </p:nvPr>
        </p:nvSpPr>
        <p:spPr/>
        <p:txBody>
          <a:bodyPr/>
          <a:lstStyle/>
          <a:p>
            <a:fld id="{A8FE9762-B3C4-42C3-9B38-01484AED35B2}" type="datetimeFigureOut">
              <a:rPr lang="ru-RU" smtClean="0"/>
              <a:pPr/>
              <a:t>19.01.2019</a:t>
            </a:fld>
            <a:endParaRPr lang="ru-RU"/>
          </a:p>
        </p:txBody>
      </p:sp>
      <p:sp>
        <p:nvSpPr>
          <p:cNvPr id="8" name="Footer Placeholder 7"/>
          <p:cNvSpPr>
            <a:spLocks noGrp="1"/>
          </p:cNvSpPr>
          <p:nvPr>
            <p:ph type="ftr" sz="quarter" idx="11"/>
          </p:nvPr>
        </p:nvSpPr>
        <p:spPr/>
        <p:txBody>
          <a:bodyPr/>
          <a:lstStyle/>
          <a:p>
            <a:endParaRPr lang="ru-RU"/>
          </a:p>
        </p:txBody>
      </p:sp>
      <p:sp>
        <p:nvSpPr>
          <p:cNvPr id="9" name="Slide Number Placeholder 8"/>
          <p:cNvSpPr>
            <a:spLocks noGrp="1"/>
          </p:cNvSpPr>
          <p:nvPr>
            <p:ph type="sldNum" sz="quarter" idx="12"/>
          </p:nvPr>
        </p:nvSpPr>
        <p:spPr/>
        <p:txBody>
          <a:bodyPr/>
          <a:lstStyle/>
          <a:p>
            <a:fld id="{05C112D9-C2EE-4C4E-89E1-85B21C1EB3AC}" type="slidenum">
              <a:rPr lang="ru-RU" smtClean="0"/>
              <a:pPr/>
              <a:t>‹#›</a:t>
            </a:fld>
            <a:endParaRPr lang="ru-RU"/>
          </a:p>
        </p:txBody>
      </p:sp>
      <p:sp>
        <p:nvSpPr>
          <p:cNvPr id="10" name="Title 9"/>
          <p:cNvSpPr>
            <a:spLocks noGrp="1"/>
          </p:cNvSpPr>
          <p:nvPr>
            <p:ph type="title"/>
          </p:nvPr>
        </p:nvSpPr>
        <p:spPr/>
        <p:txBody>
          <a:bodyPr/>
          <a:lstStyle/>
          <a:p>
            <a:r>
              <a:rPr lang="ru-RU" smtClean="0"/>
              <a:t>Образец заголовка</a:t>
            </a:r>
            <a:endParaRPr lang="en-US" dirty="0"/>
          </a:p>
        </p:txBody>
      </p:sp>
    </p:spTree>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Date Placeholder 2"/>
          <p:cNvSpPr>
            <a:spLocks noGrp="1"/>
          </p:cNvSpPr>
          <p:nvPr>
            <p:ph type="dt" sz="half" idx="10"/>
          </p:nvPr>
        </p:nvSpPr>
        <p:spPr/>
        <p:txBody>
          <a:bodyPr/>
          <a:lstStyle/>
          <a:p>
            <a:fld id="{A8FE9762-B3C4-42C3-9B38-01484AED35B2}" type="datetimeFigureOut">
              <a:rPr lang="ru-RU" smtClean="0"/>
              <a:pPr/>
              <a:t>19.01.2019</a:t>
            </a:fld>
            <a:endParaRPr lang="ru-RU"/>
          </a:p>
        </p:txBody>
      </p:sp>
      <p:sp>
        <p:nvSpPr>
          <p:cNvPr id="4" name="Footer Placeholder 3"/>
          <p:cNvSpPr>
            <a:spLocks noGrp="1"/>
          </p:cNvSpPr>
          <p:nvPr>
            <p:ph type="ftr" sz="quarter" idx="11"/>
          </p:nvPr>
        </p:nvSpPr>
        <p:spPr/>
        <p:txBody>
          <a:bodyPr/>
          <a:lstStyle/>
          <a:p>
            <a:endParaRPr lang="ru-RU"/>
          </a:p>
        </p:txBody>
      </p:sp>
      <p:sp>
        <p:nvSpPr>
          <p:cNvPr id="5" name="Slide Number Placeholder 4"/>
          <p:cNvSpPr>
            <a:spLocks noGrp="1"/>
          </p:cNvSpPr>
          <p:nvPr>
            <p:ph type="sldNum" sz="quarter" idx="12"/>
          </p:nvPr>
        </p:nvSpPr>
        <p:spPr/>
        <p:txBody>
          <a:bodyPr/>
          <a:lstStyle/>
          <a:p>
            <a:fld id="{05C112D9-C2EE-4C4E-89E1-85B21C1EB3AC}" type="slidenum">
              <a:rPr lang="ru-RU" smtClean="0"/>
              <a:pPr/>
              <a:t>‹#›</a:t>
            </a:fld>
            <a:endParaRPr lang="ru-RU"/>
          </a:p>
        </p:txBody>
      </p:sp>
    </p:spTree>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8FE9762-B3C4-42C3-9B38-01484AED35B2}" type="datetimeFigureOut">
              <a:rPr lang="ru-RU" smtClean="0"/>
              <a:pPr/>
              <a:t>19.01.2019</a:t>
            </a:fld>
            <a:endParaRPr lang="ru-RU"/>
          </a:p>
        </p:txBody>
      </p:sp>
      <p:sp>
        <p:nvSpPr>
          <p:cNvPr id="3" name="Footer Placeholder 2"/>
          <p:cNvSpPr>
            <a:spLocks noGrp="1"/>
          </p:cNvSpPr>
          <p:nvPr>
            <p:ph type="ftr" sz="quarter" idx="11"/>
          </p:nvPr>
        </p:nvSpPr>
        <p:spPr/>
        <p:txBody>
          <a:bodyPr/>
          <a:lstStyle/>
          <a:p>
            <a:endParaRPr lang="ru-RU"/>
          </a:p>
        </p:txBody>
      </p:sp>
      <p:sp>
        <p:nvSpPr>
          <p:cNvPr id="4" name="Slide Number Placeholder 3"/>
          <p:cNvSpPr>
            <a:spLocks noGrp="1"/>
          </p:cNvSpPr>
          <p:nvPr>
            <p:ph type="sldNum" sz="quarter" idx="12"/>
          </p:nvPr>
        </p:nvSpPr>
        <p:spPr/>
        <p:txBody>
          <a:bodyPr/>
          <a:lstStyle/>
          <a:p>
            <a:fld id="{05C112D9-C2EE-4C4E-89E1-85B21C1EB3AC}" type="slidenum">
              <a:rPr lang="ru-RU" smtClean="0"/>
              <a:pPr/>
              <a:t>‹#›</a:t>
            </a:fld>
            <a:endParaRPr lang="ru-RU"/>
          </a:p>
        </p:txBody>
      </p:sp>
    </p:spTree>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839095" y="2209800"/>
            <a:ext cx="3636085" cy="1258493"/>
          </a:xfrm>
          <a:effectLst/>
        </p:spPr>
        <p:txBody>
          <a:bodyPr anchor="b">
            <a:noAutofit/>
          </a:bodyPr>
          <a:lstStyle>
            <a:lvl1pPr marL="228600" indent="-228600" algn="l">
              <a:defRPr sz="2800" b="1">
                <a:effectLst/>
              </a:defRPr>
            </a:lvl1pPr>
          </a:lstStyle>
          <a:p>
            <a:r>
              <a:rPr lang="ru-RU" smtClean="0"/>
              <a:t>Образец заголовка</a:t>
            </a:r>
            <a:endParaRPr lang="en-US" dirty="0"/>
          </a:p>
        </p:txBody>
      </p:sp>
      <p:sp>
        <p:nvSpPr>
          <p:cNvPr id="3" name="Content Placeholder 2"/>
          <p:cNvSpPr>
            <a:spLocks noGrp="1"/>
          </p:cNvSpPr>
          <p:nvPr>
            <p:ph idx="1"/>
          </p:nvPr>
        </p:nvSpPr>
        <p:spPr>
          <a:xfrm>
            <a:off x="4593515" y="731520"/>
            <a:ext cx="4017085" cy="4894730"/>
          </a:xfrm>
        </p:spPr>
        <p:txBody>
          <a:bodyPr anchor="ctr"/>
          <a:lstStyle>
            <a:lvl1pPr>
              <a:defRPr sz="2200"/>
            </a:lvl1pPr>
            <a:lvl2pPr>
              <a:defRPr sz="2000"/>
            </a:lvl2pPr>
            <a:lvl3pPr>
              <a:defRPr sz="1800"/>
            </a:lvl3pPr>
            <a:lvl4pPr>
              <a:defRPr sz="1600"/>
            </a:lvl4pPr>
            <a:lvl5pPr>
              <a:defRPr sz="14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Text Placeholder 3"/>
          <p:cNvSpPr>
            <a:spLocks noGrp="1"/>
          </p:cNvSpPr>
          <p:nvPr>
            <p:ph type="body" sz="half" idx="2"/>
          </p:nvPr>
        </p:nvSpPr>
        <p:spPr>
          <a:xfrm>
            <a:off x="1075765" y="3497802"/>
            <a:ext cx="3388660" cy="213951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A8FE9762-B3C4-42C3-9B38-01484AED35B2}" type="datetimeFigureOut">
              <a:rPr lang="ru-RU" smtClean="0"/>
              <a:pPr/>
              <a:t>19.01.2019</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05C112D9-C2EE-4C4E-89E1-85B21C1EB3AC}" type="slidenum">
              <a:rPr lang="ru-RU" smtClean="0"/>
              <a:pPr/>
              <a:t>‹#›</a:t>
            </a:fld>
            <a:endParaRPr lang="ru-RU"/>
          </a:p>
        </p:txBody>
      </p:sp>
    </p:spTree>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8" name="Rectangle 7"/>
          <p:cNvSpPr/>
          <p:nvPr/>
        </p:nvSpPr>
        <p:spPr>
          <a:xfrm>
            <a:off x="0" y="3866920"/>
            <a:ext cx="9144000" cy="2991080"/>
          </a:xfrm>
          <a:prstGeom prst="rect">
            <a:avLst/>
          </a:prstGeom>
          <a:gradFill>
            <a:gsLst>
              <a:gs pos="0">
                <a:schemeClr val="bg1">
                  <a:alpha val="92000"/>
                </a:schemeClr>
              </a:gs>
              <a:gs pos="37000">
                <a:schemeClr val="bg1">
                  <a:alpha val="77000"/>
                </a:schemeClr>
              </a:gs>
              <a:gs pos="100000">
                <a:schemeClr val="bg2">
                  <a:alpha val="8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0" y="0"/>
            <a:ext cx="9144000" cy="3866920"/>
          </a:xfrm>
          <a:prstGeom prst="rect">
            <a:avLst/>
          </a:prstGeom>
          <a:gradFill flip="none" rotWithShape="1">
            <a:gsLst>
              <a:gs pos="0">
                <a:schemeClr val="bg1">
                  <a:alpha val="90000"/>
                </a:schemeClr>
              </a:gs>
              <a:gs pos="48000">
                <a:schemeClr val="bg1">
                  <a:alpha val="63000"/>
                </a:schemeClr>
              </a:gs>
              <a:gs pos="100000">
                <a:schemeClr val="bg2">
                  <a:alpha val="8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0" y="2652311"/>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Picture Placeholder 2"/>
          <p:cNvSpPr>
            <a:spLocks noGrp="1"/>
          </p:cNvSpPr>
          <p:nvPr>
            <p:ph type="pic" idx="1"/>
          </p:nvPr>
        </p:nvSpPr>
        <p:spPr>
          <a:xfrm>
            <a:off x="4475175" y="1143000"/>
            <a:ext cx="4114800" cy="3127806"/>
          </a:xfrm>
          <a:prstGeom prst="roundRect">
            <a:avLst>
              <a:gd name="adj" fmla="val 4230"/>
            </a:avLst>
          </a:prstGeom>
          <a:solidFill>
            <a:schemeClr val="bg2">
              <a:lumMod val="90000"/>
            </a:schemeClr>
          </a:solidFill>
          <a:effectLst>
            <a:reflection blurRad="4350" stA="23000" endA="300" endPos="28000" dir="5400000" sy="-100000" algn="bl" rotWithShape="0"/>
          </a:effectLst>
          <a:scene3d>
            <a:camera prst="perspectiveContrastingLeftFacing" fov="1800000">
              <a:rot lat="300000" lon="2100000" rev="0"/>
            </a:camera>
            <a:lightRig rig="balanced" dir="t"/>
          </a:scene3d>
          <a:sp3d>
            <a:bevelT w="50800" h="50800"/>
          </a:sp3d>
        </p:spPr>
        <p:txBody>
          <a:bodyPr>
            <a:normAutofit/>
            <a:flatTx/>
          </a:bodyPr>
          <a:lstStyle>
            <a:lvl1pPr marL="0" indent="0" algn="ctr">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smtClean="0"/>
              <a:t>Вставка рисунка</a:t>
            </a:r>
            <a:endParaRPr lang="en-US" dirty="0"/>
          </a:p>
        </p:txBody>
      </p:sp>
      <p:sp>
        <p:nvSpPr>
          <p:cNvPr id="4" name="Text Placeholder 3"/>
          <p:cNvSpPr>
            <a:spLocks noGrp="1"/>
          </p:cNvSpPr>
          <p:nvPr>
            <p:ph type="body" sz="half" idx="2"/>
          </p:nvPr>
        </p:nvSpPr>
        <p:spPr>
          <a:xfrm>
            <a:off x="877887" y="1010486"/>
            <a:ext cx="3694114" cy="2163020"/>
          </a:xfrm>
        </p:spPr>
        <p:txBody>
          <a:bodyPr anchor="b"/>
          <a:lstStyle>
            <a:lvl1pPr marL="182880" indent="-182880">
              <a:buFont typeface="Georgia" pitchFamily="18" charset="0"/>
              <a:buChar char="*"/>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A8FE9762-B3C4-42C3-9B38-01484AED35B2}" type="datetimeFigureOut">
              <a:rPr lang="ru-RU" smtClean="0"/>
              <a:pPr/>
              <a:t>19.01.2019</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05C112D9-C2EE-4C4E-89E1-85B21C1EB3AC}" type="slidenum">
              <a:rPr lang="ru-RU" smtClean="0"/>
              <a:pPr/>
              <a:t>‹#›</a:t>
            </a:fld>
            <a:endParaRPr lang="ru-RU"/>
          </a:p>
        </p:txBody>
      </p:sp>
      <p:sp>
        <p:nvSpPr>
          <p:cNvPr id="2" name="Title 1"/>
          <p:cNvSpPr>
            <a:spLocks noGrp="1"/>
          </p:cNvSpPr>
          <p:nvPr>
            <p:ph type="title"/>
          </p:nvPr>
        </p:nvSpPr>
        <p:spPr>
          <a:xfrm>
            <a:off x="727268" y="4464421"/>
            <a:ext cx="6383538" cy="1143000"/>
          </a:xfrm>
        </p:spPr>
        <p:txBody>
          <a:bodyPr anchor="b">
            <a:noAutofit/>
          </a:bodyPr>
          <a:lstStyle>
            <a:lvl1pPr algn="l">
              <a:defRPr sz="4600" b="1"/>
            </a:lvl1pPr>
          </a:lstStyle>
          <a:p>
            <a:r>
              <a:rPr lang="ru-RU" smtClean="0"/>
              <a:t>Образец заголовка</a:t>
            </a:r>
            <a:endParaRPr lang="en-US" dirty="0"/>
          </a:p>
        </p:txBody>
      </p:sp>
    </p:spTree>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7" name="Rectangle 6"/>
          <p:cNvSpPr/>
          <p:nvPr/>
        </p:nvSpPr>
        <p:spPr>
          <a:xfrm>
            <a:off x="0" y="5105400"/>
            <a:ext cx="9144000" cy="1752600"/>
          </a:xfrm>
          <a:prstGeom prst="rect">
            <a:avLst/>
          </a:prstGeom>
          <a:gradFill>
            <a:gsLst>
              <a:gs pos="0">
                <a:schemeClr val="bg1">
                  <a:alpha val="91000"/>
                </a:schemeClr>
              </a:gs>
              <a:gs pos="37000">
                <a:schemeClr val="bg1">
                  <a:alpha val="76000"/>
                </a:schemeClr>
              </a:gs>
              <a:gs pos="100000">
                <a:schemeClr val="bg2">
                  <a:alpha val="79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0" y="0"/>
            <a:ext cx="9144000" cy="5105400"/>
          </a:xfrm>
          <a:prstGeom prst="rect">
            <a:avLst/>
          </a:prstGeom>
          <a:gradFill flip="none" rotWithShape="1">
            <a:gsLst>
              <a:gs pos="0">
                <a:schemeClr val="bg1">
                  <a:alpha val="89000"/>
                </a:schemeClr>
              </a:gs>
              <a:gs pos="48000">
                <a:schemeClr val="bg1">
                  <a:alpha val="62000"/>
                </a:schemeClr>
              </a:gs>
              <a:gs pos="100000">
                <a:schemeClr val="bg2">
                  <a:alpha val="79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p:cNvSpPr/>
          <p:nvPr/>
        </p:nvSpPr>
        <p:spPr>
          <a:xfrm>
            <a:off x="0" y="3768304"/>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0" y="1600200"/>
            <a:ext cx="9144000" cy="5105400"/>
          </a:xfrm>
          <a:prstGeom prst="ellipse">
            <a:avLst/>
          </a:prstGeom>
          <a:gradFill flip="none" rotWithShape="1">
            <a:gsLst>
              <a:gs pos="0">
                <a:schemeClr val="bg1"/>
              </a:gs>
              <a:gs pos="56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1793289" y="4372168"/>
            <a:ext cx="6512511" cy="1143000"/>
          </a:xfrm>
          <a:prstGeom prst="rect">
            <a:avLst/>
          </a:prstGeom>
          <a:effectLst/>
        </p:spPr>
        <p:txBody>
          <a:bodyPr vert="horz" lIns="91440" tIns="45720" rIns="91440" bIns="45720" rtlCol="0" anchor="t" anchorCtr="0">
            <a:noAutofit/>
          </a:bodyPr>
          <a:lstStyle/>
          <a:p>
            <a:r>
              <a:rPr lang="ru-RU" smtClean="0"/>
              <a:t>Образец заголовка</a:t>
            </a:r>
            <a:endParaRPr lang="en-US" dirty="0"/>
          </a:p>
        </p:txBody>
      </p:sp>
      <p:sp>
        <p:nvSpPr>
          <p:cNvPr id="3" name="Text Placeholder 2"/>
          <p:cNvSpPr>
            <a:spLocks noGrp="1"/>
          </p:cNvSpPr>
          <p:nvPr>
            <p:ph type="body" idx="1"/>
          </p:nvPr>
        </p:nvSpPr>
        <p:spPr>
          <a:xfrm>
            <a:off x="1143000" y="732260"/>
            <a:ext cx="6400800" cy="3474720"/>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2"/>
          </p:nvPr>
        </p:nvSpPr>
        <p:spPr>
          <a:xfrm>
            <a:off x="6172200" y="6172200"/>
            <a:ext cx="2514600" cy="365125"/>
          </a:xfrm>
          <a:prstGeom prst="rect">
            <a:avLst/>
          </a:prstGeom>
        </p:spPr>
        <p:txBody>
          <a:bodyPr vert="horz" lIns="91440" tIns="45720" rIns="91440" bIns="45720" rtlCol="0" anchor="ctr"/>
          <a:lstStyle>
            <a:lvl1pPr algn="r">
              <a:defRPr sz="1100" b="1">
                <a:solidFill>
                  <a:schemeClr val="tx1">
                    <a:lumMod val="50000"/>
                    <a:lumOff val="50000"/>
                  </a:schemeClr>
                </a:solidFill>
              </a:defRPr>
            </a:lvl1pPr>
          </a:lstStyle>
          <a:p>
            <a:fld id="{A8FE9762-B3C4-42C3-9B38-01484AED35B2}" type="datetimeFigureOut">
              <a:rPr lang="ru-RU" smtClean="0"/>
              <a:pPr/>
              <a:t>19.01.2019</a:t>
            </a:fld>
            <a:endParaRPr lang="ru-RU"/>
          </a:p>
        </p:txBody>
      </p:sp>
      <p:sp>
        <p:nvSpPr>
          <p:cNvPr id="5" name="Footer Placeholder 4"/>
          <p:cNvSpPr>
            <a:spLocks noGrp="1"/>
          </p:cNvSpPr>
          <p:nvPr>
            <p:ph type="ftr" sz="quarter" idx="3"/>
          </p:nvPr>
        </p:nvSpPr>
        <p:spPr>
          <a:xfrm>
            <a:off x="457199" y="6172200"/>
            <a:ext cx="3352801" cy="365125"/>
          </a:xfrm>
          <a:prstGeom prst="rect">
            <a:avLst/>
          </a:prstGeom>
        </p:spPr>
        <p:txBody>
          <a:bodyPr vert="horz" lIns="91440" tIns="45720" rIns="91440" bIns="45720" rtlCol="0" anchor="ctr"/>
          <a:lstStyle>
            <a:lvl1pPr algn="l">
              <a:defRPr sz="1100" b="1">
                <a:solidFill>
                  <a:schemeClr val="tx1">
                    <a:lumMod val="50000"/>
                    <a:lumOff val="50000"/>
                  </a:schemeClr>
                </a:solidFill>
              </a:defRPr>
            </a:lvl1pPr>
          </a:lstStyle>
          <a:p>
            <a:endParaRPr lang="ru-RU"/>
          </a:p>
        </p:txBody>
      </p:sp>
      <p:sp>
        <p:nvSpPr>
          <p:cNvPr id="6" name="Slide Number Placeholder 5"/>
          <p:cNvSpPr>
            <a:spLocks noGrp="1"/>
          </p:cNvSpPr>
          <p:nvPr>
            <p:ph type="sldNum" sz="quarter" idx="4"/>
          </p:nvPr>
        </p:nvSpPr>
        <p:spPr>
          <a:xfrm>
            <a:off x="3810000" y="6172200"/>
            <a:ext cx="1828800" cy="365125"/>
          </a:xfrm>
          <a:prstGeom prst="rect">
            <a:avLst/>
          </a:prstGeom>
        </p:spPr>
        <p:txBody>
          <a:bodyPr vert="horz" lIns="91440" tIns="45720" rIns="91440" bIns="45720" rtlCol="0" anchor="ctr"/>
          <a:lstStyle>
            <a:lvl1pPr algn="ctr">
              <a:defRPr sz="1200" b="1">
                <a:solidFill>
                  <a:schemeClr val="tx1">
                    <a:lumMod val="50000"/>
                    <a:lumOff val="50000"/>
                  </a:schemeClr>
                </a:solidFill>
              </a:defRPr>
            </a:lvl1pPr>
          </a:lstStyle>
          <a:p>
            <a:fld id="{05C112D9-C2EE-4C4E-89E1-85B21C1EB3AC}" type="slidenum">
              <a:rPr lang="ru-RU" smtClean="0"/>
              <a:pPr/>
              <a:t>‹#›</a:t>
            </a:fld>
            <a:endParaRPr lang="ru-RU"/>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iming>
    <p:tnLst>
      <p:par>
        <p:cTn id="1" dur="indefinite" restart="never" nodeType="tmRoot"/>
      </p:par>
    </p:tnLst>
  </p:timing>
  <p:txStyles>
    <p:titleStyle>
      <a:lvl1pPr marL="320040" indent="-320040" algn="r" defTabSz="914400" rtl="0" eaLnBrk="1" latinLnBrk="0" hangingPunct="1">
        <a:spcBef>
          <a:spcPct val="0"/>
        </a:spcBef>
        <a:buClr>
          <a:schemeClr val="accent6">
            <a:lumMod val="75000"/>
          </a:schemeClr>
        </a:buClr>
        <a:buSzPct val="128000"/>
        <a:buFont typeface="Georgia" pitchFamily="18" charset="0"/>
        <a:buChar char="*"/>
        <a:defRPr sz="4600" b="1" i="0" kern="1200">
          <a:gradFill>
            <a:gsLst>
              <a:gs pos="0">
                <a:schemeClr val="tx1"/>
              </a:gs>
              <a:gs pos="40000">
                <a:schemeClr val="tx1">
                  <a:lumMod val="75000"/>
                  <a:lumOff val="25000"/>
                </a:schemeClr>
              </a:gs>
              <a:gs pos="100000">
                <a:schemeClr val="tx2">
                  <a:alpha val="65000"/>
                </a:schemeClr>
              </a:gs>
            </a:gsLst>
            <a:lin ang="5400000" scaled="0"/>
          </a:gradFill>
          <a:effectLst>
            <a:reflection blurRad="6350" stA="55000" endA="300" endPos="45500" dir="5400000" sy="-100000" algn="bl" rotWithShape="0"/>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286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200" kern="1200">
          <a:solidFill>
            <a:schemeClr val="tx1">
              <a:lumMod val="75000"/>
              <a:lumOff val="25000"/>
            </a:schemeClr>
          </a:solidFill>
          <a:latin typeface="+mn-lt"/>
          <a:ea typeface="+mn-ea"/>
          <a:cs typeface="+mn-cs"/>
        </a:defRPr>
      </a:lvl1pPr>
      <a:lvl2pPr marL="54864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000" kern="1200">
          <a:solidFill>
            <a:schemeClr val="tx1">
              <a:lumMod val="75000"/>
              <a:lumOff val="25000"/>
            </a:schemeClr>
          </a:solidFill>
          <a:latin typeface="+mn-lt"/>
          <a:ea typeface="+mn-ea"/>
          <a:cs typeface="+mn-cs"/>
        </a:defRPr>
      </a:lvl2pPr>
      <a:lvl3pPr marL="822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800" kern="1200">
          <a:solidFill>
            <a:schemeClr val="tx1">
              <a:lumMod val="75000"/>
              <a:lumOff val="25000"/>
            </a:schemeClr>
          </a:solidFill>
          <a:latin typeface="+mn-lt"/>
          <a:ea typeface="+mn-ea"/>
          <a:cs typeface="+mn-cs"/>
        </a:defRPr>
      </a:lvl3pPr>
      <a:lvl4pPr marL="109728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600" kern="1200">
          <a:solidFill>
            <a:schemeClr val="tx1">
              <a:lumMod val="75000"/>
              <a:lumOff val="25000"/>
            </a:schemeClr>
          </a:solidFill>
          <a:latin typeface="+mn-lt"/>
          <a:ea typeface="+mn-ea"/>
          <a:cs typeface="+mn-cs"/>
        </a:defRPr>
      </a:lvl4pPr>
      <a:lvl5pPr marL="138988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5pPr>
      <a:lvl6pPr marL="166420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6pPr>
      <a:lvl7pPr marL="1965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7pPr>
      <a:lvl8pPr marL="22860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8pPr>
      <a:lvl9pPr marL="2587752"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eg"/><Relationship Id="rId1" Type="http://schemas.openxmlformats.org/officeDocument/2006/relationships/slideLayout" Target="../slideLayouts/slideLayout2.xml"/><Relationship Id="rId4" Type="http://schemas.openxmlformats.org/officeDocument/2006/relationships/image" Target="../media/image25.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jpeg"/><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8.jpeg"/><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30.jpeg"/><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32.jpeg"/><Relationship Id="rId1" Type="http://schemas.openxmlformats.org/officeDocument/2006/relationships/slideLayout" Target="../slideLayouts/slideLayout2.xml"/><Relationship Id="rId4" Type="http://schemas.openxmlformats.org/officeDocument/2006/relationships/image" Target="../media/image34.jpeg"/></Relationships>
</file>

<file path=ppt/slides/_rels/slide25.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image" Target="../media/image36.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image" Target="../media/image38.jpeg"/><Relationship Id="rId1" Type="http://schemas.openxmlformats.org/officeDocument/2006/relationships/slideLayout" Target="../slideLayouts/slideLayout2.xml"/><Relationship Id="rId4" Type="http://schemas.openxmlformats.org/officeDocument/2006/relationships/image" Target="../media/image40.jpeg"/></Relationships>
</file>

<file path=ppt/slides/_rels/slide28.xml.rels><?xml version="1.0" encoding="UTF-8" standalone="yes"?>
<Relationships xmlns="http://schemas.openxmlformats.org/package/2006/relationships"><Relationship Id="rId2" Type="http://schemas.openxmlformats.org/officeDocument/2006/relationships/image" Target="../media/image41.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4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image" Target="../media/image43.jpeg"/><Relationship Id="rId1" Type="http://schemas.openxmlformats.org/officeDocument/2006/relationships/slideLayout" Target="../slideLayouts/slideLayout6.xml"/><Relationship Id="rId5" Type="http://schemas.openxmlformats.org/officeDocument/2006/relationships/image" Target="../media/image46.jpeg"/><Relationship Id="rId4" Type="http://schemas.openxmlformats.org/officeDocument/2006/relationships/image" Target="../media/image45.jpeg"/></Relationships>
</file>

<file path=ppt/slides/_rels/slide31.xml.rels><?xml version="1.0" encoding="UTF-8" standalone="yes"?>
<Relationships xmlns="http://schemas.openxmlformats.org/package/2006/relationships"><Relationship Id="rId2" Type="http://schemas.openxmlformats.org/officeDocument/2006/relationships/image" Target="../media/image47.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48.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49.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50.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52.jpeg"/><Relationship Id="rId2" Type="http://schemas.openxmlformats.org/officeDocument/2006/relationships/image" Target="../media/image51.jpeg"/><Relationship Id="rId1" Type="http://schemas.openxmlformats.org/officeDocument/2006/relationships/slideLayout" Target="../slideLayouts/slideLayout2.xml"/><Relationship Id="rId5" Type="http://schemas.openxmlformats.org/officeDocument/2006/relationships/image" Target="../media/image54.jpeg"/><Relationship Id="rId4" Type="http://schemas.openxmlformats.org/officeDocument/2006/relationships/image" Target="../media/image53.jpeg"/></Relationships>
</file>

<file path=ppt/slides/_rels/slide36.xml.rels><?xml version="1.0" encoding="UTF-8" standalone="yes"?>
<Relationships xmlns="http://schemas.openxmlformats.org/package/2006/relationships"><Relationship Id="rId3" Type="http://schemas.openxmlformats.org/officeDocument/2006/relationships/image" Target="../media/image56.jpeg"/><Relationship Id="rId2" Type="http://schemas.openxmlformats.org/officeDocument/2006/relationships/image" Target="../media/image55.jpeg"/><Relationship Id="rId1" Type="http://schemas.openxmlformats.org/officeDocument/2006/relationships/slideLayout" Target="../slideLayouts/slideLayout6.xml"/><Relationship Id="rId5" Type="http://schemas.openxmlformats.org/officeDocument/2006/relationships/image" Target="../media/image58.jpeg"/><Relationship Id="rId4" Type="http://schemas.openxmlformats.org/officeDocument/2006/relationships/image" Target="../media/image57.jpeg"/></Relationships>
</file>

<file path=ppt/slides/_rels/slide37.xml.rels><?xml version="1.0" encoding="UTF-8" standalone="yes"?>
<Relationships xmlns="http://schemas.openxmlformats.org/package/2006/relationships"><Relationship Id="rId2" Type="http://schemas.openxmlformats.org/officeDocument/2006/relationships/image" Target="../media/image59.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42910" y="548680"/>
            <a:ext cx="7858180" cy="2952327"/>
          </a:xfrm>
        </p:spPr>
        <p:txBody>
          <a:bodyPr>
            <a:normAutofit fontScale="90000"/>
          </a:bodyPr>
          <a:lstStyle/>
          <a:p>
            <a:pPr marL="182880" indent="0" algn="ctr">
              <a:buNone/>
            </a:pPr>
            <a:r>
              <a:rPr lang="en-US" sz="1600" dirty="0" smtClean="0">
                <a:ln w="10541" cmpd="sng">
                  <a:solidFill>
                    <a:schemeClr val="accent1">
                      <a:shade val="88000"/>
                      <a:satMod val="110000"/>
                    </a:schemeClr>
                  </a:solidFill>
                  <a:prstDash val="solid"/>
                </a:ln>
                <a:latin typeface="Times New Roman" pitchFamily="18" charset="0"/>
                <a:cs typeface="Times New Roman" pitchFamily="18" charset="0"/>
              </a:rPr>
              <a:t/>
            </a:r>
            <a:br>
              <a:rPr lang="en-US" sz="1600" dirty="0" smtClean="0">
                <a:ln w="10541" cmpd="sng">
                  <a:solidFill>
                    <a:schemeClr val="accent1">
                      <a:shade val="88000"/>
                      <a:satMod val="110000"/>
                    </a:schemeClr>
                  </a:solidFill>
                  <a:prstDash val="solid"/>
                </a:ln>
                <a:latin typeface="Times New Roman" pitchFamily="18" charset="0"/>
                <a:cs typeface="Times New Roman" pitchFamily="18" charset="0"/>
              </a:rPr>
            </a:br>
            <a:r>
              <a:rPr lang="ru-RU" sz="1600" dirty="0" smtClean="0">
                <a:ln w="10541" cmpd="sng">
                  <a:solidFill>
                    <a:schemeClr val="accent1">
                      <a:shade val="88000"/>
                      <a:satMod val="110000"/>
                    </a:schemeClr>
                  </a:solidFill>
                  <a:prstDash val="solid"/>
                </a:ln>
                <a:latin typeface="Times New Roman" pitchFamily="18" charset="0"/>
                <a:cs typeface="Times New Roman" pitchFamily="18" charset="0"/>
              </a:rPr>
              <a:t>        </a:t>
            </a:r>
            <a:br>
              <a:rPr lang="ru-RU" sz="1600" dirty="0" smtClean="0">
                <a:ln w="10541" cmpd="sng">
                  <a:solidFill>
                    <a:schemeClr val="accent1">
                      <a:shade val="88000"/>
                      <a:satMod val="110000"/>
                    </a:schemeClr>
                  </a:solidFill>
                  <a:prstDash val="solid"/>
                </a:ln>
                <a:latin typeface="Times New Roman" pitchFamily="18" charset="0"/>
                <a:cs typeface="Times New Roman" pitchFamily="18" charset="0"/>
              </a:rPr>
            </a:br>
            <a:r>
              <a:rPr lang="ru-RU" sz="1600" dirty="0">
                <a:ln w="10541" cmpd="sng">
                  <a:solidFill>
                    <a:schemeClr val="accent1">
                      <a:shade val="88000"/>
                      <a:satMod val="110000"/>
                    </a:schemeClr>
                  </a:solidFill>
                  <a:prstDash val="solid"/>
                </a:ln>
                <a:latin typeface="Times New Roman" pitchFamily="18" charset="0"/>
                <a:cs typeface="Times New Roman" pitchFamily="18" charset="0"/>
              </a:rPr>
              <a:t/>
            </a:r>
            <a:br>
              <a:rPr lang="ru-RU" sz="1600" dirty="0">
                <a:ln w="10541" cmpd="sng">
                  <a:solidFill>
                    <a:schemeClr val="accent1">
                      <a:shade val="88000"/>
                      <a:satMod val="110000"/>
                    </a:schemeClr>
                  </a:solidFill>
                  <a:prstDash val="solid"/>
                </a:ln>
                <a:latin typeface="Times New Roman" pitchFamily="18" charset="0"/>
                <a:cs typeface="Times New Roman" pitchFamily="18" charset="0"/>
              </a:rPr>
            </a:br>
            <a:r>
              <a:rPr lang="ru-RU" sz="2800" i="1" dirty="0" smtClean="0">
                <a:ln w="0"/>
                <a:solidFill>
                  <a:srgbClr val="FF0000"/>
                </a:solidFill>
                <a:effectLst>
                  <a:outerShdw blurRad="38100" dist="19050" dir="2700000" algn="tl" rotWithShape="0">
                    <a:schemeClr val="dk1">
                      <a:alpha val="40000"/>
                    </a:schemeClr>
                  </a:outerShdw>
                </a:effectLst>
                <a:latin typeface="Times New Roman" pitchFamily="18" charset="0"/>
                <a:cs typeface="Times New Roman" pitchFamily="18" charset="0"/>
              </a:rPr>
              <a:t>ПРЕЗЕНТАЦИЯ</a:t>
            </a:r>
            <a:r>
              <a:rPr lang="ru-RU" sz="2800" i="1" dirty="0">
                <a:ln w="0"/>
                <a:solidFill>
                  <a:srgbClr val="FF0000"/>
                </a:solidFill>
                <a:effectLst>
                  <a:outerShdw blurRad="38100" dist="19050" dir="2700000" algn="tl" rotWithShape="0">
                    <a:schemeClr val="dk1">
                      <a:alpha val="40000"/>
                    </a:schemeClr>
                  </a:outerShdw>
                </a:effectLst>
                <a:latin typeface="Times New Roman" pitchFamily="18" charset="0"/>
                <a:cs typeface="Times New Roman" pitchFamily="18" charset="0"/>
              </a:rPr>
              <a:t/>
            </a:r>
            <a:br>
              <a:rPr lang="ru-RU" sz="2800" i="1" dirty="0">
                <a:ln w="0"/>
                <a:solidFill>
                  <a:srgbClr val="FF0000"/>
                </a:solidFill>
                <a:effectLst>
                  <a:outerShdw blurRad="38100" dist="19050" dir="2700000" algn="tl" rotWithShape="0">
                    <a:schemeClr val="dk1">
                      <a:alpha val="40000"/>
                    </a:schemeClr>
                  </a:outerShdw>
                </a:effectLst>
                <a:latin typeface="Times New Roman" pitchFamily="18" charset="0"/>
                <a:cs typeface="Times New Roman" pitchFamily="18" charset="0"/>
              </a:rPr>
            </a:br>
            <a:r>
              <a:rPr lang="ru-RU" sz="2800" i="1" dirty="0" smtClean="0">
                <a:ln w="0"/>
                <a:solidFill>
                  <a:srgbClr val="FF0000"/>
                </a:solidFill>
                <a:effectLst>
                  <a:outerShdw blurRad="38100" dist="19050" dir="2700000" algn="tl" rotWithShape="0">
                    <a:schemeClr val="dk1">
                      <a:alpha val="40000"/>
                    </a:schemeClr>
                  </a:outerShdw>
                </a:effectLst>
                <a:latin typeface="Times New Roman" pitchFamily="18" charset="0"/>
                <a:cs typeface="Times New Roman" pitchFamily="18" charset="0"/>
              </a:rPr>
              <a:t>«ЛЕТНЕ-ОЗДОРОВИТЕЛЬНАЯ КАМПАНИЯ</a:t>
            </a:r>
            <a:br>
              <a:rPr lang="ru-RU" sz="2800" i="1" dirty="0" smtClean="0">
                <a:ln w="0"/>
                <a:solidFill>
                  <a:srgbClr val="FF0000"/>
                </a:solidFill>
                <a:effectLst>
                  <a:outerShdw blurRad="38100" dist="19050" dir="2700000" algn="tl" rotWithShape="0">
                    <a:schemeClr val="dk1">
                      <a:alpha val="40000"/>
                    </a:schemeClr>
                  </a:outerShdw>
                </a:effectLst>
                <a:latin typeface="Times New Roman" pitchFamily="18" charset="0"/>
                <a:cs typeface="Times New Roman" pitchFamily="18" charset="0"/>
              </a:rPr>
            </a:br>
            <a:r>
              <a:rPr lang="ru-RU" sz="2800" i="1" dirty="0" smtClean="0">
                <a:ln w="0"/>
                <a:solidFill>
                  <a:srgbClr val="FF0000"/>
                </a:solidFill>
                <a:effectLst>
                  <a:outerShdw blurRad="38100" dist="19050" dir="2700000" algn="tl" rotWithShape="0">
                    <a:schemeClr val="dk1">
                      <a:alpha val="40000"/>
                    </a:schemeClr>
                  </a:outerShdw>
                </a:effectLst>
                <a:latin typeface="Times New Roman" pitchFamily="18" charset="0"/>
                <a:cs typeface="Times New Roman" pitchFamily="18" charset="0"/>
              </a:rPr>
              <a:t>ЧЕРЕЗ ОБРАЗОВАТЕЛЬНЫЙ ТЕРРЕНКУР»</a:t>
            </a:r>
            <a:br>
              <a:rPr lang="ru-RU" sz="2800" i="1" dirty="0" smtClean="0">
                <a:ln w="0"/>
                <a:solidFill>
                  <a:srgbClr val="FF0000"/>
                </a:solidFill>
                <a:effectLst>
                  <a:outerShdw blurRad="38100" dist="19050" dir="2700000" algn="tl" rotWithShape="0">
                    <a:schemeClr val="dk1">
                      <a:alpha val="40000"/>
                    </a:schemeClr>
                  </a:outerShdw>
                </a:effectLst>
                <a:latin typeface="Times New Roman" pitchFamily="18" charset="0"/>
                <a:cs typeface="Times New Roman" pitchFamily="18" charset="0"/>
              </a:rPr>
            </a:br>
            <a:r>
              <a:rPr lang="ru-RU" sz="2800" i="1" dirty="0" smtClean="0">
                <a:ln w="0"/>
                <a:solidFill>
                  <a:srgbClr val="FF0000"/>
                </a:solidFill>
                <a:effectLst>
                  <a:outerShdw blurRad="38100" dist="19050" dir="2700000" algn="tl" rotWithShape="0">
                    <a:schemeClr val="dk1">
                      <a:alpha val="40000"/>
                    </a:schemeClr>
                  </a:outerShdw>
                </a:effectLst>
                <a:latin typeface="Times New Roman" pitchFamily="18" charset="0"/>
                <a:cs typeface="Times New Roman" pitchFamily="18" charset="0"/>
              </a:rPr>
              <a:t/>
            </a:r>
            <a:br>
              <a:rPr lang="ru-RU" sz="2800" i="1" dirty="0" smtClean="0">
                <a:ln w="0"/>
                <a:solidFill>
                  <a:srgbClr val="FF0000"/>
                </a:solidFill>
                <a:effectLst>
                  <a:outerShdw blurRad="38100" dist="19050" dir="2700000" algn="tl" rotWithShape="0">
                    <a:schemeClr val="dk1">
                      <a:alpha val="40000"/>
                    </a:schemeClr>
                  </a:outerShdw>
                </a:effectLst>
                <a:latin typeface="Times New Roman" pitchFamily="18" charset="0"/>
                <a:cs typeface="Times New Roman" pitchFamily="18" charset="0"/>
              </a:rPr>
            </a:br>
            <a:r>
              <a:rPr lang="ru-RU" sz="2800" i="1" dirty="0" smtClean="0">
                <a:ln w="0"/>
                <a:solidFill>
                  <a:srgbClr val="FF0000"/>
                </a:solidFill>
                <a:effectLst>
                  <a:outerShdw blurRad="38100" dist="19050" dir="2700000" algn="tl" rotWithShape="0">
                    <a:schemeClr val="dk1">
                      <a:alpha val="40000"/>
                    </a:schemeClr>
                  </a:outerShdw>
                </a:effectLst>
                <a:latin typeface="Times New Roman" pitchFamily="18" charset="0"/>
                <a:cs typeface="Times New Roman" pitchFamily="18" charset="0"/>
              </a:rPr>
              <a:t>МДОБУ «ДЕТСКИЙ САД «РАДУГА»</a:t>
            </a:r>
            <a:br>
              <a:rPr lang="ru-RU" sz="2800" i="1" dirty="0" smtClean="0">
                <a:ln w="0"/>
                <a:solidFill>
                  <a:srgbClr val="FF0000"/>
                </a:solidFill>
                <a:effectLst>
                  <a:outerShdw blurRad="38100" dist="19050" dir="2700000" algn="tl" rotWithShape="0">
                    <a:schemeClr val="dk1">
                      <a:alpha val="40000"/>
                    </a:schemeClr>
                  </a:outerShdw>
                </a:effectLst>
                <a:latin typeface="Times New Roman" pitchFamily="18" charset="0"/>
                <a:cs typeface="Times New Roman" pitchFamily="18" charset="0"/>
              </a:rPr>
            </a:br>
            <a:r>
              <a:rPr lang="ru-RU" sz="2800" i="1" dirty="0" smtClean="0">
                <a:ln w="0"/>
                <a:solidFill>
                  <a:srgbClr val="FF0000"/>
                </a:solidFill>
                <a:effectLst>
                  <a:outerShdw blurRad="38100" dist="19050" dir="2700000" algn="tl" rotWithShape="0">
                    <a:schemeClr val="dk1">
                      <a:alpha val="40000"/>
                    </a:schemeClr>
                  </a:outerShdw>
                </a:effectLst>
                <a:latin typeface="Times New Roman" pitchFamily="18" charset="0"/>
                <a:cs typeface="Times New Roman" pitchFamily="18" charset="0"/>
              </a:rPr>
              <a:t> </a:t>
            </a:r>
            <a:r>
              <a:rPr lang="ru-RU" sz="2800" i="1" dirty="0" err="1" smtClean="0">
                <a:ln w="0"/>
                <a:solidFill>
                  <a:srgbClr val="FF0000"/>
                </a:solidFill>
                <a:effectLst>
                  <a:outerShdw blurRad="38100" dist="19050" dir="2700000" algn="tl" rotWithShape="0">
                    <a:schemeClr val="dk1">
                      <a:alpha val="40000"/>
                    </a:schemeClr>
                  </a:outerShdw>
                </a:effectLst>
                <a:latin typeface="Times New Roman" pitchFamily="18" charset="0"/>
                <a:cs typeface="Times New Roman" pitchFamily="18" charset="0"/>
              </a:rPr>
              <a:t>с.ВЕРХНЯЯ</a:t>
            </a:r>
            <a:r>
              <a:rPr lang="ru-RU" sz="2800" i="1" dirty="0" smtClean="0">
                <a:ln w="0"/>
                <a:solidFill>
                  <a:srgbClr val="FF0000"/>
                </a:solidFill>
                <a:effectLst>
                  <a:outerShdw blurRad="38100" dist="19050" dir="2700000" algn="tl" rotWithShape="0">
                    <a:schemeClr val="dk1">
                      <a:alpha val="40000"/>
                    </a:schemeClr>
                  </a:outerShdw>
                </a:effectLst>
                <a:latin typeface="Times New Roman" pitchFamily="18" charset="0"/>
                <a:cs typeface="Times New Roman" pitchFamily="18" charset="0"/>
              </a:rPr>
              <a:t> ВЯЗОВКА</a:t>
            </a:r>
            <a:br>
              <a:rPr lang="ru-RU" sz="2800" i="1" dirty="0" smtClean="0">
                <a:ln w="0"/>
                <a:solidFill>
                  <a:srgbClr val="FF0000"/>
                </a:solidFill>
                <a:effectLst>
                  <a:outerShdw blurRad="38100" dist="19050" dir="2700000" algn="tl" rotWithShape="0">
                    <a:schemeClr val="dk1">
                      <a:alpha val="40000"/>
                    </a:schemeClr>
                  </a:outerShdw>
                </a:effectLst>
                <a:latin typeface="Times New Roman" pitchFamily="18" charset="0"/>
                <a:cs typeface="Times New Roman" pitchFamily="18" charset="0"/>
              </a:rPr>
            </a:br>
            <a:r>
              <a:rPr lang="ru-RU" sz="2800" i="1" dirty="0" smtClean="0">
                <a:ln w="0"/>
                <a:solidFill>
                  <a:srgbClr val="FF0000"/>
                </a:solidFill>
                <a:effectLst>
                  <a:outerShdw blurRad="38100" dist="19050" dir="2700000" algn="tl" rotWithShape="0">
                    <a:schemeClr val="dk1">
                      <a:alpha val="40000"/>
                    </a:schemeClr>
                  </a:outerShdw>
                </a:effectLst>
                <a:latin typeface="Times New Roman" pitchFamily="18" charset="0"/>
                <a:cs typeface="Times New Roman" pitchFamily="18" charset="0"/>
              </a:rPr>
              <a:t/>
            </a:r>
            <a:br>
              <a:rPr lang="ru-RU" sz="2800" i="1" dirty="0" smtClean="0">
                <a:ln w="0"/>
                <a:solidFill>
                  <a:srgbClr val="FF0000"/>
                </a:solidFill>
                <a:effectLst>
                  <a:outerShdw blurRad="38100" dist="19050" dir="2700000" algn="tl" rotWithShape="0">
                    <a:schemeClr val="dk1">
                      <a:alpha val="40000"/>
                    </a:schemeClr>
                  </a:outerShdw>
                </a:effectLst>
                <a:latin typeface="Times New Roman" pitchFamily="18" charset="0"/>
                <a:cs typeface="Times New Roman" pitchFamily="18" charset="0"/>
              </a:rPr>
            </a:br>
            <a:r>
              <a:rPr lang="ru-RU" sz="2800" i="1" dirty="0" smtClean="0">
                <a:ln w="0"/>
                <a:solidFill>
                  <a:srgbClr val="FF0000"/>
                </a:solidFill>
                <a:effectLst>
                  <a:outerShdw blurRad="38100" dist="19050" dir="2700000" algn="tl" rotWithShape="0">
                    <a:schemeClr val="dk1">
                      <a:alpha val="40000"/>
                    </a:schemeClr>
                  </a:outerShdw>
                </a:effectLst>
                <a:latin typeface="Times New Roman" pitchFamily="18" charset="0"/>
                <a:cs typeface="Times New Roman" pitchFamily="18" charset="0"/>
              </a:rPr>
              <a:t>Подготовил: заведующий МДОБУ</a:t>
            </a:r>
            <a:br>
              <a:rPr lang="ru-RU" sz="2800" i="1" dirty="0" smtClean="0">
                <a:ln w="0"/>
                <a:solidFill>
                  <a:srgbClr val="FF0000"/>
                </a:solidFill>
                <a:effectLst>
                  <a:outerShdw blurRad="38100" dist="19050" dir="2700000" algn="tl" rotWithShape="0">
                    <a:schemeClr val="dk1">
                      <a:alpha val="40000"/>
                    </a:schemeClr>
                  </a:outerShdw>
                </a:effectLst>
                <a:latin typeface="Times New Roman" pitchFamily="18" charset="0"/>
                <a:cs typeface="Times New Roman" pitchFamily="18" charset="0"/>
              </a:rPr>
            </a:br>
            <a:r>
              <a:rPr lang="ru-RU" sz="2800" i="1" dirty="0" err="1" smtClean="0">
                <a:ln w="0"/>
                <a:solidFill>
                  <a:srgbClr val="FF0000"/>
                </a:solidFill>
                <a:effectLst>
                  <a:outerShdw blurRad="38100" dist="19050" dir="2700000" algn="tl" rotWithShape="0">
                    <a:schemeClr val="dk1">
                      <a:alpha val="40000"/>
                    </a:schemeClr>
                  </a:outerShdw>
                </a:effectLst>
                <a:latin typeface="Times New Roman" pitchFamily="18" charset="0"/>
                <a:cs typeface="Times New Roman" pitchFamily="18" charset="0"/>
              </a:rPr>
              <a:t>Кейзерова</a:t>
            </a:r>
            <a:r>
              <a:rPr lang="ru-RU" sz="2800" i="1" dirty="0" smtClean="0">
                <a:ln w="0"/>
                <a:solidFill>
                  <a:srgbClr val="FF0000"/>
                </a:solidFill>
                <a:effectLst>
                  <a:outerShdw blurRad="38100" dist="19050" dir="2700000" algn="tl" rotWithShape="0">
                    <a:schemeClr val="dk1">
                      <a:alpha val="40000"/>
                    </a:schemeClr>
                  </a:outerShdw>
                </a:effectLst>
                <a:latin typeface="Times New Roman" pitchFamily="18" charset="0"/>
                <a:cs typeface="Times New Roman" pitchFamily="18" charset="0"/>
              </a:rPr>
              <a:t> Наталья Людвиговна</a:t>
            </a:r>
            <a:endParaRPr lang="ru-RU" sz="2800" i="1" dirty="0">
              <a:ln w="0"/>
              <a:solidFill>
                <a:srgbClr val="FF0000"/>
              </a:solidFill>
              <a:effectLst>
                <a:outerShdw blurRad="38100" dist="19050" dir="2700000" algn="tl" rotWithShape="0">
                  <a:schemeClr val="dk1">
                    <a:alpha val="40000"/>
                  </a:schemeClr>
                </a:outerShdw>
              </a:effectLst>
              <a:latin typeface="25"/>
            </a:endParaRPr>
          </a:p>
        </p:txBody>
      </p:sp>
      <p:pic>
        <p:nvPicPr>
          <p:cNvPr id="3" name="Рисунок 2"/>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23528" y="5013175"/>
            <a:ext cx="4896544" cy="792088"/>
          </a:xfrm>
          <a:prstGeom prst="rect">
            <a:avLst/>
          </a:prstGeom>
        </p:spPr>
      </p:pic>
      <p:pic>
        <p:nvPicPr>
          <p:cNvPr id="4" name="Рисунок 3"/>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5148064" y="5013176"/>
            <a:ext cx="3959408" cy="792087"/>
          </a:xfrm>
          <a:prstGeom prst="rect">
            <a:avLst/>
          </a:prstGeom>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title"/>
          </p:nvPr>
        </p:nvSpPr>
        <p:spPr>
          <a:xfrm>
            <a:off x="395537" y="4221088"/>
            <a:ext cx="8568952" cy="1944216"/>
          </a:xfrm>
        </p:spPr>
        <p:txBody>
          <a:bodyPr>
            <a:normAutofit fontScale="90000"/>
          </a:bodyPr>
          <a:lstStyle/>
          <a:p>
            <a:pPr marL="0" indent="0" algn="ctr">
              <a:buNone/>
            </a:pPr>
            <a:r>
              <a:rPr lang="ru-RU" sz="2400" cap="all" dirty="0" smtClean="0">
                <a:solidFill>
                  <a:srgbClr val="C00000"/>
                </a:solidFill>
                <a:effectLst>
                  <a:reflection blurRad="12700" stA="28000" endPos="45000" dist="1003" dir="5400000" sy="-100000" algn="bl"/>
                </a:effectLst>
                <a:latin typeface="Times New Roman" panose="02020603050405020304" pitchFamily="18" charset="0"/>
                <a:cs typeface="Times New Roman" panose="02020603050405020304" pitchFamily="18" charset="0"/>
              </a:rPr>
              <a:t>стена </a:t>
            </a:r>
            <a:r>
              <a:rPr lang="ru-RU" sz="2400" cap="all" dirty="0">
                <a:solidFill>
                  <a:srgbClr val="C00000"/>
                </a:solidFill>
                <a:effectLst>
                  <a:reflection blurRad="12700" stA="28000" endPos="45000" dist="1003" dir="5400000" sy="-100000" algn="bl"/>
                </a:effectLst>
                <a:latin typeface="Times New Roman" panose="02020603050405020304" pitchFamily="18" charset="0"/>
                <a:cs typeface="Times New Roman" panose="02020603050405020304" pitchFamily="18" charset="0"/>
              </a:rPr>
              <a:t>шумовых музыкальных </a:t>
            </a:r>
            <a:r>
              <a:rPr lang="ru-RU" sz="2400" cap="all" dirty="0" smtClean="0">
                <a:solidFill>
                  <a:srgbClr val="C00000"/>
                </a:solidFill>
                <a:effectLst>
                  <a:reflection blurRad="12700" stA="28000" endPos="45000" dist="1003" dir="5400000" sy="-100000" algn="bl"/>
                </a:effectLst>
                <a:latin typeface="Times New Roman" panose="02020603050405020304" pitchFamily="18" charset="0"/>
                <a:cs typeface="Times New Roman" panose="02020603050405020304" pitchFamily="18" charset="0"/>
              </a:rPr>
              <a:t>инструментов</a:t>
            </a:r>
            <a:br>
              <a:rPr lang="ru-RU" sz="2400" cap="all" dirty="0" smtClean="0">
                <a:solidFill>
                  <a:srgbClr val="C00000"/>
                </a:solidFill>
                <a:effectLst>
                  <a:reflection blurRad="12700" stA="28000" endPos="45000" dist="1003" dir="5400000" sy="-100000" algn="bl"/>
                </a:effectLst>
                <a:latin typeface="Times New Roman" panose="02020603050405020304" pitchFamily="18" charset="0"/>
                <a:cs typeface="Times New Roman" panose="02020603050405020304" pitchFamily="18" charset="0"/>
              </a:rPr>
            </a:br>
            <a:r>
              <a:rPr lang="ru-RU" sz="2400" cap="all" dirty="0" smtClean="0">
                <a:solidFill>
                  <a:srgbClr val="C00000"/>
                </a:solidFill>
                <a:effectLst>
                  <a:reflection blurRad="12700" stA="28000" endPos="45000" dist="1003" dir="5400000" sy="-100000" algn="bl"/>
                </a:effectLst>
                <a:latin typeface="Times New Roman" panose="02020603050405020304" pitchFamily="18" charset="0"/>
                <a:cs typeface="Times New Roman" panose="02020603050405020304" pitchFamily="18" charset="0"/>
              </a:rPr>
              <a:t/>
            </a:r>
            <a:br>
              <a:rPr lang="ru-RU" sz="2400" cap="all" dirty="0" smtClean="0">
                <a:solidFill>
                  <a:srgbClr val="C00000"/>
                </a:solidFill>
                <a:effectLst>
                  <a:reflection blurRad="12700" stA="28000" endPos="45000" dist="1003" dir="5400000" sy="-100000" algn="bl"/>
                </a:effectLst>
                <a:latin typeface="Times New Roman" panose="02020603050405020304" pitchFamily="18" charset="0"/>
                <a:cs typeface="Times New Roman" panose="02020603050405020304" pitchFamily="18" charset="0"/>
              </a:rPr>
            </a:br>
            <a:r>
              <a:rPr lang="ru-RU" sz="2000" dirty="0" smtClean="0">
                <a:solidFill>
                  <a:srgbClr val="7030A0"/>
                </a:solidFill>
                <a:effectLst/>
                <a:latin typeface="Times New Roman" panose="02020603050405020304" pitchFamily="18" charset="0"/>
                <a:cs typeface="Times New Roman" panose="02020603050405020304" pitchFamily="18" charset="0"/>
              </a:rPr>
              <a:t>Стена включает в себя не только шумовые игрушки, но и созданные с</a:t>
            </a:r>
            <a:r>
              <a:rPr lang="ru-RU" sz="2000" dirty="0">
                <a:solidFill>
                  <a:srgbClr val="7030A0"/>
                </a:solidFill>
                <a:effectLst/>
                <a:latin typeface="Times New Roman" panose="02020603050405020304" pitchFamily="18" charset="0"/>
                <a:cs typeface="Times New Roman" panose="02020603050405020304" pitchFamily="18" charset="0"/>
              </a:rPr>
              <a:t> помощью инсталляции </a:t>
            </a:r>
            <a:r>
              <a:rPr lang="ru-RU" sz="2000" dirty="0" smtClean="0">
                <a:solidFill>
                  <a:srgbClr val="7030A0"/>
                </a:solidFill>
                <a:effectLst/>
                <a:latin typeface="Times New Roman" panose="02020603050405020304" pitchFamily="18" charset="0"/>
                <a:cs typeface="Times New Roman" panose="02020603050405020304" pitchFamily="18" charset="0"/>
              </a:rPr>
              <a:t>музыкальные инструменты</a:t>
            </a:r>
            <a:r>
              <a:rPr lang="ru-RU" sz="2000" dirty="0">
                <a:solidFill>
                  <a:srgbClr val="7030A0"/>
                </a:solidFill>
                <a:effectLst/>
                <a:latin typeface="Times New Roman" panose="02020603050405020304" pitchFamily="18" charset="0"/>
                <a:cs typeface="Times New Roman" panose="02020603050405020304" pitchFamily="18" charset="0"/>
              </a:rPr>
              <a:t> - </a:t>
            </a:r>
            <a:r>
              <a:rPr lang="ru-RU" sz="2000" dirty="0" err="1" smtClean="0">
                <a:solidFill>
                  <a:srgbClr val="7030A0"/>
                </a:solidFill>
                <a:effectLst/>
                <a:latin typeface="Times New Roman" panose="02020603050405020304" pitchFamily="18" charset="0"/>
                <a:cs typeface="Times New Roman" panose="02020603050405020304" pitchFamily="18" charset="0"/>
              </a:rPr>
              <a:t>шумелки</a:t>
            </a:r>
            <a:r>
              <a:rPr lang="ru-RU" sz="2000" dirty="0" smtClean="0">
                <a:solidFill>
                  <a:srgbClr val="7030A0"/>
                </a:solidFill>
                <a:effectLst/>
                <a:latin typeface="Times New Roman" panose="02020603050405020304" pitchFamily="18" charset="0"/>
                <a:cs typeface="Times New Roman" panose="02020603050405020304" pitchFamily="18" charset="0"/>
              </a:rPr>
              <a:t>, </a:t>
            </a:r>
            <a:r>
              <a:rPr lang="ru-RU" sz="2000" dirty="0" err="1" smtClean="0">
                <a:solidFill>
                  <a:srgbClr val="7030A0"/>
                </a:solidFill>
                <a:effectLst/>
                <a:latin typeface="Times New Roman" panose="02020603050405020304" pitchFamily="18" charset="0"/>
                <a:cs typeface="Times New Roman" panose="02020603050405020304" pitchFamily="18" charset="0"/>
              </a:rPr>
              <a:t>стучалки</a:t>
            </a:r>
            <a:r>
              <a:rPr lang="ru-RU" sz="2000" dirty="0" smtClean="0">
                <a:solidFill>
                  <a:srgbClr val="7030A0"/>
                </a:solidFill>
                <a:effectLst/>
                <a:latin typeface="Times New Roman" panose="02020603050405020304" pitchFamily="18" charset="0"/>
                <a:cs typeface="Times New Roman" panose="02020603050405020304" pitchFamily="18" charset="0"/>
              </a:rPr>
              <a:t>, </a:t>
            </a:r>
            <a:r>
              <a:rPr lang="ru-RU" sz="2000" dirty="0" err="1" smtClean="0">
                <a:solidFill>
                  <a:srgbClr val="7030A0"/>
                </a:solidFill>
                <a:effectLst/>
                <a:latin typeface="Times New Roman" panose="02020603050405020304" pitchFamily="18" charset="0"/>
                <a:cs typeface="Times New Roman" panose="02020603050405020304" pitchFamily="18" charset="0"/>
              </a:rPr>
              <a:t>гремелки</a:t>
            </a:r>
            <a:r>
              <a:rPr lang="ru-RU" sz="2000" dirty="0" smtClean="0">
                <a:solidFill>
                  <a:srgbClr val="7030A0"/>
                </a:solidFill>
                <a:effectLst/>
                <a:latin typeface="Times New Roman" panose="02020603050405020304" pitchFamily="18" charset="0"/>
                <a:cs typeface="Times New Roman" panose="02020603050405020304" pitchFamily="18" charset="0"/>
              </a:rPr>
              <a:t>. </a:t>
            </a:r>
            <a:br>
              <a:rPr lang="ru-RU" sz="2000" dirty="0" smtClean="0">
                <a:solidFill>
                  <a:srgbClr val="7030A0"/>
                </a:solidFill>
                <a:effectLst/>
                <a:latin typeface="Times New Roman" panose="02020603050405020304" pitchFamily="18" charset="0"/>
                <a:cs typeface="Times New Roman" panose="02020603050405020304" pitchFamily="18" charset="0"/>
              </a:rPr>
            </a:br>
            <a:r>
              <a:rPr lang="ru-RU" sz="2000" dirty="0" smtClean="0">
                <a:solidFill>
                  <a:srgbClr val="7030A0"/>
                </a:solidFill>
                <a:effectLst/>
                <a:latin typeface="Times New Roman" panose="02020603050405020304" pitchFamily="18" charset="0"/>
                <a:cs typeface="Times New Roman" panose="02020603050405020304" pitchFamily="18" charset="0"/>
              </a:rPr>
              <a:t>Инструменты висят на обыкновенных крючках. Доступ свободный.</a:t>
            </a:r>
            <a:r>
              <a:rPr lang="ru-RU" sz="2000" dirty="0">
                <a:solidFill>
                  <a:srgbClr val="7030A0"/>
                </a:solidFill>
                <a:effectLst/>
                <a:latin typeface="Times New Roman" panose="02020603050405020304" pitchFamily="18" charset="0"/>
                <a:cs typeface="Times New Roman" panose="02020603050405020304" pitchFamily="18" charset="0"/>
              </a:rPr>
              <a:t/>
            </a:r>
            <a:br>
              <a:rPr lang="ru-RU" sz="2000" dirty="0">
                <a:solidFill>
                  <a:srgbClr val="7030A0"/>
                </a:solidFill>
                <a:effectLst/>
                <a:latin typeface="Times New Roman" panose="02020603050405020304" pitchFamily="18" charset="0"/>
                <a:cs typeface="Times New Roman" panose="02020603050405020304" pitchFamily="18" charset="0"/>
              </a:rPr>
            </a:br>
            <a:r>
              <a:rPr lang="ru-RU" sz="2400" cap="all" dirty="0" smtClean="0">
                <a:solidFill>
                  <a:srgbClr val="C00000"/>
                </a:solidFill>
                <a:effectLst>
                  <a:reflection blurRad="12700" stA="28000" endPos="45000" dist="1003" dir="5400000" sy="-100000" algn="bl"/>
                </a:effectLst>
                <a:latin typeface="Times New Roman" panose="02020603050405020304" pitchFamily="18" charset="0"/>
                <a:cs typeface="Times New Roman" panose="02020603050405020304" pitchFamily="18" charset="0"/>
              </a:rPr>
              <a:t/>
            </a:r>
            <a:br>
              <a:rPr lang="ru-RU" sz="2400" cap="all" dirty="0" smtClean="0">
                <a:solidFill>
                  <a:srgbClr val="C00000"/>
                </a:solidFill>
                <a:effectLst>
                  <a:reflection blurRad="12700" stA="28000" endPos="45000" dist="1003" dir="5400000" sy="-100000" algn="bl"/>
                </a:effectLst>
                <a:latin typeface="Times New Roman" panose="02020603050405020304" pitchFamily="18" charset="0"/>
                <a:cs typeface="Times New Roman" panose="02020603050405020304" pitchFamily="18" charset="0"/>
              </a:rPr>
            </a:br>
            <a:r>
              <a:rPr lang="ru-RU" sz="2400" cap="all" dirty="0" smtClean="0">
                <a:solidFill>
                  <a:srgbClr val="C00000"/>
                </a:solidFill>
                <a:effectLst>
                  <a:reflection blurRad="12700" stA="28000" endPos="45000" dist="1003" dir="5400000" sy="-100000" algn="bl"/>
                </a:effectLst>
                <a:latin typeface="Times New Roman" panose="02020603050405020304" pitchFamily="18" charset="0"/>
                <a:cs typeface="Times New Roman" panose="02020603050405020304" pitchFamily="18" charset="0"/>
              </a:rPr>
              <a:t/>
            </a:r>
            <a:br>
              <a:rPr lang="ru-RU" sz="2400" cap="all" dirty="0" smtClean="0">
                <a:solidFill>
                  <a:srgbClr val="C00000"/>
                </a:solidFill>
                <a:effectLst>
                  <a:reflection blurRad="12700" stA="28000" endPos="45000" dist="1003" dir="5400000" sy="-100000" algn="bl"/>
                </a:effectLst>
                <a:latin typeface="Times New Roman" panose="02020603050405020304" pitchFamily="18" charset="0"/>
                <a:cs typeface="Times New Roman" panose="02020603050405020304" pitchFamily="18" charset="0"/>
              </a:rPr>
            </a:br>
            <a:r>
              <a:rPr lang="ru-RU" sz="2400" dirty="0">
                <a:solidFill>
                  <a:srgbClr val="C00000"/>
                </a:solidFill>
                <a:latin typeface="Times New Roman" panose="02020603050405020304" pitchFamily="18" charset="0"/>
                <a:cs typeface="Times New Roman" panose="02020603050405020304" pitchFamily="18" charset="0"/>
              </a:rPr>
              <a:t/>
            </a:r>
            <a:br>
              <a:rPr lang="ru-RU" sz="2400" dirty="0">
                <a:solidFill>
                  <a:srgbClr val="C00000"/>
                </a:solidFill>
                <a:latin typeface="Times New Roman" panose="02020603050405020304" pitchFamily="18" charset="0"/>
                <a:cs typeface="Times New Roman" panose="02020603050405020304" pitchFamily="18" charset="0"/>
              </a:rPr>
            </a:br>
            <a:endParaRPr lang="ru-RU" sz="2400" dirty="0">
              <a:ln w="0"/>
              <a:solidFill>
                <a:srgbClr val="FF0000"/>
              </a:solidFill>
              <a:effectLst/>
              <a:latin typeface="Times New Roman" panose="02020603050405020304" pitchFamily="18" charset="0"/>
              <a:cs typeface="Times New Roman" panose="02020603050405020304" pitchFamily="18" charset="0"/>
            </a:endParaRPr>
          </a:p>
        </p:txBody>
      </p:sp>
      <p:pic>
        <p:nvPicPr>
          <p:cNvPr id="2" name="Объект 1"/>
          <p:cNvPicPr>
            <a:picLocks noGrp="1" noChangeAspect="1"/>
          </p:cNvPicPr>
          <p:nvPr>
            <p:ph sz="quarter" idx="13"/>
          </p:nvPr>
        </p:nvPicPr>
        <p:blipFill>
          <a:blip r:embed="rId2" cstate="email">
            <a:extLst>
              <a:ext uri="{28A0092B-C50C-407E-A947-70E740481C1C}">
                <a14:useLocalDpi xmlns:a14="http://schemas.microsoft.com/office/drawing/2010/main"/>
              </a:ext>
            </a:extLst>
          </a:blip>
          <a:stretch>
            <a:fillRect/>
          </a:stretch>
        </p:blipFill>
        <p:spPr>
          <a:xfrm>
            <a:off x="4716016" y="836712"/>
            <a:ext cx="4320480" cy="3024336"/>
          </a:xfrm>
        </p:spPr>
      </p:pic>
      <p:pic>
        <p:nvPicPr>
          <p:cNvPr id="1026" name="Picture 2" descr="C:\Users\Садик\Desktop\обр.терренкур\P1100232.JP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07504" y="836712"/>
            <a:ext cx="4536504" cy="302433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8457469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title"/>
          </p:nvPr>
        </p:nvSpPr>
        <p:spPr>
          <a:xfrm>
            <a:off x="107504" y="5013176"/>
            <a:ext cx="8887915" cy="1440160"/>
          </a:xfrm>
        </p:spPr>
        <p:txBody>
          <a:bodyPr>
            <a:noAutofit/>
          </a:bodyPr>
          <a:lstStyle/>
          <a:p>
            <a:pPr marL="0" indent="0" algn="l">
              <a:buNone/>
            </a:pPr>
            <a:r>
              <a:rPr lang="ru-RU" sz="2400" cap="all" dirty="0" err="1" smtClean="0">
                <a:solidFill>
                  <a:srgbClr val="C00000"/>
                </a:solidFill>
                <a:effectLst>
                  <a:reflection blurRad="12700" stA="28000" endPos="45000" dist="1003" dir="5400000" sy="-100000" algn="bl"/>
                </a:effectLst>
                <a:latin typeface="Times New Roman" panose="02020603050405020304" pitchFamily="18" charset="0"/>
                <a:cs typeface="Times New Roman" panose="02020603050405020304" pitchFamily="18" charset="0"/>
              </a:rPr>
              <a:t>Сказкоград</a:t>
            </a:r>
            <a:r>
              <a:rPr lang="ru-RU" sz="2400" cap="all" dirty="0" smtClean="0">
                <a:solidFill>
                  <a:srgbClr val="C00000"/>
                </a:solidFill>
                <a:effectLst>
                  <a:reflection blurRad="12700" stA="28000" endPos="45000" dist="1003" dir="5400000" sy="-100000" algn="bl"/>
                </a:effectLst>
                <a:latin typeface="Times New Roman" panose="02020603050405020304" pitchFamily="18" charset="0"/>
                <a:cs typeface="Times New Roman" panose="02020603050405020304" pitchFamily="18" charset="0"/>
              </a:rPr>
              <a:t>. </a:t>
            </a:r>
            <a:r>
              <a:rPr lang="ru-RU" sz="1600" dirty="0">
                <a:solidFill>
                  <a:srgbClr val="7030A0"/>
                </a:solidFill>
                <a:effectLst/>
                <a:latin typeface="Times New Roman" panose="02020603050405020304" pitchFamily="18" charset="0"/>
                <a:cs typeface="Times New Roman" panose="02020603050405020304" pitchFamily="18" charset="0"/>
              </a:rPr>
              <a:t>Д</a:t>
            </a:r>
            <a:r>
              <a:rPr lang="ru-RU" sz="1600" dirty="0" smtClean="0">
                <a:solidFill>
                  <a:srgbClr val="7030A0"/>
                </a:solidFill>
                <a:effectLst/>
                <a:latin typeface="Times New Roman" panose="02020603050405020304" pitchFamily="18" charset="0"/>
                <a:cs typeface="Times New Roman" panose="02020603050405020304" pitchFamily="18" charset="0"/>
              </a:rPr>
              <a:t>ом с двориком, лавки. В домике стол,  посуда, стулья, «люлька».</a:t>
            </a:r>
            <a:br>
              <a:rPr lang="ru-RU" sz="1600" dirty="0" smtClean="0">
                <a:solidFill>
                  <a:srgbClr val="7030A0"/>
                </a:solidFill>
                <a:effectLst/>
                <a:latin typeface="Times New Roman" panose="02020603050405020304" pitchFamily="18" charset="0"/>
                <a:cs typeface="Times New Roman" panose="02020603050405020304" pitchFamily="18" charset="0"/>
              </a:rPr>
            </a:br>
            <a:r>
              <a:rPr lang="ru-RU" sz="1600" dirty="0" smtClean="0">
                <a:solidFill>
                  <a:srgbClr val="7030A0"/>
                </a:solidFill>
                <a:effectLst/>
                <a:latin typeface="Times New Roman" panose="02020603050405020304" pitchFamily="18" charset="0"/>
                <a:cs typeface="Times New Roman" panose="02020603050405020304" pitchFamily="18" charset="0"/>
              </a:rPr>
              <a:t>Выносной материал: маски, шапочки, костюмы сказочных героев, картонные декорации…</a:t>
            </a:r>
            <a:br>
              <a:rPr lang="ru-RU" sz="1600" dirty="0" smtClean="0">
                <a:solidFill>
                  <a:srgbClr val="7030A0"/>
                </a:solidFill>
                <a:effectLst/>
                <a:latin typeface="Times New Roman" panose="02020603050405020304" pitchFamily="18" charset="0"/>
                <a:cs typeface="Times New Roman" panose="02020603050405020304" pitchFamily="18" charset="0"/>
              </a:rPr>
            </a:br>
            <a:r>
              <a:rPr lang="ru-RU" sz="1600" dirty="0" smtClean="0">
                <a:solidFill>
                  <a:srgbClr val="7030A0"/>
                </a:solidFill>
                <a:effectLst/>
                <a:latin typeface="Times New Roman" panose="02020603050405020304" pitchFamily="18" charset="0"/>
                <a:cs typeface="Times New Roman" panose="02020603050405020304" pitchFamily="18" charset="0"/>
              </a:rPr>
              <a:t>В </a:t>
            </a:r>
            <a:r>
              <a:rPr lang="ru-RU" sz="1600" dirty="0" err="1" smtClean="0">
                <a:solidFill>
                  <a:srgbClr val="7030A0"/>
                </a:solidFill>
                <a:effectLst/>
                <a:latin typeface="Times New Roman" panose="02020603050405020304" pitchFamily="18" charset="0"/>
                <a:cs typeface="Times New Roman" panose="02020603050405020304" pitchFamily="18" charset="0"/>
              </a:rPr>
              <a:t>сказкограде</a:t>
            </a:r>
            <a:r>
              <a:rPr lang="ru-RU" sz="1600" dirty="0" smtClean="0">
                <a:solidFill>
                  <a:srgbClr val="7030A0"/>
                </a:solidFill>
                <a:effectLst/>
                <a:latin typeface="Times New Roman" panose="02020603050405020304" pitchFamily="18" charset="0"/>
                <a:cs typeface="Times New Roman" panose="02020603050405020304" pitchFamily="18" charset="0"/>
              </a:rPr>
              <a:t> инсценируются знакомые сказки. </a:t>
            </a:r>
            <a:br>
              <a:rPr lang="ru-RU" sz="1600" dirty="0" smtClean="0">
                <a:solidFill>
                  <a:srgbClr val="7030A0"/>
                </a:solidFill>
                <a:effectLst/>
                <a:latin typeface="Times New Roman" panose="02020603050405020304" pitchFamily="18" charset="0"/>
                <a:cs typeface="Times New Roman" panose="02020603050405020304" pitchFamily="18" charset="0"/>
              </a:rPr>
            </a:br>
            <a:r>
              <a:rPr lang="ru-RU" sz="1600" dirty="0" smtClean="0">
                <a:solidFill>
                  <a:srgbClr val="7030A0"/>
                </a:solidFill>
                <a:effectLst/>
                <a:latin typeface="Times New Roman" panose="02020603050405020304" pitchFamily="18" charset="0"/>
                <a:cs typeface="Times New Roman" panose="02020603050405020304" pitchFamily="18" charset="0"/>
              </a:rPr>
              <a:t>Цели остановки: </a:t>
            </a:r>
            <a:r>
              <a:rPr lang="ru-RU" sz="1600" dirty="0">
                <a:solidFill>
                  <a:srgbClr val="7030A0"/>
                </a:solidFill>
                <a:effectLst/>
                <a:latin typeface="Times New Roman" panose="02020603050405020304" pitchFamily="18" charset="0"/>
                <a:cs typeface="Times New Roman" panose="02020603050405020304" pitchFamily="18" charset="0"/>
              </a:rPr>
              <a:t>обучение детей драматизации знакомых произведений, закрепление знаний русских народных сказок, воспитание дружеских и вежливых отношений друг к другу</a:t>
            </a:r>
            <a:r>
              <a:rPr lang="ru-RU" sz="1600" dirty="0" smtClean="0">
                <a:solidFill>
                  <a:srgbClr val="7030A0"/>
                </a:solidFill>
                <a:effectLst/>
                <a:latin typeface="Times New Roman" panose="02020603050405020304" pitchFamily="18" charset="0"/>
                <a:cs typeface="Times New Roman" panose="02020603050405020304" pitchFamily="18" charset="0"/>
              </a:rPr>
              <a:t>. </a:t>
            </a:r>
            <a:r>
              <a:rPr lang="ru-RU" sz="1600" dirty="0">
                <a:solidFill>
                  <a:srgbClr val="7030A0"/>
                </a:solidFill>
                <a:effectLst/>
                <a:latin typeface="Times New Roman" panose="02020603050405020304" pitchFamily="18" charset="0"/>
                <a:cs typeface="Times New Roman" panose="02020603050405020304" pitchFamily="18" charset="0"/>
              </a:rPr>
              <a:t/>
            </a:r>
            <a:br>
              <a:rPr lang="ru-RU" sz="1600" dirty="0">
                <a:solidFill>
                  <a:srgbClr val="7030A0"/>
                </a:solidFill>
                <a:effectLst/>
                <a:latin typeface="Times New Roman" panose="02020603050405020304" pitchFamily="18" charset="0"/>
                <a:cs typeface="Times New Roman" panose="02020603050405020304" pitchFamily="18" charset="0"/>
              </a:rPr>
            </a:br>
            <a:r>
              <a:rPr lang="ru-RU" sz="1600" dirty="0">
                <a:solidFill>
                  <a:srgbClr val="7030A0"/>
                </a:solidFill>
                <a:effectLst/>
                <a:latin typeface="Times New Roman" panose="02020603050405020304" pitchFamily="18" charset="0"/>
                <a:cs typeface="Times New Roman" panose="02020603050405020304" pitchFamily="18" charset="0"/>
              </a:rPr>
              <a:t> </a:t>
            </a:r>
            <a:br>
              <a:rPr lang="ru-RU" sz="1600" dirty="0">
                <a:solidFill>
                  <a:srgbClr val="7030A0"/>
                </a:solidFill>
                <a:effectLst/>
                <a:latin typeface="Times New Roman" panose="02020603050405020304" pitchFamily="18" charset="0"/>
                <a:cs typeface="Times New Roman" panose="02020603050405020304" pitchFamily="18" charset="0"/>
              </a:rPr>
            </a:br>
            <a:r>
              <a:rPr lang="ru-RU" sz="1600" dirty="0">
                <a:solidFill>
                  <a:srgbClr val="7030A0"/>
                </a:solidFill>
                <a:effectLst/>
                <a:latin typeface="Times New Roman" panose="02020603050405020304" pitchFamily="18" charset="0"/>
                <a:cs typeface="Times New Roman" panose="02020603050405020304" pitchFamily="18" charset="0"/>
              </a:rPr>
              <a:t/>
            </a:r>
            <a:br>
              <a:rPr lang="ru-RU" sz="1600" dirty="0">
                <a:solidFill>
                  <a:srgbClr val="7030A0"/>
                </a:solidFill>
                <a:effectLst/>
                <a:latin typeface="Times New Roman" panose="02020603050405020304" pitchFamily="18" charset="0"/>
                <a:cs typeface="Times New Roman" panose="02020603050405020304" pitchFamily="18" charset="0"/>
              </a:rPr>
            </a:br>
            <a:endParaRPr lang="ru-RU" sz="1600" i="1" dirty="0">
              <a:ln w="0"/>
              <a:solidFill>
                <a:srgbClr val="7030A0"/>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endParaRPr>
          </a:p>
        </p:txBody>
      </p:sp>
      <p:sp>
        <p:nvSpPr>
          <p:cNvPr id="5" name="Объект 4"/>
          <p:cNvSpPr>
            <a:spLocks noGrp="1"/>
          </p:cNvSpPr>
          <p:nvPr>
            <p:ph sz="quarter" idx="13"/>
          </p:nvPr>
        </p:nvSpPr>
        <p:spPr>
          <a:xfrm>
            <a:off x="251520" y="116632"/>
            <a:ext cx="7292280" cy="4680520"/>
          </a:xfrm>
        </p:spPr>
        <p:txBody>
          <a:bodyPr>
            <a:normAutofit/>
          </a:bodyPr>
          <a:lstStyle/>
          <a:p>
            <a:endParaRPr lang="ru-RU" dirty="0"/>
          </a:p>
        </p:txBody>
      </p:sp>
      <p:pic>
        <p:nvPicPr>
          <p:cNvPr id="5122" name="Picture 2" descr="C:\Users\Садик\Desktop\ВСЕ ФОТКИ\фото шумовые игрушки\20170810_170634.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6660232" y="260648"/>
            <a:ext cx="2362124" cy="4680521"/>
          </a:xfrm>
          <a:prstGeom prst="rect">
            <a:avLst/>
          </a:prstGeom>
          <a:noFill/>
          <a:extLst>
            <a:ext uri="{909E8E84-426E-40DD-AFC4-6F175D3DCCD1}">
              <a14:hiddenFill xmlns:a14="http://schemas.microsoft.com/office/drawing/2010/main">
                <a:solidFill>
                  <a:srgbClr val="FFFFFF"/>
                </a:solidFill>
              </a14:hiddenFill>
            </a:ext>
          </a:extLst>
        </p:spPr>
      </p:pic>
      <p:pic>
        <p:nvPicPr>
          <p:cNvPr id="14339" name="Picture 3" descr="D:\огород\P1100093.JP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209997" y="188639"/>
            <a:ext cx="6264696" cy="424847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341561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Объект 2"/>
          <p:cNvSpPr>
            <a:spLocks noGrp="1"/>
          </p:cNvSpPr>
          <p:nvPr>
            <p:ph sz="quarter" idx="13"/>
          </p:nvPr>
        </p:nvSpPr>
        <p:spPr/>
        <p:txBody>
          <a:bodyPr/>
          <a:lstStyle/>
          <a:p>
            <a:endParaRPr lang="ru-RU" dirty="0"/>
          </a:p>
        </p:txBody>
      </p:sp>
      <p:pic>
        <p:nvPicPr>
          <p:cNvPr id="18434" name="Picture 2" descr="D:\Резерв 28.08.2017\Папка Резерв 2\фотографии\дет.сад\IMG_4210.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8245702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title"/>
          </p:nvPr>
        </p:nvSpPr>
        <p:spPr>
          <a:xfrm>
            <a:off x="0" y="4005064"/>
            <a:ext cx="9144000" cy="2808312"/>
          </a:xfrm>
        </p:spPr>
        <p:txBody>
          <a:bodyPr>
            <a:normAutofit fontScale="90000"/>
          </a:bodyPr>
          <a:lstStyle/>
          <a:p>
            <a:pPr marL="0" indent="0" algn="l">
              <a:buNone/>
            </a:pPr>
            <a:r>
              <a:rPr lang="ru-RU" sz="1800" cap="all" dirty="0" err="1" smtClean="0">
                <a:solidFill>
                  <a:srgbClr val="0070C0"/>
                </a:solidFill>
                <a:effectLst>
                  <a:reflection blurRad="12700" stA="28000" endPos="45000" dist="1003" dir="5400000" sy="-100000" algn="bl"/>
                </a:effectLst>
                <a:latin typeface="Times New Roman" panose="02020603050405020304" pitchFamily="18" charset="0"/>
                <a:cs typeface="Times New Roman" panose="02020603050405020304" pitchFamily="18" charset="0"/>
              </a:rPr>
              <a:t>Метеолаборатория</a:t>
            </a:r>
            <a:r>
              <a:rPr lang="ru-RU" sz="1800" cap="all" dirty="0" smtClean="0">
                <a:solidFill>
                  <a:srgbClr val="0070C0"/>
                </a:solidFill>
                <a:effectLst>
                  <a:reflection blurRad="12700" stA="28000" endPos="45000" dist="1003" dir="5400000" sy="-100000" algn="bl"/>
                </a:effectLst>
                <a:latin typeface="Times New Roman" panose="02020603050405020304" pitchFamily="18" charset="0"/>
                <a:cs typeface="Times New Roman" panose="02020603050405020304" pitchFamily="18" charset="0"/>
              </a:rPr>
              <a:t>. </a:t>
            </a:r>
            <a:r>
              <a:rPr lang="ru-RU" sz="1600" dirty="0" smtClean="0">
                <a:solidFill>
                  <a:srgbClr val="7030A0"/>
                </a:solidFill>
                <a:effectLst/>
                <a:latin typeface="Times New Roman" panose="02020603050405020304" pitchFamily="18" charset="0"/>
                <a:cs typeface="Times New Roman" panose="02020603050405020304" pitchFamily="18" charset="0"/>
              </a:rPr>
              <a:t>Традиционное </a:t>
            </a:r>
            <a:r>
              <a:rPr lang="ru-RU" sz="1600" dirty="0">
                <a:solidFill>
                  <a:srgbClr val="7030A0"/>
                </a:solidFill>
                <a:effectLst/>
                <a:latin typeface="Times New Roman" panose="02020603050405020304" pitchFamily="18" charset="0"/>
                <a:cs typeface="Times New Roman" panose="02020603050405020304" pitchFamily="18" charset="0"/>
              </a:rPr>
              <a:t>оборудование: термометр, компас</a:t>
            </a:r>
            <a:r>
              <a:rPr lang="ru-RU" sz="1600" dirty="0" smtClean="0">
                <a:solidFill>
                  <a:srgbClr val="7030A0"/>
                </a:solidFill>
                <a:effectLst/>
                <a:latin typeface="Times New Roman" panose="02020603050405020304" pitchFamily="18" charset="0"/>
                <a:cs typeface="Times New Roman" panose="02020603050405020304" pitchFamily="18" charset="0"/>
              </a:rPr>
              <a:t>.</a:t>
            </a:r>
            <a:r>
              <a:rPr lang="ru-RU" sz="1600" dirty="0">
                <a:solidFill>
                  <a:srgbClr val="7030A0"/>
                </a:solidFill>
                <a:effectLst/>
                <a:latin typeface="Times New Roman" panose="02020603050405020304" pitchFamily="18" charset="0"/>
                <a:cs typeface="Times New Roman" panose="02020603050405020304" pitchFamily="18" charset="0"/>
              </a:rPr>
              <a:t> </a:t>
            </a:r>
            <a:r>
              <a:rPr lang="ru-RU" sz="1600" dirty="0" smtClean="0">
                <a:solidFill>
                  <a:srgbClr val="7030A0"/>
                </a:solidFill>
                <a:effectLst/>
                <a:latin typeface="Times New Roman" panose="02020603050405020304" pitchFamily="18" charset="0"/>
                <a:cs typeface="Times New Roman" panose="02020603050405020304" pitchFamily="18" charset="0"/>
              </a:rPr>
              <a:t>Нетрадиционное: флюгер </a:t>
            </a:r>
            <a:r>
              <a:rPr lang="ru-RU" sz="1600" dirty="0">
                <a:solidFill>
                  <a:srgbClr val="7030A0"/>
                </a:solidFill>
                <a:effectLst/>
                <a:latin typeface="Times New Roman" panose="02020603050405020304" pitchFamily="18" charset="0"/>
                <a:cs typeface="Times New Roman" panose="02020603050405020304" pitchFamily="18" charset="0"/>
              </a:rPr>
              <a:t>в форме вращающегося на опорной оси </a:t>
            </a:r>
            <a:r>
              <a:rPr lang="ru-RU" sz="1600" dirty="0" smtClean="0">
                <a:solidFill>
                  <a:srgbClr val="7030A0"/>
                </a:solidFill>
                <a:effectLst/>
                <a:latin typeface="Times New Roman" panose="02020603050405020304" pitchFamily="18" charset="0"/>
                <a:cs typeface="Times New Roman" panose="02020603050405020304" pitchFamily="18" charset="0"/>
              </a:rPr>
              <a:t>«цветка», </a:t>
            </a:r>
            <a:r>
              <a:rPr lang="ru-RU" sz="1600" dirty="0">
                <a:solidFill>
                  <a:srgbClr val="7030A0"/>
                </a:solidFill>
                <a:effectLst/>
                <a:latin typeface="Times New Roman" panose="02020603050405020304" pitchFamily="18" charset="0"/>
                <a:cs typeface="Times New Roman" panose="02020603050405020304" pitchFamily="18" charset="0"/>
              </a:rPr>
              <a:t>султанчики, </a:t>
            </a:r>
            <a:r>
              <a:rPr lang="ru-RU" sz="1600" dirty="0" smtClean="0">
                <a:solidFill>
                  <a:srgbClr val="7030A0"/>
                </a:solidFill>
                <a:effectLst/>
                <a:latin typeface="Times New Roman" panose="02020603050405020304" pitchFamily="18" charset="0"/>
                <a:cs typeface="Times New Roman" panose="02020603050405020304" pitchFamily="18" charset="0"/>
              </a:rPr>
              <a:t>вертушки – это приборы </a:t>
            </a:r>
            <a:r>
              <a:rPr lang="ru-RU" sz="1600" dirty="0">
                <a:solidFill>
                  <a:srgbClr val="7030A0"/>
                </a:solidFill>
                <a:effectLst/>
                <a:latin typeface="Times New Roman" panose="02020603050405020304" pitchFamily="18" charset="0"/>
                <a:cs typeface="Times New Roman" panose="02020603050405020304" pitchFamily="18" charset="0"/>
              </a:rPr>
              <a:t>для определения </a:t>
            </a:r>
            <a:r>
              <a:rPr lang="ru-RU" sz="1600" dirty="0" err="1" smtClean="0">
                <a:solidFill>
                  <a:srgbClr val="7030A0"/>
                </a:solidFill>
                <a:effectLst/>
                <a:latin typeface="Times New Roman" panose="02020603050405020304" pitchFamily="18" charset="0"/>
                <a:cs typeface="Times New Roman" panose="02020603050405020304" pitchFamily="18" charset="0"/>
              </a:rPr>
              <a:t>напра-вления</a:t>
            </a:r>
            <a:r>
              <a:rPr lang="ru-RU" sz="1600" dirty="0" smtClean="0">
                <a:solidFill>
                  <a:srgbClr val="7030A0"/>
                </a:solidFill>
                <a:effectLst/>
                <a:latin typeface="Times New Roman" panose="02020603050405020304" pitchFamily="18" charset="0"/>
                <a:cs typeface="Times New Roman" panose="02020603050405020304" pitchFamily="18" charset="0"/>
              </a:rPr>
              <a:t> </a:t>
            </a:r>
            <a:r>
              <a:rPr lang="ru-RU" sz="1600" dirty="0">
                <a:solidFill>
                  <a:srgbClr val="7030A0"/>
                </a:solidFill>
                <a:effectLst/>
                <a:latin typeface="Times New Roman" panose="02020603050405020304" pitchFamily="18" charset="0"/>
                <a:cs typeface="Times New Roman" panose="02020603050405020304" pitchFamily="18" charset="0"/>
              </a:rPr>
              <a:t>и силы </a:t>
            </a:r>
            <a:r>
              <a:rPr lang="ru-RU" sz="1600" dirty="0" smtClean="0">
                <a:solidFill>
                  <a:srgbClr val="7030A0"/>
                </a:solidFill>
                <a:effectLst/>
                <a:latin typeface="Times New Roman" panose="02020603050405020304" pitchFamily="18" charset="0"/>
                <a:cs typeface="Times New Roman" panose="02020603050405020304" pitchFamily="18" charset="0"/>
              </a:rPr>
              <a:t>ветра. Дневник наблюдения, красочные картинки, приготовленные воспитателем заранее.       В дневник вносится все то, за чем мы наблюдали: </a:t>
            </a:r>
            <a:r>
              <a:rPr lang="ru-RU" sz="1600" dirty="0">
                <a:solidFill>
                  <a:srgbClr val="7030A0"/>
                </a:solidFill>
                <a:effectLst/>
                <a:latin typeface="Times New Roman" panose="02020603050405020304" pitchFamily="18" charset="0"/>
                <a:cs typeface="Times New Roman" panose="02020603050405020304" pitchFamily="18" charset="0"/>
              </a:rPr>
              <a:t>показания температуры воздуха; сила и </a:t>
            </a:r>
            <a:r>
              <a:rPr lang="ru-RU" sz="1600" dirty="0" smtClean="0">
                <a:solidFill>
                  <a:srgbClr val="7030A0"/>
                </a:solidFill>
                <a:effectLst/>
                <a:latin typeface="Times New Roman" panose="02020603050405020304" pitchFamily="18" charset="0"/>
                <a:cs typeface="Times New Roman" panose="02020603050405020304" pitchFamily="18" charset="0"/>
              </a:rPr>
              <a:t>направление </a:t>
            </a:r>
            <a:r>
              <a:rPr lang="ru-RU" sz="1600" dirty="0">
                <a:solidFill>
                  <a:srgbClr val="7030A0"/>
                </a:solidFill>
                <a:effectLst/>
                <a:latin typeface="Times New Roman" panose="02020603050405020304" pitchFamily="18" charset="0"/>
                <a:cs typeface="Times New Roman" panose="02020603050405020304" pitchFamily="18" charset="0"/>
              </a:rPr>
              <a:t>ветра; наличие осадков; состояние неба и солнца; влажность </a:t>
            </a:r>
            <a:r>
              <a:rPr lang="ru-RU" sz="1600" dirty="0" smtClean="0">
                <a:solidFill>
                  <a:srgbClr val="7030A0"/>
                </a:solidFill>
                <a:effectLst/>
                <a:latin typeface="Times New Roman" panose="02020603050405020304" pitchFamily="18" charset="0"/>
                <a:cs typeface="Times New Roman" panose="02020603050405020304" pitchFamily="18" charset="0"/>
              </a:rPr>
              <a:t>воздуха, тучка </a:t>
            </a:r>
            <a:r>
              <a:rPr lang="ru-RU" sz="1600" dirty="0">
                <a:solidFill>
                  <a:srgbClr val="7030A0"/>
                </a:solidFill>
                <a:effectLst/>
                <a:latin typeface="Times New Roman" panose="02020603050405020304" pitchFamily="18" charset="0"/>
                <a:cs typeface="Times New Roman" panose="02020603050405020304" pitchFamily="18" charset="0"/>
              </a:rPr>
              <a:t>с дождинками» – к снижению </a:t>
            </a:r>
            <a:r>
              <a:rPr lang="ru-RU" sz="1600" dirty="0" smtClean="0">
                <a:solidFill>
                  <a:srgbClr val="7030A0"/>
                </a:solidFill>
                <a:effectLst/>
                <a:latin typeface="Times New Roman" panose="02020603050405020304" pitchFamily="18" charset="0"/>
                <a:cs typeface="Times New Roman" panose="02020603050405020304" pitchFamily="18" charset="0"/>
              </a:rPr>
              <a:t>атмосфер-</a:t>
            </a:r>
            <a:r>
              <a:rPr lang="ru-RU" sz="1600" dirty="0" err="1" smtClean="0">
                <a:solidFill>
                  <a:srgbClr val="7030A0"/>
                </a:solidFill>
                <a:effectLst/>
                <a:latin typeface="Times New Roman" panose="02020603050405020304" pitchFamily="18" charset="0"/>
                <a:cs typeface="Times New Roman" panose="02020603050405020304" pitchFamily="18" charset="0"/>
              </a:rPr>
              <a:t>ного</a:t>
            </a:r>
            <a:r>
              <a:rPr lang="ru-RU" sz="1600" dirty="0" smtClean="0">
                <a:solidFill>
                  <a:srgbClr val="7030A0"/>
                </a:solidFill>
                <a:effectLst/>
                <a:latin typeface="Times New Roman" panose="02020603050405020304" pitchFamily="18" charset="0"/>
                <a:cs typeface="Times New Roman" panose="02020603050405020304" pitchFamily="18" charset="0"/>
              </a:rPr>
              <a:t> </a:t>
            </a:r>
            <a:r>
              <a:rPr lang="ru-RU" sz="1600" dirty="0">
                <a:solidFill>
                  <a:srgbClr val="7030A0"/>
                </a:solidFill>
                <a:effectLst/>
                <a:latin typeface="Times New Roman" panose="02020603050405020304" pitchFamily="18" charset="0"/>
                <a:cs typeface="Times New Roman" panose="02020603050405020304" pitchFamily="18" charset="0"/>
              </a:rPr>
              <a:t>давления и дождю</a:t>
            </a:r>
            <a:r>
              <a:rPr lang="ru-RU" sz="1600" dirty="0" smtClean="0">
                <a:solidFill>
                  <a:srgbClr val="7030A0"/>
                </a:solidFill>
                <a:effectLst/>
                <a:latin typeface="Times New Roman" panose="02020603050405020304" pitchFamily="18" charset="0"/>
                <a:cs typeface="Times New Roman" panose="02020603050405020304" pitchFamily="18" charset="0"/>
              </a:rPr>
              <a:t>; «</a:t>
            </a:r>
            <a:r>
              <a:rPr lang="ru-RU" sz="1600" dirty="0">
                <a:solidFill>
                  <a:srgbClr val="7030A0"/>
                </a:solidFill>
                <a:effectLst/>
                <a:latin typeface="Times New Roman" panose="02020603050405020304" pitchFamily="18" charset="0"/>
                <a:cs typeface="Times New Roman" panose="02020603050405020304" pitchFamily="18" charset="0"/>
              </a:rPr>
              <a:t>тучка, закрывающая солнышко» – к повышению атмосферного давления и </a:t>
            </a:r>
            <a:r>
              <a:rPr lang="ru-RU" sz="1600" dirty="0" err="1" smtClean="0">
                <a:solidFill>
                  <a:srgbClr val="7030A0"/>
                </a:solidFill>
                <a:effectLst/>
                <a:latin typeface="Times New Roman" panose="02020603050405020304" pitchFamily="18" charset="0"/>
                <a:cs typeface="Times New Roman" panose="02020603050405020304" pitchFamily="18" charset="0"/>
              </a:rPr>
              <a:t>переме-нной</a:t>
            </a:r>
            <a:r>
              <a:rPr lang="ru-RU" sz="1600" dirty="0" smtClean="0">
                <a:solidFill>
                  <a:srgbClr val="7030A0"/>
                </a:solidFill>
                <a:effectLst/>
                <a:latin typeface="Times New Roman" panose="02020603050405020304" pitchFamily="18" charset="0"/>
                <a:cs typeface="Times New Roman" panose="02020603050405020304" pitchFamily="18" charset="0"/>
              </a:rPr>
              <a:t> </a:t>
            </a:r>
            <a:r>
              <a:rPr lang="ru-RU" sz="1600" dirty="0">
                <a:solidFill>
                  <a:srgbClr val="7030A0"/>
                </a:solidFill>
                <a:effectLst/>
                <a:latin typeface="Times New Roman" panose="02020603050405020304" pitchFamily="18" charset="0"/>
                <a:cs typeface="Times New Roman" panose="02020603050405020304" pitchFamily="18" charset="0"/>
              </a:rPr>
              <a:t>облачности</a:t>
            </a:r>
            <a:r>
              <a:rPr lang="ru-RU" sz="1600" dirty="0" smtClean="0">
                <a:solidFill>
                  <a:srgbClr val="7030A0"/>
                </a:solidFill>
                <a:effectLst/>
                <a:latin typeface="Times New Roman" panose="02020603050405020304" pitchFamily="18" charset="0"/>
                <a:cs typeface="Times New Roman" panose="02020603050405020304" pitchFamily="18" charset="0"/>
              </a:rPr>
              <a:t>; «</a:t>
            </a:r>
            <a:r>
              <a:rPr lang="ru-RU" sz="1600" dirty="0">
                <a:solidFill>
                  <a:srgbClr val="7030A0"/>
                </a:solidFill>
                <a:effectLst/>
                <a:latin typeface="Times New Roman" panose="02020603050405020304" pitchFamily="18" charset="0"/>
                <a:cs typeface="Times New Roman" panose="02020603050405020304" pitchFamily="18" charset="0"/>
              </a:rPr>
              <a:t>светящееся солнышко» </a:t>
            </a:r>
            <a:r>
              <a:rPr lang="ru-RU" sz="1600" dirty="0" smtClean="0">
                <a:solidFill>
                  <a:srgbClr val="7030A0"/>
                </a:solidFill>
                <a:effectLst/>
                <a:latin typeface="Times New Roman" panose="02020603050405020304" pitchFamily="18" charset="0"/>
                <a:cs typeface="Times New Roman" panose="02020603050405020304" pitchFamily="18" charset="0"/>
              </a:rPr>
              <a:t>- </a:t>
            </a:r>
            <a:r>
              <a:rPr lang="ru-RU" sz="1600" dirty="0">
                <a:solidFill>
                  <a:srgbClr val="7030A0"/>
                </a:solidFill>
                <a:effectLst/>
                <a:latin typeface="Times New Roman" panose="02020603050405020304" pitchFamily="18" charset="0"/>
                <a:cs typeface="Times New Roman" panose="02020603050405020304" pitchFamily="18" charset="0"/>
              </a:rPr>
              <a:t>к высокому давлению и солнечной </a:t>
            </a:r>
            <a:r>
              <a:rPr lang="ru-RU" sz="1600" dirty="0" smtClean="0">
                <a:solidFill>
                  <a:srgbClr val="7030A0"/>
                </a:solidFill>
                <a:effectLst/>
                <a:latin typeface="Times New Roman" panose="02020603050405020304" pitchFamily="18" charset="0"/>
                <a:cs typeface="Times New Roman" panose="02020603050405020304" pitchFamily="18" charset="0"/>
              </a:rPr>
              <a:t>погоде, бабочки, птицы и т.д.</a:t>
            </a:r>
            <a:r>
              <a:rPr lang="ru-RU" sz="1400" b="0" dirty="0">
                <a:effectLst/>
              </a:rPr>
              <a:t> </a:t>
            </a:r>
            <a:r>
              <a:rPr lang="ru-RU" sz="1600" dirty="0">
                <a:solidFill>
                  <a:srgbClr val="7030A0"/>
                </a:solidFill>
                <a:effectLst/>
                <a:latin typeface="Times New Roman" panose="02020603050405020304" pitchFamily="18" charset="0"/>
                <a:cs typeface="Times New Roman" panose="02020603050405020304" pitchFamily="18" charset="0"/>
              </a:rPr>
              <a:t>Здесь дети учатся наблюдать за изменениями состояния погоды, анализировать и делать </a:t>
            </a:r>
            <a:r>
              <a:rPr lang="ru-RU" sz="1600" dirty="0" smtClean="0">
                <a:solidFill>
                  <a:srgbClr val="7030A0"/>
                </a:solidFill>
                <a:effectLst/>
                <a:latin typeface="Times New Roman" panose="02020603050405020304" pitchFamily="18" charset="0"/>
                <a:cs typeface="Times New Roman" panose="02020603050405020304" pitchFamily="18" charset="0"/>
              </a:rPr>
              <a:t>выводы.                      В </a:t>
            </a:r>
            <a:r>
              <a:rPr lang="ru-RU" sz="1600" dirty="0">
                <a:solidFill>
                  <a:srgbClr val="7030A0"/>
                </a:solidFill>
                <a:effectLst/>
                <a:latin typeface="Times New Roman" panose="02020603050405020304" pitchFamily="18" charset="0"/>
                <a:cs typeface="Times New Roman" panose="02020603050405020304" pitchFamily="18" charset="0"/>
              </a:rPr>
              <a:t>зависимости от возраста детей меняются и усложняются задания.</a:t>
            </a:r>
            <a:br>
              <a:rPr lang="ru-RU" sz="1600" dirty="0">
                <a:solidFill>
                  <a:srgbClr val="7030A0"/>
                </a:solidFill>
                <a:effectLst/>
                <a:latin typeface="Times New Roman" panose="02020603050405020304" pitchFamily="18" charset="0"/>
                <a:cs typeface="Times New Roman" panose="02020603050405020304" pitchFamily="18" charset="0"/>
              </a:rPr>
            </a:br>
            <a:r>
              <a:rPr lang="ru-RU" sz="1800" cap="all" dirty="0" smtClean="0">
                <a:solidFill>
                  <a:srgbClr val="0070C0"/>
                </a:solidFill>
                <a:effectLst>
                  <a:reflection blurRad="12700" stA="28000" endPos="45000" dist="1003" dir="5400000" sy="-100000" algn="bl"/>
                </a:effectLst>
                <a:latin typeface="Times New Roman" panose="02020603050405020304" pitchFamily="18" charset="0"/>
                <a:cs typeface="Times New Roman" panose="02020603050405020304" pitchFamily="18" charset="0"/>
              </a:rPr>
              <a:t>ПТИЧЬЯ СТОЛОВАЯ</a:t>
            </a:r>
            <a:r>
              <a:rPr lang="ru-RU" sz="1800" cap="all" dirty="0" smtClean="0">
                <a:solidFill>
                  <a:srgbClr val="7030A0"/>
                </a:solidFill>
                <a:effectLst>
                  <a:reflection blurRad="12700" stA="28000" endPos="45000" dist="1003" dir="5400000" sy="-100000" algn="bl"/>
                </a:effectLst>
                <a:latin typeface="Times New Roman" panose="02020603050405020304" pitchFamily="18" charset="0"/>
                <a:cs typeface="Times New Roman" panose="02020603050405020304" pitchFamily="18" charset="0"/>
              </a:rPr>
              <a:t>: </a:t>
            </a:r>
            <a:r>
              <a:rPr lang="ru-RU" sz="1800" dirty="0" smtClean="0">
                <a:solidFill>
                  <a:srgbClr val="7030A0"/>
                </a:solidFill>
                <a:effectLst/>
                <a:latin typeface="Times New Roman" panose="02020603050405020304" pitchFamily="18" charset="0"/>
                <a:cs typeface="Times New Roman" panose="02020603050405020304" pitchFamily="18" charset="0"/>
              </a:rPr>
              <a:t>Дети </a:t>
            </a:r>
            <a:r>
              <a:rPr lang="ru-RU" sz="1800" dirty="0">
                <a:solidFill>
                  <a:srgbClr val="7030A0"/>
                </a:solidFill>
                <a:effectLst/>
                <a:latin typeface="Times New Roman" panose="02020603050405020304" pitchFamily="18" charset="0"/>
                <a:cs typeface="Times New Roman" panose="02020603050405020304" pitchFamily="18" charset="0"/>
              </a:rPr>
              <a:t>останавливаются возле кормушек, рассматривают их и выполняют задания воспитателя: найти самую высокую, самую низкую кормушку, покормить птиц и т. </a:t>
            </a:r>
            <a:r>
              <a:rPr lang="ru-RU" sz="1800" dirty="0" smtClean="0">
                <a:solidFill>
                  <a:srgbClr val="7030A0"/>
                </a:solidFill>
                <a:effectLst/>
                <a:latin typeface="Times New Roman" panose="02020603050405020304" pitchFamily="18" charset="0"/>
                <a:cs typeface="Times New Roman" panose="02020603050405020304" pitchFamily="18" charset="0"/>
              </a:rPr>
              <a:t>д. Здесь же проводятся дидактические и подвижные игры, связанные с этой темой.</a:t>
            </a:r>
            <a:r>
              <a:rPr lang="ru-RU" sz="1800" dirty="0">
                <a:solidFill>
                  <a:srgbClr val="7030A0"/>
                </a:solidFill>
                <a:effectLst/>
                <a:latin typeface="Times New Roman" panose="02020603050405020304" pitchFamily="18" charset="0"/>
                <a:cs typeface="Times New Roman" panose="02020603050405020304" pitchFamily="18" charset="0"/>
              </a:rPr>
              <a:t/>
            </a:r>
            <a:br>
              <a:rPr lang="ru-RU" sz="1800" dirty="0">
                <a:solidFill>
                  <a:srgbClr val="7030A0"/>
                </a:solidFill>
                <a:effectLst/>
                <a:latin typeface="Times New Roman" panose="02020603050405020304" pitchFamily="18" charset="0"/>
                <a:cs typeface="Times New Roman" panose="02020603050405020304" pitchFamily="18" charset="0"/>
              </a:rPr>
            </a:br>
            <a:r>
              <a:rPr lang="ru-RU" sz="1800" dirty="0">
                <a:solidFill>
                  <a:srgbClr val="7030A0"/>
                </a:solidFill>
                <a:effectLst/>
                <a:latin typeface="Times New Roman" panose="02020603050405020304" pitchFamily="18" charset="0"/>
                <a:cs typeface="Times New Roman" panose="02020603050405020304" pitchFamily="18" charset="0"/>
              </a:rPr>
              <a:t/>
            </a:r>
            <a:br>
              <a:rPr lang="ru-RU" sz="1800" dirty="0">
                <a:solidFill>
                  <a:srgbClr val="7030A0"/>
                </a:solidFill>
                <a:effectLst/>
                <a:latin typeface="Times New Roman" panose="02020603050405020304" pitchFamily="18" charset="0"/>
                <a:cs typeface="Times New Roman" panose="02020603050405020304" pitchFamily="18" charset="0"/>
              </a:rPr>
            </a:br>
            <a:r>
              <a:rPr lang="ru-RU" sz="1800" dirty="0">
                <a:solidFill>
                  <a:srgbClr val="7030A0"/>
                </a:solidFill>
                <a:effectLst/>
                <a:latin typeface="Times New Roman" panose="02020603050405020304" pitchFamily="18" charset="0"/>
                <a:cs typeface="Times New Roman" panose="02020603050405020304" pitchFamily="18" charset="0"/>
              </a:rPr>
              <a:t/>
            </a:r>
            <a:br>
              <a:rPr lang="ru-RU" sz="1800" dirty="0">
                <a:solidFill>
                  <a:srgbClr val="7030A0"/>
                </a:solidFill>
                <a:effectLst/>
                <a:latin typeface="Times New Roman" panose="02020603050405020304" pitchFamily="18" charset="0"/>
                <a:cs typeface="Times New Roman" panose="02020603050405020304" pitchFamily="18" charset="0"/>
              </a:rPr>
            </a:br>
            <a:r>
              <a:rPr lang="ru-RU" sz="1800" dirty="0">
                <a:solidFill>
                  <a:srgbClr val="7030A0"/>
                </a:solidFill>
                <a:effectLst/>
                <a:latin typeface="Times New Roman" panose="02020603050405020304" pitchFamily="18" charset="0"/>
                <a:cs typeface="Times New Roman" panose="02020603050405020304" pitchFamily="18" charset="0"/>
              </a:rPr>
              <a:t/>
            </a:r>
            <a:br>
              <a:rPr lang="ru-RU" sz="1800" dirty="0">
                <a:solidFill>
                  <a:srgbClr val="7030A0"/>
                </a:solidFill>
                <a:effectLst/>
                <a:latin typeface="Times New Roman" panose="02020603050405020304" pitchFamily="18" charset="0"/>
                <a:cs typeface="Times New Roman" panose="02020603050405020304" pitchFamily="18" charset="0"/>
              </a:rPr>
            </a:br>
            <a:r>
              <a:rPr lang="ru-RU" sz="2400" cap="all" dirty="0" smtClean="0">
                <a:solidFill>
                  <a:srgbClr val="0070C0"/>
                </a:solidFill>
                <a:effectLst>
                  <a:reflection blurRad="12700" stA="28000" endPos="45000" dist="1003" dir="5400000" sy="-100000" algn="bl"/>
                </a:effectLst>
                <a:latin typeface="Times New Roman" panose="02020603050405020304" pitchFamily="18" charset="0"/>
                <a:cs typeface="Times New Roman" panose="02020603050405020304" pitchFamily="18" charset="0"/>
              </a:rPr>
              <a:t/>
            </a:r>
            <a:br>
              <a:rPr lang="ru-RU" sz="2400" cap="all" dirty="0" smtClean="0">
                <a:solidFill>
                  <a:srgbClr val="0070C0"/>
                </a:solidFill>
                <a:effectLst>
                  <a:reflection blurRad="12700" stA="28000" endPos="45000" dist="1003" dir="5400000" sy="-100000" algn="bl"/>
                </a:effectLst>
                <a:latin typeface="Times New Roman" panose="02020603050405020304" pitchFamily="18" charset="0"/>
                <a:cs typeface="Times New Roman" panose="02020603050405020304" pitchFamily="18" charset="0"/>
              </a:rPr>
            </a:br>
            <a:endParaRPr lang="ru-RU" sz="2400" i="1" dirty="0">
              <a:ln w="0"/>
              <a:solidFill>
                <a:srgbClr val="FF0000"/>
              </a:solidFill>
              <a:effectLst/>
              <a:latin typeface="Times New Roman" panose="02020603050405020304" pitchFamily="18" charset="0"/>
              <a:cs typeface="Times New Roman" panose="02020603050405020304" pitchFamily="18" charset="0"/>
            </a:endParaRPr>
          </a:p>
        </p:txBody>
      </p:sp>
      <p:pic>
        <p:nvPicPr>
          <p:cNvPr id="2" name="Объект 1"/>
          <p:cNvPicPr>
            <a:picLocks noGrp="1" noChangeAspect="1"/>
          </p:cNvPicPr>
          <p:nvPr>
            <p:ph sz="quarter" idx="13"/>
          </p:nvPr>
        </p:nvPicPr>
        <p:blipFill>
          <a:blip r:embed="rId2" cstate="email">
            <a:extLst>
              <a:ext uri="{28A0092B-C50C-407E-A947-70E740481C1C}">
                <a14:useLocalDpi xmlns:a14="http://schemas.microsoft.com/office/drawing/2010/main"/>
              </a:ext>
            </a:extLst>
          </a:blip>
          <a:stretch>
            <a:fillRect/>
          </a:stretch>
        </p:blipFill>
        <p:spPr>
          <a:xfrm>
            <a:off x="1619671" y="188640"/>
            <a:ext cx="5832649" cy="3744416"/>
          </a:xfrm>
        </p:spPr>
      </p:pic>
    </p:spTree>
    <p:extLst>
      <p:ext uri="{BB962C8B-B14F-4D97-AF65-F5344CB8AC3E}">
        <p14:creationId xmlns:p14="http://schemas.microsoft.com/office/powerpoint/2010/main" val="26240692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07505" y="4653136"/>
            <a:ext cx="8856984" cy="1800200"/>
          </a:xfrm>
        </p:spPr>
        <p:txBody>
          <a:bodyPr/>
          <a:lstStyle/>
          <a:p>
            <a:pPr marL="0" indent="0" algn="ctr">
              <a:buNone/>
            </a:pPr>
            <a:r>
              <a:rPr lang="ru-RU" sz="2400" cap="all" dirty="0" smtClean="0">
                <a:solidFill>
                  <a:srgbClr val="002060"/>
                </a:solidFill>
                <a:effectLst>
                  <a:reflection blurRad="12700" stA="28000" endPos="45000" dist="1003" dir="5400000" sy="-100000" algn="bl"/>
                </a:effectLst>
                <a:latin typeface="Times New Roman" panose="02020603050405020304" pitchFamily="18" charset="0"/>
                <a:cs typeface="Times New Roman" panose="02020603050405020304" pitchFamily="18" charset="0"/>
              </a:rPr>
              <a:t>дом </a:t>
            </a:r>
            <a:r>
              <a:rPr lang="ru-RU" sz="2400" cap="all" dirty="0">
                <a:solidFill>
                  <a:srgbClr val="002060"/>
                </a:solidFill>
                <a:effectLst>
                  <a:reflection blurRad="12700" stA="28000" endPos="45000" dist="1003" dir="5400000" sy="-100000" algn="bl"/>
                </a:effectLst>
                <a:latin typeface="Times New Roman" panose="02020603050405020304" pitchFamily="18" charset="0"/>
                <a:cs typeface="Times New Roman" panose="02020603050405020304" pitchFamily="18" charset="0"/>
              </a:rPr>
              <a:t>царицы </a:t>
            </a:r>
            <a:r>
              <a:rPr lang="ru-RU" sz="2400" cap="all" dirty="0" smtClean="0">
                <a:solidFill>
                  <a:srgbClr val="002060"/>
                </a:solidFill>
                <a:effectLst>
                  <a:reflection blurRad="12700" stA="28000" endPos="45000" dist="1003" dir="5400000" sy="-100000" algn="bl"/>
                </a:effectLst>
                <a:latin typeface="Times New Roman" panose="02020603050405020304" pitchFamily="18" charset="0"/>
                <a:cs typeface="Times New Roman" panose="02020603050405020304" pitchFamily="18" charset="0"/>
              </a:rPr>
              <a:t>Математики</a:t>
            </a:r>
            <a:br>
              <a:rPr lang="ru-RU" sz="2400" cap="all" dirty="0" smtClean="0">
                <a:solidFill>
                  <a:srgbClr val="002060"/>
                </a:solidFill>
                <a:effectLst>
                  <a:reflection blurRad="12700" stA="28000" endPos="45000" dist="1003" dir="5400000" sy="-100000" algn="bl"/>
                </a:effectLst>
                <a:latin typeface="Times New Roman" panose="02020603050405020304" pitchFamily="18" charset="0"/>
                <a:cs typeface="Times New Roman" panose="02020603050405020304" pitchFamily="18" charset="0"/>
              </a:rPr>
            </a:br>
            <a:r>
              <a:rPr lang="ru-RU" sz="1600" dirty="0" smtClean="0">
                <a:solidFill>
                  <a:srgbClr val="7030A0"/>
                </a:solidFill>
                <a:latin typeface="Times New Roman" panose="02020603050405020304" pitchFamily="18" charset="0"/>
                <a:cs typeface="Times New Roman" panose="02020603050405020304" pitchFamily="18" charset="0"/>
              </a:rPr>
              <a:t>Оформлен под навесом:  установлены стол для шнуровки и мозаики, доска, стулья.</a:t>
            </a:r>
            <a:br>
              <a:rPr lang="ru-RU" sz="1600" dirty="0" smtClean="0">
                <a:solidFill>
                  <a:srgbClr val="7030A0"/>
                </a:solidFill>
                <a:latin typeface="Times New Roman" panose="02020603050405020304" pitchFamily="18" charset="0"/>
                <a:cs typeface="Times New Roman" panose="02020603050405020304" pitchFamily="18" charset="0"/>
              </a:rPr>
            </a:br>
            <a:r>
              <a:rPr lang="ru-RU" sz="1600" dirty="0" smtClean="0">
                <a:solidFill>
                  <a:srgbClr val="7030A0"/>
                </a:solidFill>
                <a:latin typeface="Times New Roman" panose="02020603050405020304" pitchFamily="18" charset="0"/>
                <a:cs typeface="Times New Roman" panose="02020603050405020304" pitchFamily="18" charset="0"/>
              </a:rPr>
              <a:t>Необходимый материал для счета, крупная, мелкая магнитная мозаика, набор магнитных цифр, мел, выносные плакаты и т.д. </a:t>
            </a:r>
            <a:r>
              <a:rPr lang="ru-RU" sz="1600" dirty="0" smtClean="0">
                <a:solidFill>
                  <a:srgbClr val="7030A0"/>
                </a:solidFill>
                <a:effectLst/>
                <a:latin typeface="Times New Roman" panose="02020603050405020304" pitchFamily="18" charset="0"/>
                <a:cs typeface="Times New Roman" panose="02020603050405020304" pitchFamily="18" charset="0"/>
              </a:rPr>
              <a:t>Для </a:t>
            </a:r>
            <a:r>
              <a:rPr lang="ru-RU" sz="1600" dirty="0">
                <a:solidFill>
                  <a:srgbClr val="7030A0"/>
                </a:solidFill>
                <a:effectLst/>
                <a:latin typeface="Times New Roman" panose="02020603050405020304" pitchFamily="18" charset="0"/>
                <a:cs typeface="Times New Roman" panose="02020603050405020304" pitchFamily="18" charset="0"/>
              </a:rPr>
              <a:t>знакомства дошкольников с геометрическими фигурами на этой станции </a:t>
            </a:r>
            <a:r>
              <a:rPr lang="ru-RU" sz="1600" dirty="0" smtClean="0">
                <a:solidFill>
                  <a:srgbClr val="7030A0"/>
                </a:solidFill>
                <a:effectLst/>
                <a:latin typeface="Times New Roman" panose="02020603050405020304" pitchFamily="18" charset="0"/>
                <a:cs typeface="Times New Roman" panose="02020603050405020304" pitchFamily="18" charset="0"/>
              </a:rPr>
              <a:t>мы  используем асфальтную дорожку, которая расположена рядом</a:t>
            </a:r>
            <a:r>
              <a:rPr lang="ru-RU" sz="1600" dirty="0">
                <a:solidFill>
                  <a:srgbClr val="7030A0"/>
                </a:solidFill>
                <a:effectLst/>
                <a:latin typeface="Times New Roman" panose="02020603050405020304" pitchFamily="18" charset="0"/>
                <a:cs typeface="Times New Roman" panose="02020603050405020304" pitchFamily="18" charset="0"/>
              </a:rPr>
              <a:t/>
            </a:r>
            <a:br>
              <a:rPr lang="ru-RU" sz="1600" dirty="0">
                <a:solidFill>
                  <a:srgbClr val="7030A0"/>
                </a:solidFill>
                <a:effectLst/>
                <a:latin typeface="Times New Roman" panose="02020603050405020304" pitchFamily="18" charset="0"/>
                <a:cs typeface="Times New Roman" panose="02020603050405020304" pitchFamily="18" charset="0"/>
              </a:rPr>
            </a:br>
            <a:r>
              <a:rPr lang="ru-RU" sz="2400" cap="all" dirty="0" smtClean="0">
                <a:solidFill>
                  <a:srgbClr val="002060"/>
                </a:solidFill>
                <a:effectLst>
                  <a:reflection blurRad="12700" stA="28000" endPos="45000" dist="1003" dir="5400000" sy="-100000" algn="bl"/>
                </a:effectLst>
                <a:latin typeface="Times New Roman" panose="02020603050405020304" pitchFamily="18" charset="0"/>
                <a:cs typeface="Times New Roman" panose="02020603050405020304" pitchFamily="18" charset="0"/>
              </a:rPr>
              <a:t/>
            </a:r>
            <a:br>
              <a:rPr lang="ru-RU" sz="2400" cap="all" dirty="0" smtClean="0">
                <a:solidFill>
                  <a:srgbClr val="002060"/>
                </a:solidFill>
                <a:effectLst>
                  <a:reflection blurRad="12700" stA="28000" endPos="45000" dist="1003" dir="5400000" sy="-100000" algn="bl"/>
                </a:effectLst>
                <a:latin typeface="Times New Roman" panose="02020603050405020304" pitchFamily="18" charset="0"/>
                <a:cs typeface="Times New Roman" panose="02020603050405020304" pitchFamily="18" charset="0"/>
              </a:rPr>
            </a:br>
            <a:endParaRPr lang="ru-RU" sz="1600" dirty="0"/>
          </a:p>
        </p:txBody>
      </p:sp>
      <p:pic>
        <p:nvPicPr>
          <p:cNvPr id="11266" name="Picture 2" descr="C:\Users\Садик\Desktop\теренкуры фото\P1100264.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179512" y="332656"/>
            <a:ext cx="5256584" cy="3908421"/>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descr="C:\Users\Садик\Desktop\теренкуры фото\P1100056.JPG"/>
          <p:cNvPicPr>
            <a:picLocks noGrp="1" noChangeAspect="1" noChangeArrowheads="1"/>
          </p:cNvPicPr>
          <p:nvPr>
            <p:ph sz="quarter" idx="13"/>
          </p:nvPr>
        </p:nvPicPr>
        <p:blipFill>
          <a:blip r:embed="rId3" cstate="email">
            <a:extLst>
              <a:ext uri="{28A0092B-C50C-407E-A947-70E740481C1C}">
                <a14:useLocalDpi xmlns:a14="http://schemas.microsoft.com/office/drawing/2010/main"/>
              </a:ext>
            </a:extLst>
          </a:blip>
          <a:srcRect/>
          <a:stretch>
            <a:fillRect/>
          </a:stretch>
        </p:blipFill>
        <p:spPr bwMode="auto">
          <a:xfrm>
            <a:off x="5796136" y="332657"/>
            <a:ext cx="3240360" cy="28083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7591890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title"/>
          </p:nvPr>
        </p:nvSpPr>
        <p:spPr/>
        <p:txBody>
          <a:bodyPr>
            <a:normAutofit/>
          </a:bodyPr>
          <a:lstStyle/>
          <a:p>
            <a:r>
              <a:rPr lang="ru-RU" sz="2400" i="1" dirty="0" smtClean="0">
                <a:ln w="0"/>
                <a:solidFill>
                  <a:srgbClr val="FF0000"/>
                </a:solidFill>
                <a:effectLst/>
                <a:latin typeface="Times New Roman" panose="02020603050405020304" pitchFamily="18" charset="0"/>
                <a:cs typeface="Times New Roman" panose="02020603050405020304" pitchFamily="18" charset="0"/>
              </a:rPr>
              <a:t> </a:t>
            </a:r>
            <a:endParaRPr lang="ru-RU" sz="2400" i="1" dirty="0">
              <a:ln w="0"/>
              <a:solidFill>
                <a:srgbClr val="FF0000"/>
              </a:solidFill>
              <a:effectLst/>
              <a:latin typeface="Times New Roman" panose="02020603050405020304" pitchFamily="18" charset="0"/>
              <a:cs typeface="Times New Roman" panose="02020603050405020304" pitchFamily="18" charset="0"/>
            </a:endParaRPr>
          </a:p>
        </p:txBody>
      </p:sp>
      <p:sp>
        <p:nvSpPr>
          <p:cNvPr id="3" name="Объект 2"/>
          <p:cNvSpPr>
            <a:spLocks noGrp="1"/>
          </p:cNvSpPr>
          <p:nvPr>
            <p:ph sz="quarter" idx="13"/>
          </p:nvPr>
        </p:nvSpPr>
        <p:spPr>
          <a:xfrm>
            <a:off x="251520" y="5085184"/>
            <a:ext cx="8640960" cy="1584176"/>
          </a:xfrm>
        </p:spPr>
        <p:txBody>
          <a:bodyPr>
            <a:normAutofit fontScale="77500" lnSpcReduction="20000"/>
          </a:bodyPr>
          <a:lstStyle/>
          <a:p>
            <a:pPr marL="45720" indent="0" algn="ctr">
              <a:buNone/>
            </a:pPr>
            <a:r>
              <a:rPr lang="ru-RU" sz="3100" b="1" cap="all" dirty="0" smtClean="0">
                <a:solidFill>
                  <a:srgbClr val="C00000"/>
                </a:solidFill>
                <a:effectLst>
                  <a:reflection blurRad="12700" stA="28000" endPos="45000" dist="1003" dir="5400000" sy="-100000" algn="bl"/>
                </a:effectLst>
                <a:latin typeface="Times New Roman" panose="02020603050405020304" pitchFamily="18" charset="0"/>
                <a:cs typeface="Times New Roman" panose="02020603050405020304" pitchFamily="18" charset="0"/>
              </a:rPr>
              <a:t>королевство Кисточки</a:t>
            </a:r>
          </a:p>
          <a:p>
            <a:pPr marL="45720" indent="0" algn="ctr">
              <a:buNone/>
            </a:pPr>
            <a:r>
              <a:rPr lang="ru-RU" sz="2100" b="1" dirty="0">
                <a:solidFill>
                  <a:srgbClr val="7030A0"/>
                </a:solidFill>
                <a:latin typeface="Times New Roman" panose="02020603050405020304" pitchFamily="18" charset="0"/>
                <a:cs typeface="Times New Roman" panose="02020603050405020304" pitchFamily="18" charset="0"/>
              </a:rPr>
              <a:t>П</a:t>
            </a:r>
            <a:r>
              <a:rPr lang="ru-RU" sz="2100" b="1" dirty="0" smtClean="0">
                <a:solidFill>
                  <a:srgbClr val="7030A0"/>
                </a:solidFill>
                <a:latin typeface="Times New Roman" panose="02020603050405020304" pitchFamily="18" charset="0"/>
                <a:cs typeface="Times New Roman" panose="02020603050405020304" pitchFamily="18" charset="0"/>
              </a:rPr>
              <a:t>од навесом  установлен шкаф, где находятся: различные краски, альбомы, карандаши кисточки, непроливайки, восковые карандаши, мел, столы</a:t>
            </a:r>
            <a:r>
              <a:rPr lang="ru-RU" sz="2100" b="1" dirty="0">
                <a:solidFill>
                  <a:srgbClr val="7030A0"/>
                </a:solidFill>
                <a:latin typeface="Times New Roman" panose="02020603050405020304" pitchFamily="18" charset="0"/>
                <a:cs typeface="Times New Roman" panose="02020603050405020304" pitchFamily="18" charset="0"/>
              </a:rPr>
              <a:t>, </a:t>
            </a:r>
            <a:r>
              <a:rPr lang="ru-RU" sz="2100" b="1" dirty="0" smtClean="0">
                <a:solidFill>
                  <a:srgbClr val="7030A0"/>
                </a:solidFill>
                <a:latin typeface="Times New Roman" panose="02020603050405020304" pitchFamily="18" charset="0"/>
                <a:cs typeface="Times New Roman" panose="02020603050405020304" pitchFamily="18" charset="0"/>
              </a:rPr>
              <a:t>стулья. </a:t>
            </a:r>
            <a:r>
              <a:rPr lang="ru-RU" sz="2100" b="1" dirty="0">
                <a:solidFill>
                  <a:srgbClr val="7030A0"/>
                </a:solidFill>
                <a:latin typeface="Times New Roman" panose="02020603050405020304" pitchFamily="18" charset="0"/>
                <a:cs typeface="Times New Roman" panose="02020603050405020304" pitchFamily="18" charset="0"/>
              </a:rPr>
              <a:t>Э</a:t>
            </a:r>
            <a:r>
              <a:rPr lang="ru-RU" sz="2100" b="1" dirty="0" smtClean="0">
                <a:solidFill>
                  <a:srgbClr val="7030A0"/>
                </a:solidFill>
                <a:latin typeface="Times New Roman" panose="02020603050405020304" pitchFamily="18" charset="0"/>
                <a:cs typeface="Times New Roman" panose="02020603050405020304" pitchFamily="18" charset="0"/>
              </a:rPr>
              <a:t>та </a:t>
            </a:r>
            <a:r>
              <a:rPr lang="ru-RU" sz="2100" b="1" dirty="0">
                <a:solidFill>
                  <a:srgbClr val="7030A0"/>
                </a:solidFill>
                <a:latin typeface="Times New Roman" panose="02020603050405020304" pitchFamily="18" charset="0"/>
                <a:cs typeface="Times New Roman" panose="02020603050405020304" pitchFamily="18" charset="0"/>
              </a:rPr>
              <a:t>станция образовательного терренкура находится в специально </a:t>
            </a:r>
            <a:r>
              <a:rPr lang="ru-RU" sz="2100" b="1" dirty="0" smtClean="0">
                <a:solidFill>
                  <a:srgbClr val="7030A0"/>
                </a:solidFill>
                <a:latin typeface="Times New Roman" panose="02020603050405020304" pitchFamily="18" charset="0"/>
                <a:cs typeface="Times New Roman" panose="02020603050405020304" pitchFamily="18" charset="0"/>
              </a:rPr>
              <a:t>отведенном </a:t>
            </a:r>
            <a:r>
              <a:rPr lang="ru-RU" sz="2100" b="1" dirty="0">
                <a:solidFill>
                  <a:srgbClr val="7030A0"/>
                </a:solidFill>
                <a:latin typeface="Times New Roman" panose="02020603050405020304" pitchFamily="18" charset="0"/>
                <a:cs typeface="Times New Roman" panose="02020603050405020304" pitchFamily="18" charset="0"/>
              </a:rPr>
              <a:t>месте, </a:t>
            </a:r>
            <a:r>
              <a:rPr lang="ru-RU" sz="2100" b="1" dirty="0" smtClean="0">
                <a:solidFill>
                  <a:srgbClr val="7030A0"/>
                </a:solidFill>
                <a:latin typeface="Times New Roman" panose="02020603050405020304" pitchFamily="18" charset="0"/>
                <a:cs typeface="Times New Roman" panose="02020603050405020304" pitchFamily="18" charset="0"/>
              </a:rPr>
              <a:t>поэтому здесь же установлена закреплённая доска  </a:t>
            </a:r>
            <a:r>
              <a:rPr lang="ru-RU" sz="2100" b="1" dirty="0">
                <a:solidFill>
                  <a:srgbClr val="7030A0"/>
                </a:solidFill>
                <a:latin typeface="Times New Roman" panose="02020603050405020304" pitchFamily="18" charset="0"/>
                <a:cs typeface="Times New Roman" panose="02020603050405020304" pitchFamily="18" charset="0"/>
              </a:rPr>
              <a:t>для коллективной работы </a:t>
            </a:r>
            <a:r>
              <a:rPr lang="ru-RU" sz="2100" b="1" dirty="0" smtClean="0">
                <a:solidFill>
                  <a:srgbClr val="7030A0"/>
                </a:solidFill>
                <a:latin typeface="Times New Roman" panose="02020603050405020304" pitchFamily="18" charset="0"/>
                <a:cs typeface="Times New Roman" panose="02020603050405020304" pitchFamily="18" charset="0"/>
              </a:rPr>
              <a:t>детей мелом.</a:t>
            </a:r>
            <a:endParaRPr lang="ru-RU" sz="2100" b="1" dirty="0">
              <a:solidFill>
                <a:srgbClr val="7030A0"/>
              </a:solidFill>
              <a:latin typeface="Times New Roman" panose="02020603050405020304" pitchFamily="18" charset="0"/>
              <a:cs typeface="Times New Roman" panose="02020603050405020304" pitchFamily="18" charset="0"/>
            </a:endParaRPr>
          </a:p>
          <a:p>
            <a:pPr marL="45720" indent="0" algn="ctr">
              <a:buNone/>
            </a:pPr>
            <a:endParaRPr lang="ru-RU" dirty="0"/>
          </a:p>
        </p:txBody>
      </p:sp>
      <p:pic>
        <p:nvPicPr>
          <p:cNvPr id="6146" name="Picture 2" descr="C:\Users\Садик\Desktop\обр.терренкур\P1100202.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1403648" y="118757"/>
            <a:ext cx="6624736" cy="482241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6156525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Объект 4"/>
          <p:cNvSpPr>
            <a:spLocks noGrp="1"/>
          </p:cNvSpPr>
          <p:nvPr>
            <p:ph type="subTitle" idx="1"/>
          </p:nvPr>
        </p:nvSpPr>
        <p:spPr/>
        <p:txBody>
          <a:bodyPr>
            <a:normAutofit fontScale="70000" lnSpcReduction="20000"/>
          </a:bodyPr>
          <a:lstStyle/>
          <a:p>
            <a:pPr algn="ctr"/>
            <a:r>
              <a:rPr lang="ru-RU" sz="4400" dirty="0">
                <a:solidFill>
                  <a:srgbClr val="0070C0"/>
                </a:solidFill>
                <a:latin typeface="Times New Roman" panose="02020603050405020304" pitchFamily="18" charset="0"/>
                <a:cs typeface="Times New Roman" panose="02020603050405020304" pitchFamily="18" charset="0"/>
              </a:rPr>
              <a:t/>
            </a:r>
            <a:br>
              <a:rPr lang="ru-RU" sz="4400" dirty="0">
                <a:solidFill>
                  <a:srgbClr val="0070C0"/>
                </a:solidFill>
                <a:latin typeface="Times New Roman" panose="02020603050405020304" pitchFamily="18" charset="0"/>
                <a:cs typeface="Times New Roman" panose="02020603050405020304" pitchFamily="18" charset="0"/>
              </a:rPr>
            </a:br>
            <a:endParaRPr lang="ru-RU" sz="4200" dirty="0">
              <a:latin typeface="Times New Roman" panose="02020603050405020304" pitchFamily="18" charset="0"/>
              <a:cs typeface="Times New Roman" panose="02020603050405020304" pitchFamily="18" charset="0"/>
            </a:endParaRPr>
          </a:p>
        </p:txBody>
      </p:sp>
      <p:sp>
        <p:nvSpPr>
          <p:cNvPr id="16" name="Заголовок 15"/>
          <p:cNvSpPr>
            <a:spLocks noGrp="1"/>
          </p:cNvSpPr>
          <p:nvPr>
            <p:ph type="ctrTitle"/>
          </p:nvPr>
        </p:nvSpPr>
        <p:spPr>
          <a:xfrm>
            <a:off x="179513" y="3861048"/>
            <a:ext cx="8856984" cy="2880320"/>
          </a:xfrm>
        </p:spPr>
        <p:txBody>
          <a:bodyPr/>
          <a:lstStyle/>
          <a:p>
            <a:pPr marL="182880" indent="0">
              <a:buNone/>
            </a:pPr>
            <a:r>
              <a:rPr lang="ru-RU" sz="2400" cap="all" dirty="0" smtClean="0">
                <a:solidFill>
                  <a:srgbClr val="7030A0"/>
                </a:solidFill>
                <a:effectLst>
                  <a:reflection blurRad="12700" stA="28000" endPos="45000" dist="1003" dir="5400000" sy="-100000" algn="bl"/>
                </a:effectLst>
                <a:latin typeface="Times New Roman" panose="02020603050405020304" pitchFamily="18" charset="0"/>
                <a:cs typeface="Times New Roman" panose="02020603050405020304" pitchFamily="18" charset="0"/>
              </a:rPr>
              <a:t>дом </a:t>
            </a:r>
            <a:r>
              <a:rPr lang="ru-RU" sz="2400" cap="all" dirty="0" err="1">
                <a:solidFill>
                  <a:srgbClr val="7030A0"/>
                </a:solidFill>
                <a:effectLst>
                  <a:reflection blurRad="12700" stA="28000" endPos="45000" dist="1003" dir="5400000" sy="-100000" algn="bl"/>
                </a:effectLst>
                <a:latin typeface="Times New Roman" panose="02020603050405020304" pitchFamily="18" charset="0"/>
                <a:cs typeface="Times New Roman" panose="02020603050405020304" pitchFamily="18" charset="0"/>
              </a:rPr>
              <a:t>Самоделкина</a:t>
            </a:r>
            <a:r>
              <a:rPr lang="ru-RU" sz="2400" dirty="0">
                <a:solidFill>
                  <a:srgbClr val="7030A0"/>
                </a:solidFill>
                <a:latin typeface="Times New Roman" panose="02020603050405020304" pitchFamily="18" charset="0"/>
                <a:cs typeface="Times New Roman" panose="02020603050405020304" pitchFamily="18" charset="0"/>
              </a:rPr>
              <a:t> </a:t>
            </a:r>
            <a:r>
              <a:rPr lang="ru-RU" sz="1600" cap="all" dirty="0">
                <a:solidFill>
                  <a:srgbClr val="7030A0"/>
                </a:solidFill>
                <a:effectLst>
                  <a:reflection blurRad="12700" stA="28000" endPos="45000" dist="1003" dir="5400000" sy="-100000" algn="bl"/>
                </a:effectLst>
                <a:latin typeface="Times New Roman" panose="02020603050405020304" pitchFamily="18" charset="0"/>
                <a:cs typeface="Times New Roman" panose="02020603050405020304" pitchFamily="18" charset="0"/>
              </a:rPr>
              <a:t>(инсталляция из бросового материала</a:t>
            </a:r>
            <a:r>
              <a:rPr lang="ru-RU" sz="1600" cap="all" dirty="0" smtClean="0">
                <a:solidFill>
                  <a:srgbClr val="7030A0"/>
                </a:solidFill>
                <a:effectLst>
                  <a:reflection blurRad="12700" stA="28000" endPos="45000" dist="1003" dir="5400000" sy="-100000" algn="bl"/>
                </a:effectLst>
                <a:latin typeface="Times New Roman" panose="02020603050405020304" pitchFamily="18" charset="0"/>
                <a:cs typeface="Times New Roman" panose="02020603050405020304" pitchFamily="18" charset="0"/>
              </a:rPr>
              <a:t>)</a:t>
            </a:r>
            <a:br>
              <a:rPr lang="ru-RU" sz="1600" cap="all" dirty="0" smtClean="0">
                <a:solidFill>
                  <a:srgbClr val="7030A0"/>
                </a:solidFill>
                <a:effectLst>
                  <a:reflection blurRad="12700" stA="28000" endPos="45000" dist="1003" dir="5400000" sy="-100000" algn="bl"/>
                </a:effectLst>
                <a:latin typeface="Times New Roman" panose="02020603050405020304" pitchFamily="18" charset="0"/>
                <a:cs typeface="Times New Roman" panose="02020603050405020304" pitchFamily="18" charset="0"/>
              </a:rPr>
            </a:br>
            <a:r>
              <a:rPr lang="ru-RU" sz="2400" cap="all" dirty="0">
                <a:solidFill>
                  <a:srgbClr val="7030A0"/>
                </a:solidFill>
                <a:effectLst>
                  <a:reflection blurRad="12700" stA="28000" endPos="45000" dist="1003" dir="5400000" sy="-100000" algn="bl"/>
                </a:effectLst>
                <a:latin typeface="Times New Roman" panose="02020603050405020304" pitchFamily="18" charset="0"/>
                <a:cs typeface="Times New Roman" panose="02020603050405020304" pitchFamily="18" charset="0"/>
              </a:rPr>
              <a:t/>
            </a:r>
            <a:br>
              <a:rPr lang="ru-RU" sz="2400" cap="all" dirty="0">
                <a:solidFill>
                  <a:srgbClr val="7030A0"/>
                </a:solidFill>
                <a:effectLst>
                  <a:reflection blurRad="12700" stA="28000" endPos="45000" dist="1003" dir="5400000" sy="-100000" algn="bl"/>
                </a:effectLst>
                <a:latin typeface="Times New Roman" panose="02020603050405020304" pitchFamily="18" charset="0"/>
                <a:cs typeface="Times New Roman" panose="02020603050405020304" pitchFamily="18" charset="0"/>
              </a:rPr>
            </a:br>
            <a:r>
              <a:rPr lang="ru-RU" sz="1600" dirty="0" smtClean="0">
                <a:solidFill>
                  <a:srgbClr val="7030A0"/>
                </a:solidFill>
                <a:effectLst/>
                <a:latin typeface="Times New Roman" panose="02020603050405020304" pitchFamily="18" charset="0"/>
                <a:cs typeface="Times New Roman" panose="02020603050405020304" pitchFamily="18" charset="0"/>
              </a:rPr>
              <a:t>Это-мастерская</a:t>
            </a:r>
            <a:r>
              <a:rPr lang="ru-RU" sz="1600" dirty="0">
                <a:solidFill>
                  <a:srgbClr val="7030A0"/>
                </a:solidFill>
                <a:effectLst/>
                <a:latin typeface="Times New Roman" panose="02020603050405020304" pitchFamily="18" charset="0"/>
                <a:cs typeface="Times New Roman" panose="02020603050405020304" pitchFamily="18" charset="0"/>
              </a:rPr>
              <a:t>, где дошкольники занимаются созданием инсталляций из бросового </a:t>
            </a:r>
            <a:r>
              <a:rPr lang="ru-RU" sz="1600" dirty="0" smtClean="0">
                <a:solidFill>
                  <a:srgbClr val="7030A0"/>
                </a:solidFill>
                <a:effectLst/>
                <a:latin typeface="Times New Roman" panose="02020603050405020304" pitchFamily="18" charset="0"/>
                <a:cs typeface="Times New Roman" panose="02020603050405020304" pitchFamily="18" charset="0"/>
              </a:rPr>
              <a:t>материала: коробочек различной формы, </a:t>
            </a:r>
            <a:r>
              <a:rPr lang="ru-RU" sz="1600" dirty="0">
                <a:solidFill>
                  <a:srgbClr val="7030A0"/>
                </a:solidFill>
                <a:effectLst/>
                <a:latin typeface="Times New Roman" panose="02020603050405020304" pitchFamily="18" charset="0"/>
                <a:cs typeface="Times New Roman" panose="02020603050405020304" pitchFamily="18" charset="0"/>
              </a:rPr>
              <a:t>картона, пластиковых бутылок, </a:t>
            </a:r>
            <a:r>
              <a:rPr lang="ru-RU" sz="1600" dirty="0" smtClean="0">
                <a:solidFill>
                  <a:srgbClr val="7030A0"/>
                </a:solidFill>
                <a:effectLst/>
                <a:latin typeface="Times New Roman" panose="02020603050405020304" pitchFamily="18" charset="0"/>
                <a:cs typeface="Times New Roman" panose="02020603050405020304" pitchFamily="18" charset="0"/>
              </a:rPr>
              <a:t>стаканов, ложек, старых </a:t>
            </a:r>
            <a:r>
              <a:rPr lang="ru-RU" sz="1600" dirty="0">
                <a:solidFill>
                  <a:srgbClr val="7030A0"/>
                </a:solidFill>
                <a:effectLst/>
                <a:latin typeface="Times New Roman" panose="02020603050405020304" pitchFamily="18" charset="0"/>
                <a:cs typeface="Times New Roman" panose="02020603050405020304" pitchFamily="18" charset="0"/>
              </a:rPr>
              <a:t>сломанных деталей от различных машинок, </a:t>
            </a:r>
            <a:r>
              <a:rPr lang="ru-RU" sz="1600" dirty="0" smtClean="0">
                <a:solidFill>
                  <a:srgbClr val="7030A0"/>
                </a:solidFill>
                <a:effectLst/>
                <a:latin typeface="Times New Roman" panose="02020603050405020304" pitchFamily="18" charset="0"/>
                <a:cs typeface="Times New Roman" panose="02020603050405020304" pitchFamily="18" charset="0"/>
              </a:rPr>
              <a:t>механизмов, природного материала</a:t>
            </a:r>
            <a:r>
              <a:rPr lang="ru-RU" sz="1600" dirty="0">
                <a:solidFill>
                  <a:srgbClr val="7030A0"/>
                </a:solidFill>
                <a:effectLst/>
                <a:latin typeface="Times New Roman" panose="02020603050405020304" pitchFamily="18" charset="0"/>
                <a:cs typeface="Times New Roman" panose="02020603050405020304" pitchFamily="18" charset="0"/>
              </a:rPr>
              <a:t>, </a:t>
            </a:r>
            <a:r>
              <a:rPr lang="ru-RU" sz="1600" dirty="0" smtClean="0">
                <a:solidFill>
                  <a:srgbClr val="7030A0"/>
                </a:solidFill>
                <a:effectLst/>
                <a:latin typeface="Times New Roman" panose="02020603050405020304" pitchFamily="18" charset="0"/>
                <a:cs typeface="Times New Roman" panose="02020603050405020304" pitchFamily="18" charset="0"/>
              </a:rPr>
              <a:t>в качестве закрепляющих элементов: нитки, леска, верёвка, проволока и </a:t>
            </a:r>
            <a:r>
              <a:rPr lang="ru-RU" sz="1600" dirty="0">
                <a:solidFill>
                  <a:srgbClr val="7030A0"/>
                </a:solidFill>
                <a:effectLst/>
                <a:latin typeface="Times New Roman" panose="02020603050405020304" pitchFamily="18" charset="0"/>
                <a:cs typeface="Times New Roman" panose="02020603050405020304" pitchFamily="18" charset="0"/>
              </a:rPr>
              <a:t>т. д. Здесь расположены </a:t>
            </a:r>
            <a:r>
              <a:rPr lang="ru-RU" sz="1600" dirty="0" smtClean="0">
                <a:solidFill>
                  <a:srgbClr val="7030A0"/>
                </a:solidFill>
                <a:effectLst/>
                <a:latin typeface="Times New Roman" panose="02020603050405020304" pitchFamily="18" charset="0"/>
                <a:cs typeface="Times New Roman" panose="02020603050405020304" pitchFamily="18" charset="0"/>
              </a:rPr>
              <a:t>шкафы, столы</a:t>
            </a:r>
            <a:r>
              <a:rPr lang="ru-RU" sz="1600" dirty="0">
                <a:solidFill>
                  <a:srgbClr val="7030A0"/>
                </a:solidFill>
                <a:effectLst/>
                <a:latin typeface="Times New Roman" panose="02020603050405020304" pitchFamily="18" charset="0"/>
                <a:cs typeface="Times New Roman" panose="02020603050405020304" pitchFamily="18" charset="0"/>
              </a:rPr>
              <a:t>, </a:t>
            </a:r>
            <a:r>
              <a:rPr lang="ru-RU" sz="1600" dirty="0" smtClean="0">
                <a:solidFill>
                  <a:srgbClr val="7030A0"/>
                </a:solidFill>
                <a:effectLst/>
                <a:latin typeface="Times New Roman" panose="02020603050405020304" pitchFamily="18" charset="0"/>
                <a:cs typeface="Times New Roman" panose="02020603050405020304" pitchFamily="18" charset="0"/>
              </a:rPr>
              <a:t>стулья, лавки</a:t>
            </a:r>
            <a:r>
              <a:rPr lang="ru-RU" sz="1600" dirty="0">
                <a:solidFill>
                  <a:srgbClr val="7030A0"/>
                </a:solidFill>
                <a:effectLst/>
                <a:latin typeface="Times New Roman" panose="02020603050405020304" pitchFamily="18" charset="0"/>
                <a:cs typeface="Times New Roman" panose="02020603050405020304" pitchFamily="18" charset="0"/>
              </a:rPr>
              <a:t>, навес, контейнеры (</a:t>
            </a:r>
            <a:r>
              <a:rPr lang="ru-RU" sz="1600" dirty="0" err="1">
                <a:solidFill>
                  <a:srgbClr val="7030A0"/>
                </a:solidFill>
                <a:effectLst/>
                <a:latin typeface="Times New Roman" panose="02020603050405020304" pitchFamily="18" charset="0"/>
                <a:cs typeface="Times New Roman" panose="02020603050405020304" pitchFamily="18" charset="0"/>
              </a:rPr>
              <a:t>сортёры</a:t>
            </a:r>
            <a:r>
              <a:rPr lang="ru-RU" sz="1600" dirty="0">
                <a:solidFill>
                  <a:srgbClr val="7030A0"/>
                </a:solidFill>
                <a:effectLst/>
                <a:latin typeface="Times New Roman" panose="02020603050405020304" pitchFamily="18" charset="0"/>
                <a:cs typeface="Times New Roman" panose="02020603050405020304" pitchFamily="18" charset="0"/>
              </a:rPr>
              <a:t>)  для хранения и сортирования.</a:t>
            </a:r>
            <a:r>
              <a:rPr lang="ru-RU" sz="2400" dirty="0">
                <a:solidFill>
                  <a:srgbClr val="7030A0"/>
                </a:solidFill>
                <a:latin typeface="Times New Roman" panose="02020603050405020304" pitchFamily="18" charset="0"/>
                <a:cs typeface="Times New Roman" panose="02020603050405020304" pitchFamily="18" charset="0"/>
              </a:rPr>
              <a:t/>
            </a:r>
            <a:br>
              <a:rPr lang="ru-RU" sz="2400" dirty="0">
                <a:solidFill>
                  <a:srgbClr val="7030A0"/>
                </a:solidFill>
                <a:latin typeface="Times New Roman" panose="02020603050405020304" pitchFamily="18" charset="0"/>
                <a:cs typeface="Times New Roman" panose="02020603050405020304" pitchFamily="18" charset="0"/>
              </a:rPr>
            </a:br>
            <a:endParaRPr lang="ru-RU" sz="2400" dirty="0"/>
          </a:p>
        </p:txBody>
      </p:sp>
      <p:pic>
        <p:nvPicPr>
          <p:cNvPr id="11" name="Объект 10"/>
          <p:cNvPicPr>
            <a:picLocks noGrp="1" noChangeAspect="1"/>
          </p:cNvPicPr>
          <p:nvPr>
            <p:ph sz="quarter" idx="4294967295"/>
          </p:nvPr>
        </p:nvPicPr>
        <p:blipFill>
          <a:blip r:embed="rId2" cstate="email">
            <a:extLst>
              <a:ext uri="{28A0092B-C50C-407E-A947-70E740481C1C}">
                <a14:useLocalDpi xmlns:a14="http://schemas.microsoft.com/office/drawing/2010/main"/>
              </a:ext>
            </a:extLst>
          </a:blip>
          <a:stretch>
            <a:fillRect/>
          </a:stretch>
        </p:blipFill>
        <p:spPr>
          <a:xfrm>
            <a:off x="0" y="548680"/>
            <a:ext cx="4283968" cy="3096344"/>
          </a:xfrm>
        </p:spPr>
      </p:pic>
      <p:pic>
        <p:nvPicPr>
          <p:cNvPr id="2050" name="Picture 2" descr="C:\Users\Садик\Desktop\теренкуры фото\P1100277.JP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4427984" y="620688"/>
            <a:ext cx="4608512" cy="302433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9750925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07505" y="4365104"/>
            <a:ext cx="8928992" cy="2448272"/>
          </a:xfrm>
        </p:spPr>
        <p:txBody>
          <a:bodyPr/>
          <a:lstStyle/>
          <a:p>
            <a:pPr marL="0" indent="0" algn="l" fontAlgn="base">
              <a:buNone/>
            </a:pPr>
            <a:r>
              <a:rPr lang="ru-RU" sz="2000" dirty="0" err="1" smtClean="0">
                <a:solidFill>
                  <a:srgbClr val="7030A0"/>
                </a:solidFill>
                <a:latin typeface="Times New Roman" panose="02020603050405020304" pitchFamily="18" charset="0"/>
                <a:cs typeface="Times New Roman" panose="02020603050405020304" pitchFamily="18" charset="0"/>
              </a:rPr>
              <a:t>Сортёр</a:t>
            </a:r>
            <a:r>
              <a:rPr lang="ru-RU" sz="1600" dirty="0" smtClean="0">
                <a:solidFill>
                  <a:srgbClr val="7030A0"/>
                </a:solidFill>
                <a:latin typeface="Times New Roman" panose="02020603050405020304" pitchFamily="18" charset="0"/>
                <a:cs typeface="Times New Roman" panose="02020603050405020304" pitchFamily="18" charset="0"/>
              </a:rPr>
              <a:t>-</a:t>
            </a:r>
            <a:r>
              <a:rPr lang="ru-RU" sz="1600" dirty="0" smtClean="0">
                <a:solidFill>
                  <a:srgbClr val="7030A0"/>
                </a:solidFill>
                <a:effectLst/>
                <a:latin typeface="Times New Roman" panose="02020603050405020304" pitchFamily="18" charset="0"/>
                <a:cs typeface="Times New Roman" panose="02020603050405020304" pitchFamily="18" charset="0"/>
              </a:rPr>
              <a:t>это </a:t>
            </a:r>
            <a:r>
              <a:rPr lang="ru-RU" sz="1600" dirty="0">
                <a:solidFill>
                  <a:srgbClr val="7030A0"/>
                </a:solidFill>
                <a:effectLst/>
                <a:latin typeface="Times New Roman" panose="02020603050405020304" pitchFamily="18" charset="0"/>
                <a:cs typeface="Times New Roman" panose="02020603050405020304" pitchFamily="18" charset="0"/>
              </a:rPr>
              <a:t>закрытый контейнер с отверстиями разной формы, который позволяет ребенку сортировать предметы по форме, размеру. Если </a:t>
            </a:r>
            <a:r>
              <a:rPr lang="ru-RU" sz="1600" dirty="0" err="1">
                <a:solidFill>
                  <a:srgbClr val="7030A0"/>
                </a:solidFill>
                <a:effectLst/>
                <a:latin typeface="Times New Roman" panose="02020603050405020304" pitchFamily="18" charset="0"/>
                <a:cs typeface="Times New Roman" panose="02020603050405020304" pitchFamily="18" charset="0"/>
              </a:rPr>
              <a:t>сортер</a:t>
            </a:r>
            <a:r>
              <a:rPr lang="ru-RU" sz="1600" dirty="0">
                <a:solidFill>
                  <a:srgbClr val="7030A0"/>
                </a:solidFill>
                <a:effectLst/>
                <a:latin typeface="Times New Roman" panose="02020603050405020304" pitchFamily="18" charset="0"/>
                <a:cs typeface="Times New Roman" panose="02020603050405020304" pitchFamily="18" charset="0"/>
              </a:rPr>
              <a:t> предполагает классификацию предметов по цвету, структуре, типу, то в качестве </a:t>
            </a:r>
            <a:r>
              <a:rPr lang="ru-RU" sz="1600" dirty="0" err="1">
                <a:solidFill>
                  <a:srgbClr val="7030A0"/>
                </a:solidFill>
                <a:effectLst/>
                <a:latin typeface="Times New Roman" panose="02020603050405020304" pitchFamily="18" charset="0"/>
                <a:cs typeface="Times New Roman" panose="02020603050405020304" pitchFamily="18" charset="0"/>
              </a:rPr>
              <a:t>сортера</a:t>
            </a:r>
            <a:r>
              <a:rPr lang="ru-RU" sz="1600" dirty="0">
                <a:solidFill>
                  <a:srgbClr val="7030A0"/>
                </a:solidFill>
                <a:effectLst/>
                <a:latin typeface="Times New Roman" panose="02020603050405020304" pitchFamily="18" charset="0"/>
                <a:cs typeface="Times New Roman" panose="02020603050405020304" pitchFamily="18" charset="0"/>
              </a:rPr>
              <a:t> </a:t>
            </a:r>
            <a:r>
              <a:rPr lang="ru-RU" sz="1600" dirty="0" smtClean="0">
                <a:solidFill>
                  <a:srgbClr val="7030A0"/>
                </a:solidFill>
                <a:effectLst/>
                <a:latin typeface="Times New Roman" panose="02020603050405020304" pitchFamily="18" charset="0"/>
                <a:cs typeface="Times New Roman" panose="02020603050405020304" pitchFamily="18" charset="0"/>
              </a:rPr>
              <a:t>мы используем </a:t>
            </a:r>
            <a:r>
              <a:rPr lang="ru-RU" sz="1600" dirty="0">
                <a:solidFill>
                  <a:srgbClr val="7030A0"/>
                </a:solidFill>
                <a:effectLst/>
                <a:latin typeface="Times New Roman" panose="02020603050405020304" pitchFamily="18" charset="0"/>
                <a:cs typeface="Times New Roman" panose="02020603050405020304" pitchFamily="18" charset="0"/>
              </a:rPr>
              <a:t>коробку </a:t>
            </a:r>
            <a:r>
              <a:rPr lang="ru-RU" sz="1600" dirty="0" smtClean="0">
                <a:solidFill>
                  <a:srgbClr val="7030A0"/>
                </a:solidFill>
                <a:effectLst/>
                <a:latin typeface="Times New Roman" panose="02020603050405020304" pitchFamily="18" charset="0"/>
                <a:cs typeface="Times New Roman" panose="02020603050405020304" pitchFamily="18" charset="0"/>
              </a:rPr>
              <a:t> </a:t>
            </a:r>
            <a:r>
              <a:rPr lang="ru-RU" sz="1600" dirty="0">
                <a:solidFill>
                  <a:srgbClr val="7030A0"/>
                </a:solidFill>
                <a:effectLst/>
                <a:latin typeface="Times New Roman" panose="02020603050405020304" pitchFamily="18" charset="0"/>
                <a:cs typeface="Times New Roman" panose="02020603050405020304" pitchFamily="18" charset="0"/>
              </a:rPr>
              <a:t>из-под </a:t>
            </a:r>
            <a:r>
              <a:rPr lang="ru-RU" sz="1600" dirty="0" smtClean="0">
                <a:solidFill>
                  <a:srgbClr val="7030A0"/>
                </a:solidFill>
                <a:effectLst/>
                <a:latin typeface="Times New Roman" panose="02020603050405020304" pitchFamily="18" charset="0"/>
                <a:cs typeface="Times New Roman" panose="02020603050405020304" pitchFamily="18" charset="0"/>
              </a:rPr>
              <a:t>яиц </a:t>
            </a:r>
            <a:r>
              <a:rPr lang="ru-RU" sz="1600" dirty="0">
                <a:solidFill>
                  <a:srgbClr val="7030A0"/>
                </a:solidFill>
                <a:effectLst/>
                <a:latin typeface="Times New Roman" panose="02020603050405020304" pitchFamily="18" charset="0"/>
                <a:cs typeface="Times New Roman" panose="02020603050405020304" pitchFamily="18" charset="0"/>
              </a:rPr>
              <a:t>с разными отделениями, окрашенными в разные цвета.</a:t>
            </a:r>
            <a:r>
              <a:rPr lang="ru-RU" sz="1600" dirty="0">
                <a:effectLst/>
              </a:rPr>
              <a:t/>
            </a:r>
            <a:br>
              <a:rPr lang="ru-RU" sz="1600" dirty="0">
                <a:effectLst/>
              </a:rPr>
            </a:br>
            <a:r>
              <a:rPr lang="ru-RU" sz="1600" dirty="0" smtClean="0">
                <a:solidFill>
                  <a:srgbClr val="7030A0"/>
                </a:solidFill>
                <a:effectLst/>
                <a:latin typeface="Times New Roman" panose="02020603050405020304" pitchFamily="18" charset="0"/>
                <a:cs typeface="Times New Roman" panose="02020603050405020304" pitchFamily="18" charset="0"/>
              </a:rPr>
              <a:t>Интересным </a:t>
            </a:r>
            <a:r>
              <a:rPr lang="ru-RU" sz="1600" dirty="0">
                <a:solidFill>
                  <a:srgbClr val="7030A0"/>
                </a:solidFill>
                <a:effectLst/>
                <a:latin typeface="Times New Roman" panose="02020603050405020304" pitchFamily="18" charset="0"/>
                <a:cs typeface="Times New Roman" panose="02020603050405020304" pitchFamily="18" charset="0"/>
              </a:rPr>
              <a:t>заданием для детей </a:t>
            </a:r>
            <a:r>
              <a:rPr lang="ru-RU" sz="1600" dirty="0" smtClean="0">
                <a:solidFill>
                  <a:srgbClr val="7030A0"/>
                </a:solidFill>
                <a:effectLst/>
                <a:latin typeface="Times New Roman" panose="02020603050405020304" pitchFamily="18" charset="0"/>
                <a:cs typeface="Times New Roman" panose="02020603050405020304" pitchFamily="18" charset="0"/>
              </a:rPr>
              <a:t>является</a:t>
            </a:r>
            <a:r>
              <a:rPr lang="ru-RU" sz="1600" dirty="0">
                <a:solidFill>
                  <a:srgbClr val="7030A0"/>
                </a:solidFill>
                <a:effectLst/>
                <a:latin typeface="Times New Roman" panose="02020603050405020304" pitchFamily="18" charset="0"/>
                <a:cs typeface="Times New Roman" panose="02020603050405020304" pitchFamily="18" charset="0"/>
              </a:rPr>
              <a:t> сортировка природного материала. Для сбора и сортировки природного материала </a:t>
            </a:r>
            <a:r>
              <a:rPr lang="ru-RU" sz="1600" dirty="0" smtClean="0">
                <a:solidFill>
                  <a:srgbClr val="7030A0"/>
                </a:solidFill>
                <a:effectLst/>
                <a:latin typeface="Times New Roman" panose="02020603050405020304" pitchFamily="18" charset="0"/>
                <a:cs typeface="Times New Roman" panose="02020603050405020304" pitchFamily="18" charset="0"/>
              </a:rPr>
              <a:t>мы изготовили </a:t>
            </a:r>
            <a:r>
              <a:rPr lang="ru-RU" sz="1600" dirty="0">
                <a:solidFill>
                  <a:srgbClr val="7030A0"/>
                </a:solidFill>
                <a:effectLst/>
                <a:latin typeface="Times New Roman" panose="02020603050405020304" pitchFamily="18" charset="0"/>
                <a:cs typeface="Times New Roman" panose="02020603050405020304" pitchFamily="18" charset="0"/>
              </a:rPr>
              <a:t>несколько коробок-</a:t>
            </a:r>
            <a:r>
              <a:rPr lang="ru-RU" sz="1600" dirty="0" err="1">
                <a:solidFill>
                  <a:srgbClr val="7030A0"/>
                </a:solidFill>
                <a:effectLst/>
                <a:latin typeface="Times New Roman" panose="02020603050405020304" pitchFamily="18" charset="0"/>
                <a:cs typeface="Times New Roman" panose="02020603050405020304" pitchFamily="18" charset="0"/>
              </a:rPr>
              <a:t>сортеров</a:t>
            </a:r>
            <a:r>
              <a:rPr lang="ru-RU" sz="1600" dirty="0">
                <a:solidFill>
                  <a:srgbClr val="7030A0"/>
                </a:solidFill>
                <a:effectLst/>
                <a:latin typeface="Times New Roman" panose="02020603050405020304" pitchFamily="18" charset="0"/>
                <a:cs typeface="Times New Roman" panose="02020603050405020304" pitchFamily="18" charset="0"/>
              </a:rPr>
              <a:t>. Для наглядности на ячейки коробки приклеиваются картинки с соответствующими изображениями: камни, ветки, шишки, </a:t>
            </a:r>
            <a:r>
              <a:rPr lang="ru-RU" sz="1600" dirty="0" smtClean="0">
                <a:solidFill>
                  <a:srgbClr val="7030A0"/>
                </a:solidFill>
                <a:effectLst/>
                <a:latin typeface="Times New Roman" panose="02020603050405020304" pitchFamily="18" charset="0"/>
                <a:cs typeface="Times New Roman" panose="02020603050405020304" pitchFamily="18" charset="0"/>
              </a:rPr>
              <a:t>желуди и т.д. </a:t>
            </a:r>
            <a:r>
              <a:rPr lang="ru-RU" sz="1600" dirty="0">
                <a:solidFill>
                  <a:srgbClr val="7030A0"/>
                </a:solidFill>
                <a:effectLst/>
                <a:latin typeface="Times New Roman" panose="02020603050405020304" pitchFamily="18" charset="0"/>
                <a:cs typeface="Times New Roman" panose="02020603050405020304" pitchFamily="18" charset="0"/>
              </a:rPr>
              <a:t>Можно взять на </a:t>
            </a:r>
            <a:r>
              <a:rPr lang="ru-RU" sz="1600" dirty="0" smtClean="0">
                <a:solidFill>
                  <a:srgbClr val="7030A0"/>
                </a:solidFill>
                <a:effectLst/>
                <a:latin typeface="Times New Roman" panose="02020603050405020304" pitchFamily="18" charset="0"/>
                <a:cs typeface="Times New Roman" panose="02020603050405020304" pitchFamily="18" charset="0"/>
              </a:rPr>
              <a:t>прогулку коробку-</a:t>
            </a:r>
            <a:r>
              <a:rPr lang="ru-RU" sz="1600" dirty="0" err="1" smtClean="0">
                <a:solidFill>
                  <a:srgbClr val="7030A0"/>
                </a:solidFill>
                <a:effectLst/>
                <a:latin typeface="Times New Roman" panose="02020603050405020304" pitchFamily="18" charset="0"/>
                <a:cs typeface="Times New Roman" panose="02020603050405020304" pitchFamily="18" charset="0"/>
              </a:rPr>
              <a:t>сортер</a:t>
            </a:r>
            <a:r>
              <a:rPr lang="ru-RU" sz="1600" dirty="0" smtClean="0">
                <a:solidFill>
                  <a:srgbClr val="7030A0"/>
                </a:solidFill>
                <a:effectLst/>
                <a:latin typeface="Times New Roman" panose="02020603050405020304" pitchFamily="18" charset="0"/>
                <a:cs typeface="Times New Roman" panose="02020603050405020304" pitchFamily="18" charset="0"/>
              </a:rPr>
              <a:t> и складывать в неё </a:t>
            </a:r>
            <a:r>
              <a:rPr lang="ru-RU" sz="1600" dirty="0">
                <a:solidFill>
                  <a:srgbClr val="7030A0"/>
                </a:solidFill>
                <a:effectLst/>
                <a:latin typeface="Times New Roman" panose="02020603050405020304" pitchFamily="18" charset="0"/>
                <a:cs typeface="Times New Roman" panose="02020603050405020304" pitchFamily="18" charset="0"/>
              </a:rPr>
              <a:t>камни разной </a:t>
            </a:r>
            <a:r>
              <a:rPr lang="ru-RU" sz="1600" dirty="0" smtClean="0">
                <a:solidFill>
                  <a:srgbClr val="7030A0"/>
                </a:solidFill>
                <a:effectLst/>
                <a:latin typeface="Times New Roman" panose="02020603050405020304" pitchFamily="18" charset="0"/>
                <a:cs typeface="Times New Roman" panose="02020603050405020304" pitchFamily="18" charset="0"/>
              </a:rPr>
              <a:t>величины.</a:t>
            </a:r>
            <a:r>
              <a:rPr lang="ru-RU" sz="1600" dirty="0">
                <a:solidFill>
                  <a:srgbClr val="7030A0"/>
                </a:solidFill>
                <a:effectLst/>
                <a:latin typeface="Times New Roman" panose="02020603050405020304" pitchFamily="18" charset="0"/>
                <a:cs typeface="Times New Roman" panose="02020603050405020304" pitchFamily="18" charset="0"/>
              </a:rPr>
              <a:t/>
            </a:r>
            <a:br>
              <a:rPr lang="ru-RU" sz="1600" dirty="0">
                <a:solidFill>
                  <a:srgbClr val="7030A0"/>
                </a:solidFill>
                <a:effectLst/>
                <a:latin typeface="Times New Roman" panose="02020603050405020304" pitchFamily="18" charset="0"/>
                <a:cs typeface="Times New Roman" panose="02020603050405020304" pitchFamily="18" charset="0"/>
              </a:rPr>
            </a:br>
            <a:endParaRPr lang="ru-RU" dirty="0"/>
          </a:p>
        </p:txBody>
      </p:sp>
      <p:pic>
        <p:nvPicPr>
          <p:cNvPr id="4" name="Объект 3"/>
          <p:cNvPicPr>
            <a:picLocks noGrp="1" noChangeAspect="1"/>
          </p:cNvPicPr>
          <p:nvPr>
            <p:ph sz="quarter" idx="13"/>
          </p:nvPr>
        </p:nvPicPr>
        <p:blipFill>
          <a:blip r:embed="rId2" cstate="email">
            <a:extLst>
              <a:ext uri="{28A0092B-C50C-407E-A947-70E740481C1C}">
                <a14:useLocalDpi xmlns:a14="http://schemas.microsoft.com/office/drawing/2010/main"/>
              </a:ext>
            </a:extLst>
          </a:blip>
          <a:stretch>
            <a:fillRect/>
          </a:stretch>
        </p:blipFill>
        <p:spPr>
          <a:xfrm>
            <a:off x="827584" y="188640"/>
            <a:ext cx="7128792" cy="4104456"/>
          </a:xfrm>
        </p:spPr>
      </p:pic>
    </p:spTree>
    <p:extLst>
      <p:ext uri="{BB962C8B-B14F-4D97-AF65-F5344CB8AC3E}">
        <p14:creationId xmlns:p14="http://schemas.microsoft.com/office/powerpoint/2010/main" val="17332179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title"/>
          </p:nvPr>
        </p:nvSpPr>
        <p:spPr>
          <a:xfrm>
            <a:off x="107505" y="5085184"/>
            <a:ext cx="8928992" cy="1656184"/>
          </a:xfrm>
        </p:spPr>
        <p:txBody>
          <a:bodyPr/>
          <a:lstStyle/>
          <a:p>
            <a:pPr marL="0" indent="0" algn="l">
              <a:buNone/>
            </a:pPr>
            <a:r>
              <a:rPr lang="ru-RU" sz="1600" dirty="0" err="1" smtClean="0">
                <a:solidFill>
                  <a:srgbClr val="7030A0"/>
                </a:solidFill>
              </a:rPr>
              <a:t>Сортеры</a:t>
            </a:r>
            <a:r>
              <a:rPr lang="ru-RU" sz="1600" dirty="0" smtClean="0">
                <a:solidFill>
                  <a:srgbClr val="7030A0"/>
                </a:solidFill>
              </a:rPr>
              <a:t>. </a:t>
            </a:r>
            <a:br>
              <a:rPr lang="ru-RU" sz="1600" dirty="0" smtClean="0">
                <a:solidFill>
                  <a:srgbClr val="7030A0"/>
                </a:solidFill>
              </a:rPr>
            </a:br>
            <a:r>
              <a:rPr lang="ru-RU" sz="1600" dirty="0" smtClean="0">
                <a:solidFill>
                  <a:srgbClr val="7030A0"/>
                </a:solidFill>
              </a:rPr>
              <a:t>1.Коробка из под яиц, ячейки которой разукрашены в разные цвета. Камушки разноцветные.</a:t>
            </a:r>
            <a:br>
              <a:rPr lang="ru-RU" sz="1600" dirty="0" smtClean="0">
                <a:solidFill>
                  <a:srgbClr val="7030A0"/>
                </a:solidFill>
              </a:rPr>
            </a:br>
            <a:r>
              <a:rPr lang="ru-RU" sz="1600" dirty="0">
                <a:solidFill>
                  <a:srgbClr val="7030A0"/>
                </a:solidFill>
              </a:rPr>
              <a:t/>
            </a:r>
            <a:br>
              <a:rPr lang="ru-RU" sz="1600" dirty="0">
                <a:solidFill>
                  <a:srgbClr val="7030A0"/>
                </a:solidFill>
              </a:rPr>
            </a:br>
            <a:r>
              <a:rPr lang="ru-RU" sz="1600" dirty="0" smtClean="0">
                <a:solidFill>
                  <a:srgbClr val="7030A0"/>
                </a:solidFill>
              </a:rPr>
              <a:t>2.Сортер изготовлен из ДСП. Отверстия в виде геометрических фигур, внутри ящика перегородки. Набор цветных геометрических фигур по </a:t>
            </a:r>
            <a:r>
              <a:rPr lang="ru-RU" sz="1600" smtClean="0">
                <a:solidFill>
                  <a:srgbClr val="7030A0"/>
                </a:solidFill>
              </a:rPr>
              <a:t>размеру отверстий.</a:t>
            </a:r>
            <a:r>
              <a:rPr lang="ru-RU" sz="1600" dirty="0" smtClean="0">
                <a:solidFill>
                  <a:srgbClr val="7030A0"/>
                </a:solidFill>
              </a:rPr>
              <a:t/>
            </a:r>
            <a:br>
              <a:rPr lang="ru-RU" sz="1600" dirty="0" smtClean="0">
                <a:solidFill>
                  <a:srgbClr val="7030A0"/>
                </a:solidFill>
              </a:rPr>
            </a:br>
            <a:endParaRPr lang="ru-RU" sz="1600" dirty="0">
              <a:solidFill>
                <a:srgbClr val="7030A0"/>
              </a:solidFill>
            </a:endParaRPr>
          </a:p>
        </p:txBody>
      </p:sp>
      <p:pic>
        <p:nvPicPr>
          <p:cNvPr id="7" name="Объект 6"/>
          <p:cNvPicPr>
            <a:picLocks noGrp="1" noChangeAspect="1"/>
          </p:cNvPicPr>
          <p:nvPr>
            <p:ph sz="quarter" idx="13"/>
          </p:nvPr>
        </p:nvPicPr>
        <p:blipFill>
          <a:blip r:embed="rId2" cstate="email">
            <a:extLst>
              <a:ext uri="{28A0092B-C50C-407E-A947-70E740481C1C}">
                <a14:useLocalDpi xmlns:a14="http://schemas.microsoft.com/office/drawing/2010/main"/>
              </a:ext>
            </a:extLst>
          </a:blip>
          <a:stretch>
            <a:fillRect/>
          </a:stretch>
        </p:blipFill>
        <p:spPr>
          <a:xfrm>
            <a:off x="467544" y="1916832"/>
            <a:ext cx="4104456" cy="2592288"/>
          </a:xfrm>
        </p:spPr>
      </p:pic>
      <p:pic>
        <p:nvPicPr>
          <p:cNvPr id="8" name="Объект 7"/>
          <p:cNvPicPr>
            <a:picLocks noGrp="1" noChangeAspect="1"/>
          </p:cNvPicPr>
          <p:nvPr>
            <p:ph sz="quarter" idx="14"/>
          </p:nvPr>
        </p:nvPicPr>
        <p:blipFill>
          <a:blip r:embed="rId3" cstate="email">
            <a:extLst>
              <a:ext uri="{28A0092B-C50C-407E-A947-70E740481C1C}">
                <a14:useLocalDpi xmlns:a14="http://schemas.microsoft.com/office/drawing/2010/main"/>
              </a:ext>
            </a:extLst>
          </a:blip>
          <a:stretch>
            <a:fillRect/>
          </a:stretch>
        </p:blipFill>
        <p:spPr>
          <a:xfrm>
            <a:off x="5004048" y="1988840"/>
            <a:ext cx="3888432" cy="2520280"/>
          </a:xfrm>
        </p:spPr>
      </p:pic>
    </p:spTree>
    <p:extLst>
      <p:ext uri="{BB962C8B-B14F-4D97-AF65-F5344CB8AC3E}">
        <p14:creationId xmlns:p14="http://schemas.microsoft.com/office/powerpoint/2010/main" val="213474577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07504" y="6309320"/>
            <a:ext cx="8856983" cy="360040"/>
          </a:xfrm>
        </p:spPr>
        <p:txBody>
          <a:bodyPr/>
          <a:lstStyle/>
          <a:p>
            <a:pPr marL="0" indent="0" algn="ctr">
              <a:buNone/>
            </a:pPr>
            <a:r>
              <a:rPr lang="ru-RU" sz="1600" dirty="0" smtClean="0">
                <a:latin typeface="Times New Roman" panose="02020603050405020304" pitchFamily="18" charset="0"/>
                <a:cs typeface="Times New Roman" panose="02020603050405020304" pitchFamily="18" charset="0"/>
              </a:rPr>
              <a:t>В «Доме </a:t>
            </a:r>
            <a:r>
              <a:rPr lang="ru-RU" sz="1600" dirty="0" err="1" smtClean="0">
                <a:latin typeface="Times New Roman" panose="02020603050405020304" pitchFamily="18" charset="0"/>
                <a:cs typeface="Times New Roman" panose="02020603050405020304" pitchFamily="18" charset="0"/>
              </a:rPr>
              <a:t>Самоделкина</a:t>
            </a:r>
            <a:r>
              <a:rPr lang="ru-RU" sz="1600" dirty="0" smtClean="0">
                <a:latin typeface="Times New Roman" panose="02020603050405020304" pitchFamily="18" charset="0"/>
                <a:cs typeface="Times New Roman" panose="02020603050405020304" pitchFamily="18" charset="0"/>
              </a:rPr>
              <a:t> желательно деятельность детей разнообразить.</a:t>
            </a:r>
            <a:endParaRPr lang="ru-RU" sz="1600" dirty="0">
              <a:latin typeface="Times New Roman" panose="02020603050405020304" pitchFamily="18" charset="0"/>
              <a:cs typeface="Times New Roman" panose="02020603050405020304" pitchFamily="18" charset="0"/>
            </a:endParaRPr>
          </a:p>
        </p:txBody>
      </p:sp>
      <p:pic>
        <p:nvPicPr>
          <p:cNvPr id="4" name="Объект 3"/>
          <p:cNvPicPr>
            <a:picLocks noGrp="1" noChangeAspect="1"/>
          </p:cNvPicPr>
          <p:nvPr>
            <p:ph sz="quarter" idx="13"/>
          </p:nvPr>
        </p:nvPicPr>
        <p:blipFill>
          <a:blip r:embed="rId2" cstate="email">
            <a:extLst>
              <a:ext uri="{28A0092B-C50C-407E-A947-70E740481C1C}">
                <a14:useLocalDpi xmlns:a14="http://schemas.microsoft.com/office/drawing/2010/main"/>
              </a:ext>
            </a:extLst>
          </a:blip>
          <a:stretch>
            <a:fillRect/>
          </a:stretch>
        </p:blipFill>
        <p:spPr>
          <a:xfrm>
            <a:off x="251520" y="332656"/>
            <a:ext cx="4680520" cy="2880319"/>
          </a:xfrm>
        </p:spPr>
      </p:pic>
      <p:pic>
        <p:nvPicPr>
          <p:cNvPr id="4098" name="Picture 2" descr="C:\Users\Садик\Desktop\теренкуры фото\P1100305.JP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07504" y="3429000"/>
            <a:ext cx="4824536" cy="2736304"/>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descr="C:\Users\Садик\Desktop\теренкуры фото\P1100297.JPG"/>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5796136" y="548680"/>
            <a:ext cx="2952328" cy="532859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2237528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type="subTitle" idx="1"/>
          </p:nvPr>
        </p:nvSpPr>
        <p:spPr>
          <a:xfrm>
            <a:off x="323528" y="908720"/>
            <a:ext cx="8712967" cy="5256584"/>
          </a:xfrm>
        </p:spPr>
        <p:txBody>
          <a:bodyPr>
            <a:noAutofit/>
          </a:bodyPr>
          <a:lstStyle/>
          <a:p>
            <a:pPr algn="just"/>
            <a:r>
              <a:rPr lang="ru-RU" sz="1600" b="1" dirty="0" smtClean="0">
                <a:latin typeface="Times New Roman" panose="02020603050405020304" pitchFamily="18" charset="0"/>
                <a:cs typeface="Times New Roman" panose="02020603050405020304" pitchFamily="18" charset="0"/>
              </a:rPr>
              <a:t>Одним </a:t>
            </a:r>
            <a:r>
              <a:rPr lang="ru-RU" sz="1600" b="1" dirty="0">
                <a:latin typeface="Times New Roman" panose="02020603050405020304" pitchFamily="18" charset="0"/>
                <a:cs typeface="Times New Roman" panose="02020603050405020304" pitchFamily="18" charset="0"/>
              </a:rPr>
              <a:t>из способов организации детской активности и познавательно-исследовательской деятельности являются образовательные </a:t>
            </a:r>
            <a:r>
              <a:rPr lang="ru-RU" sz="1600" b="1" dirty="0" smtClean="0">
                <a:latin typeface="Times New Roman" panose="02020603050405020304" pitchFamily="18" charset="0"/>
                <a:cs typeface="Times New Roman" panose="02020603050405020304" pitchFamily="18" charset="0"/>
              </a:rPr>
              <a:t>терренкуры. </a:t>
            </a:r>
          </a:p>
          <a:p>
            <a:pPr algn="just"/>
            <a:r>
              <a:rPr lang="ru-RU" sz="1600" b="1" u="sng" dirty="0" smtClean="0">
                <a:latin typeface="Times New Roman" panose="02020603050405020304" pitchFamily="18" charset="0"/>
                <a:cs typeface="Times New Roman" panose="02020603050405020304" pitchFamily="18" charset="0"/>
              </a:rPr>
              <a:t>Образовательные </a:t>
            </a:r>
            <a:r>
              <a:rPr lang="ru-RU" sz="1600" b="1" u="sng" dirty="0">
                <a:latin typeface="Times New Roman" panose="02020603050405020304" pitchFamily="18" charset="0"/>
                <a:cs typeface="Times New Roman" panose="02020603050405020304" pitchFamily="18" charset="0"/>
              </a:rPr>
              <a:t>терренкуры</a:t>
            </a:r>
            <a:r>
              <a:rPr lang="ru-RU" sz="1600" b="1" dirty="0">
                <a:latin typeface="Times New Roman" panose="02020603050405020304" pitchFamily="18" charset="0"/>
                <a:cs typeface="Times New Roman" panose="02020603050405020304" pitchFamily="18" charset="0"/>
              </a:rPr>
              <a:t> — это специально организованные маршруты для детей по территории ДОО с посещением </a:t>
            </a:r>
            <a:r>
              <a:rPr lang="ru-RU" sz="1600" b="1" dirty="0" smtClean="0">
                <a:latin typeface="Times New Roman" panose="02020603050405020304" pitchFamily="18" charset="0"/>
                <a:cs typeface="Times New Roman" panose="02020603050405020304" pitchFamily="18" charset="0"/>
              </a:rPr>
              <a:t> игровых зон,  центров </a:t>
            </a:r>
            <a:r>
              <a:rPr lang="ru-RU" sz="1600" b="1" dirty="0">
                <a:latin typeface="Times New Roman" panose="02020603050405020304" pitchFamily="18" charset="0"/>
                <a:cs typeface="Times New Roman" panose="02020603050405020304" pitchFamily="18" charset="0"/>
              </a:rPr>
              <a:t>познавательно-исследовательской деятельности, прохождением экологических и оздоровительных троп.</a:t>
            </a:r>
          </a:p>
          <a:p>
            <a:pPr fontAlgn="base"/>
            <a:r>
              <a:rPr lang="ru-RU" sz="1600" b="1" u="sng" dirty="0">
                <a:solidFill>
                  <a:srgbClr val="7030A0"/>
                </a:solidFill>
                <a:latin typeface="Times New Roman" panose="02020603050405020304" pitchFamily="18" charset="0"/>
                <a:cs typeface="Times New Roman" panose="02020603050405020304" pitchFamily="18" charset="0"/>
              </a:rPr>
              <a:t>Цель образовательного терренкура</a:t>
            </a:r>
            <a:r>
              <a:rPr lang="ru-RU" sz="1600" b="1" dirty="0">
                <a:latin typeface="Times New Roman" panose="02020603050405020304" pitchFamily="18" charset="0"/>
                <a:cs typeface="Times New Roman" panose="02020603050405020304" pitchFamily="18" charset="0"/>
              </a:rPr>
              <a:t> — оздоровление организма воспитанников, повышение уровня двигательной активности, познавательно-исследовательская деятельность детей и взрослых.</a:t>
            </a:r>
          </a:p>
          <a:p>
            <a:pPr fontAlgn="base"/>
            <a:r>
              <a:rPr lang="ru-RU" sz="1600" b="1" u="sng" dirty="0">
                <a:solidFill>
                  <a:srgbClr val="7030A0"/>
                </a:solidFill>
                <a:latin typeface="Times New Roman" panose="02020603050405020304" pitchFamily="18" charset="0"/>
                <a:cs typeface="Times New Roman" panose="02020603050405020304" pitchFamily="18" charset="0"/>
              </a:rPr>
              <a:t>Задачами образовательного терренкура являются:</a:t>
            </a:r>
          </a:p>
          <a:p>
            <a:pPr lvl="0" fontAlgn="base"/>
            <a:r>
              <a:rPr lang="ru-RU" sz="1600" b="1" dirty="0" smtClean="0">
                <a:latin typeface="Times New Roman" panose="02020603050405020304" pitchFamily="18" charset="0"/>
                <a:cs typeface="Times New Roman" panose="02020603050405020304" pitchFamily="18" charset="0"/>
              </a:rPr>
              <a:t>-упражнение </a:t>
            </a:r>
            <a:r>
              <a:rPr lang="ru-RU" sz="1600" b="1" dirty="0">
                <a:latin typeface="Times New Roman" panose="02020603050405020304" pitchFamily="18" charset="0"/>
                <a:cs typeface="Times New Roman" panose="02020603050405020304" pitchFamily="18" charset="0"/>
              </a:rPr>
              <a:t>детей в основных движениях;</a:t>
            </a:r>
          </a:p>
          <a:p>
            <a:pPr lvl="0" fontAlgn="base"/>
            <a:r>
              <a:rPr lang="ru-RU" sz="1600" b="1" dirty="0" smtClean="0">
                <a:latin typeface="Times New Roman" panose="02020603050405020304" pitchFamily="18" charset="0"/>
                <a:cs typeface="Times New Roman" panose="02020603050405020304" pitchFamily="18" charset="0"/>
              </a:rPr>
              <a:t>-развитие </a:t>
            </a:r>
            <a:r>
              <a:rPr lang="ru-RU" sz="1600" b="1" dirty="0">
                <a:latin typeface="Times New Roman" panose="02020603050405020304" pitchFamily="18" charset="0"/>
                <a:cs typeface="Times New Roman" panose="02020603050405020304" pitchFamily="18" charset="0"/>
              </a:rPr>
              <a:t>у них выносливости, ловкости, координации движений, навыков самоорганизации;</a:t>
            </a:r>
          </a:p>
          <a:p>
            <a:r>
              <a:rPr lang="ru-RU" sz="1600" b="1" dirty="0" smtClean="0">
                <a:latin typeface="Times New Roman" panose="02020603050405020304" pitchFamily="18" charset="0"/>
                <a:cs typeface="Times New Roman" panose="02020603050405020304" pitchFamily="18" charset="0"/>
              </a:rPr>
              <a:t>воспитание </a:t>
            </a:r>
            <a:r>
              <a:rPr lang="ru-RU" sz="1600" b="1" dirty="0">
                <a:latin typeface="Times New Roman" panose="02020603050405020304" pitchFamily="18" charset="0"/>
                <a:cs typeface="Times New Roman" panose="02020603050405020304" pitchFamily="18" charset="0"/>
              </a:rPr>
              <a:t>любознательности, ответственного отношения к прогулкам на природе, чувства коллективизма, взаимопомощи</a:t>
            </a:r>
            <a:r>
              <a:rPr lang="ru-RU" sz="1600" b="1" dirty="0" smtClean="0">
                <a:latin typeface="Times New Roman" panose="02020603050405020304" pitchFamily="18" charset="0"/>
                <a:cs typeface="Times New Roman" panose="02020603050405020304" pitchFamily="18" charset="0"/>
              </a:rPr>
              <a:t>.</a:t>
            </a:r>
          </a:p>
          <a:p>
            <a:pPr algn="just"/>
            <a:r>
              <a:rPr lang="ru-RU" sz="1600" b="1" dirty="0" smtClean="0">
                <a:latin typeface="Times New Roman" panose="02020603050405020304" pitchFamily="18" charset="0"/>
                <a:cs typeface="Times New Roman" panose="02020603050405020304" pitchFamily="18" charset="0"/>
              </a:rPr>
              <a:t>Для  </a:t>
            </a:r>
            <a:r>
              <a:rPr lang="ru-RU" sz="1600" b="1" dirty="0">
                <a:latin typeface="Times New Roman" panose="02020603050405020304" pitchFamily="18" charset="0"/>
                <a:cs typeface="Times New Roman" panose="02020603050405020304" pitchFamily="18" charset="0"/>
              </a:rPr>
              <a:t>реализации </a:t>
            </a:r>
            <a:r>
              <a:rPr lang="ru-RU" sz="1600" b="1" dirty="0" smtClean="0">
                <a:latin typeface="Times New Roman" panose="02020603050405020304" pitchFamily="18" charset="0"/>
                <a:cs typeface="Times New Roman" panose="02020603050405020304" pitchFamily="18" charset="0"/>
              </a:rPr>
              <a:t>этих задач, на территории ДОУ мы  создали </a:t>
            </a:r>
            <a:r>
              <a:rPr lang="ru-RU" sz="1600" b="1" dirty="0">
                <a:latin typeface="Times New Roman" panose="02020603050405020304" pitchFamily="18" charset="0"/>
                <a:cs typeface="Times New Roman" panose="02020603050405020304" pitchFamily="18" charset="0"/>
              </a:rPr>
              <a:t>трансформируемую в соответствии с меняющимися интересами и возможностями дошкольников среду: </a:t>
            </a:r>
            <a:r>
              <a:rPr lang="ru-RU" sz="1600" b="1" dirty="0" smtClean="0">
                <a:latin typeface="Times New Roman" panose="02020603050405020304" pitchFamily="18" charset="0"/>
                <a:cs typeface="Times New Roman" panose="02020603050405020304" pitchFamily="18" charset="0"/>
              </a:rPr>
              <a:t>разработали </a:t>
            </a:r>
            <a:r>
              <a:rPr lang="ru-RU" sz="1600" b="1" dirty="0">
                <a:latin typeface="Times New Roman" panose="02020603050405020304" pitchFamily="18" charset="0"/>
                <a:cs typeface="Times New Roman" panose="02020603050405020304" pitchFamily="18" charset="0"/>
              </a:rPr>
              <a:t>тематические «станции</a:t>
            </a:r>
            <a:r>
              <a:rPr lang="ru-RU" sz="1600" b="1" dirty="0" smtClean="0">
                <a:latin typeface="Times New Roman" panose="02020603050405020304" pitchFamily="18" charset="0"/>
                <a:cs typeface="Times New Roman" panose="02020603050405020304" pitchFamily="18" charset="0"/>
              </a:rPr>
              <a:t>», - остановки, </a:t>
            </a:r>
            <a:r>
              <a:rPr lang="ru-RU" sz="1600" b="1" dirty="0">
                <a:latin typeface="Times New Roman" panose="02020603050405020304" pitchFamily="18" charset="0"/>
                <a:cs typeface="Times New Roman" panose="02020603050405020304" pitchFamily="18" charset="0"/>
              </a:rPr>
              <a:t>макеты, зоны игр, </a:t>
            </a:r>
            <a:r>
              <a:rPr lang="ru-RU" sz="1600" b="1" dirty="0" smtClean="0">
                <a:latin typeface="Times New Roman" panose="02020603050405020304" pitchFamily="18" charset="0"/>
                <a:cs typeface="Times New Roman" panose="02020603050405020304" pitchFamily="18" charset="0"/>
              </a:rPr>
              <a:t>подобрали </a:t>
            </a:r>
            <a:r>
              <a:rPr lang="ru-RU" sz="1600" b="1" dirty="0">
                <a:latin typeface="Times New Roman" panose="02020603050405020304" pitchFamily="18" charset="0"/>
                <a:cs typeface="Times New Roman" panose="02020603050405020304" pitchFamily="18" charset="0"/>
              </a:rPr>
              <a:t>необходимое оборудование и атрибуты. </a:t>
            </a:r>
            <a:endParaRPr lang="ru-RU" sz="1600" b="1" dirty="0" smtClean="0">
              <a:latin typeface="Times New Roman" panose="02020603050405020304" pitchFamily="18" charset="0"/>
              <a:cs typeface="Times New Roman" panose="02020603050405020304" pitchFamily="18" charset="0"/>
            </a:endParaRPr>
          </a:p>
          <a:p>
            <a:pPr algn="just"/>
            <a:endParaRPr lang="ru-RU" sz="1400" b="1" dirty="0">
              <a:latin typeface="Times New Roman" panose="02020603050405020304" pitchFamily="18" charset="0"/>
              <a:cs typeface="Times New Roman" panose="02020603050405020304" pitchFamily="18" charset="0"/>
            </a:endParaRPr>
          </a:p>
          <a:p>
            <a:pPr algn="just"/>
            <a:endParaRPr lang="ru-RU" sz="1400" dirty="0">
              <a:latin typeface="Times New Roman" panose="02020603050405020304" pitchFamily="18" charset="0"/>
              <a:cs typeface="Times New Roman" panose="02020603050405020304" pitchFamily="18" charset="0"/>
            </a:endParaRPr>
          </a:p>
          <a:p>
            <a:pPr marL="0" indent="0" algn="just">
              <a:buNone/>
            </a:pPr>
            <a:endParaRPr lang="ru-RU" sz="1400" dirty="0">
              <a:latin typeface="Times New Roman" panose="02020603050405020304" pitchFamily="18" charset="0"/>
              <a:cs typeface="Times New Roman" panose="02020603050405020304" pitchFamily="18" charset="0"/>
            </a:endParaRPr>
          </a:p>
          <a:p>
            <a:pPr marL="0" indent="0">
              <a:buNone/>
            </a:pPr>
            <a:endParaRPr lang="ru-RU" sz="1400" dirty="0">
              <a:latin typeface="Times New Roman" panose="02020603050405020304" pitchFamily="18" charset="0"/>
              <a:cs typeface="Times New Roman" panose="02020603050405020304" pitchFamily="18" charset="0"/>
            </a:endParaRPr>
          </a:p>
        </p:txBody>
      </p:sp>
      <p:sp>
        <p:nvSpPr>
          <p:cNvPr id="4" name="Заголовок 3"/>
          <p:cNvSpPr>
            <a:spLocks noGrp="1"/>
          </p:cNvSpPr>
          <p:nvPr>
            <p:ph type="ctrTitle"/>
          </p:nvPr>
        </p:nvSpPr>
        <p:spPr>
          <a:xfrm>
            <a:off x="817581" y="188641"/>
            <a:ext cx="7175351" cy="648071"/>
          </a:xfrm>
        </p:spPr>
        <p:txBody>
          <a:bodyPr/>
          <a:lstStyle/>
          <a:p>
            <a:pPr marL="182880" indent="0" algn="ctr">
              <a:buNone/>
            </a:pPr>
            <a:r>
              <a:rPr lang="ru-RU" sz="2400" dirty="0" smtClean="0">
                <a:solidFill>
                  <a:schemeClr val="accent6"/>
                </a:solidFill>
                <a:latin typeface="Times New Roman" panose="02020603050405020304" pitchFamily="18" charset="0"/>
                <a:cs typeface="Times New Roman" panose="02020603050405020304" pitchFamily="18" charset="0"/>
              </a:rPr>
              <a:t>ОБРАЗОВАТЕЛЬНЫЙ ТЕРРЕНКУР</a:t>
            </a:r>
            <a:endParaRPr lang="ru-RU" sz="2400" dirty="0">
              <a:solidFill>
                <a:schemeClr val="accent6"/>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21303831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2"/>
          <p:cNvSpPr>
            <a:spLocks noGrp="1"/>
          </p:cNvSpPr>
          <p:nvPr>
            <p:ph type="title"/>
          </p:nvPr>
        </p:nvSpPr>
        <p:spPr>
          <a:xfrm>
            <a:off x="107504" y="188640"/>
            <a:ext cx="8784975" cy="1512168"/>
          </a:xfrm>
        </p:spPr>
        <p:txBody>
          <a:bodyPr/>
          <a:lstStyle/>
          <a:p>
            <a:pPr marL="0" indent="0" algn="ctr">
              <a:buNone/>
            </a:pPr>
            <a:r>
              <a:rPr lang="ru-RU" sz="1600" cap="all" dirty="0" smtClean="0">
                <a:effectLst/>
                <a:latin typeface="Times New Roman" panose="02020603050405020304" pitchFamily="18" charset="0"/>
                <a:cs typeface="Times New Roman" panose="02020603050405020304" pitchFamily="18" charset="0"/>
              </a:rPr>
              <a:t/>
            </a:r>
            <a:br>
              <a:rPr lang="ru-RU" sz="1600" cap="all" dirty="0" smtClean="0">
                <a:effectLst/>
                <a:latin typeface="Times New Roman" panose="02020603050405020304" pitchFamily="18" charset="0"/>
                <a:cs typeface="Times New Roman" panose="02020603050405020304" pitchFamily="18" charset="0"/>
              </a:rPr>
            </a:br>
            <a:r>
              <a:rPr lang="ru-RU" sz="1600" cap="all" dirty="0">
                <a:effectLst/>
                <a:latin typeface="Times New Roman" panose="02020603050405020304" pitchFamily="18" charset="0"/>
                <a:cs typeface="Times New Roman" panose="02020603050405020304" pitchFamily="18" charset="0"/>
              </a:rPr>
              <a:t/>
            </a:r>
            <a:br>
              <a:rPr lang="ru-RU" sz="1600" cap="all" dirty="0">
                <a:effectLst/>
                <a:latin typeface="Times New Roman" panose="02020603050405020304" pitchFamily="18" charset="0"/>
                <a:cs typeface="Times New Roman" panose="02020603050405020304" pitchFamily="18" charset="0"/>
              </a:rPr>
            </a:br>
            <a:r>
              <a:rPr lang="ru-RU" sz="1600" cap="all" dirty="0" smtClean="0">
                <a:effectLst/>
                <a:latin typeface="Times New Roman" panose="02020603050405020304" pitchFamily="18" charset="0"/>
                <a:cs typeface="Times New Roman" panose="02020603050405020304" pitchFamily="18" charset="0"/>
              </a:rPr>
              <a:t/>
            </a:r>
            <a:br>
              <a:rPr lang="ru-RU" sz="1600" cap="all" dirty="0" smtClean="0">
                <a:effectLst/>
                <a:latin typeface="Times New Roman" panose="02020603050405020304" pitchFamily="18" charset="0"/>
                <a:cs typeface="Times New Roman" panose="02020603050405020304" pitchFamily="18" charset="0"/>
              </a:rPr>
            </a:br>
            <a:r>
              <a:rPr lang="ru-RU" sz="1600" cap="all" dirty="0" smtClean="0">
                <a:effectLst/>
                <a:latin typeface="Times New Roman" panose="02020603050405020304" pitchFamily="18" charset="0"/>
                <a:cs typeface="Times New Roman" panose="02020603050405020304" pitchFamily="18" charset="0"/>
              </a:rPr>
              <a:t/>
            </a:r>
            <a:br>
              <a:rPr lang="ru-RU" sz="1600" cap="all" dirty="0" smtClean="0">
                <a:effectLst/>
                <a:latin typeface="Times New Roman" panose="02020603050405020304" pitchFamily="18" charset="0"/>
                <a:cs typeface="Times New Roman" panose="02020603050405020304" pitchFamily="18" charset="0"/>
              </a:rPr>
            </a:br>
            <a:r>
              <a:rPr lang="ru-RU" sz="1600" cap="all" dirty="0">
                <a:effectLst/>
                <a:latin typeface="Times New Roman" panose="02020603050405020304" pitchFamily="18" charset="0"/>
                <a:cs typeface="Times New Roman" panose="02020603050405020304" pitchFamily="18" charset="0"/>
              </a:rPr>
              <a:t/>
            </a:r>
            <a:br>
              <a:rPr lang="ru-RU" sz="1600" cap="all" dirty="0">
                <a:effectLst/>
                <a:latin typeface="Times New Roman" panose="02020603050405020304" pitchFamily="18" charset="0"/>
                <a:cs typeface="Times New Roman" panose="02020603050405020304" pitchFamily="18" charset="0"/>
              </a:rPr>
            </a:br>
            <a:r>
              <a:rPr lang="ru-RU" sz="1600" cap="all" dirty="0" smtClean="0">
                <a:effectLst/>
                <a:latin typeface="Times New Roman" panose="02020603050405020304" pitchFamily="18" charset="0"/>
                <a:cs typeface="Times New Roman" panose="02020603050405020304" pitchFamily="18" charset="0"/>
              </a:rPr>
              <a:t/>
            </a:r>
            <a:br>
              <a:rPr lang="ru-RU" sz="1600" cap="all" dirty="0" smtClean="0">
                <a:effectLst/>
                <a:latin typeface="Times New Roman" panose="02020603050405020304" pitchFamily="18" charset="0"/>
                <a:cs typeface="Times New Roman" panose="02020603050405020304" pitchFamily="18" charset="0"/>
              </a:rPr>
            </a:br>
            <a:r>
              <a:rPr lang="ru-RU" sz="1600" cap="all" dirty="0">
                <a:effectLst/>
                <a:latin typeface="Times New Roman" panose="02020603050405020304" pitchFamily="18" charset="0"/>
                <a:cs typeface="Times New Roman" panose="02020603050405020304" pitchFamily="18" charset="0"/>
              </a:rPr>
              <a:t/>
            </a:r>
            <a:br>
              <a:rPr lang="ru-RU" sz="1600" cap="all" dirty="0">
                <a:effectLst/>
                <a:latin typeface="Times New Roman" panose="02020603050405020304" pitchFamily="18" charset="0"/>
                <a:cs typeface="Times New Roman" panose="02020603050405020304" pitchFamily="18" charset="0"/>
              </a:rPr>
            </a:br>
            <a:r>
              <a:rPr lang="ru-RU" sz="1600" cap="all" dirty="0" smtClean="0">
                <a:effectLst/>
                <a:latin typeface="Times New Roman" panose="02020603050405020304" pitchFamily="18" charset="0"/>
                <a:cs typeface="Times New Roman" panose="02020603050405020304" pitchFamily="18" charset="0"/>
              </a:rPr>
              <a:t/>
            </a:r>
            <a:br>
              <a:rPr lang="ru-RU" sz="1600" cap="all" dirty="0" smtClean="0">
                <a:effectLst/>
                <a:latin typeface="Times New Roman" panose="02020603050405020304" pitchFamily="18" charset="0"/>
                <a:cs typeface="Times New Roman" panose="02020603050405020304" pitchFamily="18" charset="0"/>
              </a:rPr>
            </a:br>
            <a:r>
              <a:rPr lang="ru-RU" sz="1600" cap="all" dirty="0" smtClean="0">
                <a:solidFill>
                  <a:srgbClr val="C00000"/>
                </a:solidFill>
                <a:effectLst/>
                <a:latin typeface="Times New Roman" panose="02020603050405020304" pitchFamily="18" charset="0"/>
                <a:cs typeface="Times New Roman" panose="02020603050405020304" pitchFamily="18" charset="0"/>
              </a:rPr>
              <a:t>ИНСТАЛЛЯЦИЯ </a:t>
            </a:r>
            <a:r>
              <a:rPr lang="ru-RU" sz="1600" cap="all" dirty="0">
                <a:solidFill>
                  <a:srgbClr val="C00000"/>
                </a:solidFill>
                <a:effectLst/>
                <a:latin typeface="Times New Roman" panose="02020603050405020304" pitchFamily="18" charset="0"/>
                <a:cs typeface="Times New Roman" panose="02020603050405020304" pitchFamily="18" charset="0"/>
              </a:rPr>
              <a:t>(АНГЛ. INSTALLATION - РАЗМЕЩЕНИЕ, УСТАНОВКА, МОНТАЖ) - ЭТО ПРОСТРАНСТВЕННАЯ КОМПОЗИЦИЯ, СОЗДАННАЯ ИЗ РАЗЛИЧНЫХ ГОТОВЫХ МАТЕРИАЛОВ И ФОРМ (ПРОМЫШЛЕННЫХ И БЫТОВЫХ ПРЕДМЕТОВ, ПРИРОДНЫХ ОБЪЕКТОВ).</a:t>
            </a:r>
            <a:r>
              <a:rPr lang="ru-RU" sz="1600" dirty="0">
                <a:solidFill>
                  <a:srgbClr val="C00000"/>
                </a:solidFill>
                <a:effectLst/>
                <a:latin typeface="Times New Roman" panose="02020603050405020304" pitchFamily="18" charset="0"/>
                <a:cs typeface="Times New Roman" panose="02020603050405020304" pitchFamily="18" charset="0"/>
              </a:rPr>
              <a:t/>
            </a:r>
            <a:br>
              <a:rPr lang="ru-RU" sz="1600" dirty="0">
                <a:solidFill>
                  <a:srgbClr val="C00000"/>
                </a:solidFill>
                <a:effectLst/>
                <a:latin typeface="Times New Roman" panose="02020603050405020304" pitchFamily="18" charset="0"/>
                <a:cs typeface="Times New Roman" panose="02020603050405020304" pitchFamily="18" charset="0"/>
              </a:rPr>
            </a:br>
            <a:r>
              <a:rPr lang="ru-RU" sz="1200" dirty="0">
                <a:solidFill>
                  <a:srgbClr val="C00000"/>
                </a:solidFill>
                <a:effectLst/>
              </a:rPr>
              <a:t/>
            </a:r>
            <a:br>
              <a:rPr lang="ru-RU" sz="1200" dirty="0">
                <a:solidFill>
                  <a:srgbClr val="C00000"/>
                </a:solidFill>
                <a:effectLst/>
              </a:rPr>
            </a:br>
            <a:endParaRPr lang="ru-RU" sz="1200" dirty="0">
              <a:solidFill>
                <a:srgbClr val="C00000"/>
              </a:solidFill>
            </a:endParaRPr>
          </a:p>
        </p:txBody>
      </p:sp>
      <p:sp>
        <p:nvSpPr>
          <p:cNvPr id="6" name="Текст 5"/>
          <p:cNvSpPr>
            <a:spLocks noGrp="1"/>
          </p:cNvSpPr>
          <p:nvPr>
            <p:ph type="body" idx="1"/>
          </p:nvPr>
        </p:nvSpPr>
        <p:spPr>
          <a:xfrm>
            <a:off x="107504" y="1628800"/>
            <a:ext cx="8856984" cy="5112568"/>
          </a:xfrm>
        </p:spPr>
        <p:txBody>
          <a:bodyPr>
            <a:normAutofit/>
          </a:bodyPr>
          <a:lstStyle/>
          <a:p>
            <a:pPr algn="l" fontAlgn="base"/>
            <a:r>
              <a:rPr lang="ru-RU" sz="1800" b="1" dirty="0">
                <a:latin typeface="Times New Roman" panose="02020603050405020304" pitchFamily="18" charset="0"/>
                <a:cs typeface="Times New Roman" panose="02020603050405020304" pitchFamily="18" charset="0"/>
              </a:rPr>
              <a:t>И</a:t>
            </a:r>
            <a:r>
              <a:rPr lang="ru-RU" sz="1800" b="1" dirty="0" smtClean="0">
                <a:latin typeface="Times New Roman" panose="02020603050405020304" pitchFamily="18" charset="0"/>
                <a:cs typeface="Times New Roman" panose="02020603050405020304" pitchFamily="18" charset="0"/>
              </a:rPr>
              <a:t>нсталляции </a:t>
            </a:r>
            <a:r>
              <a:rPr lang="ru-RU" sz="1800" b="1" dirty="0">
                <a:latin typeface="Times New Roman" panose="02020603050405020304" pitchFamily="18" charset="0"/>
                <a:cs typeface="Times New Roman" panose="02020603050405020304" pitchFamily="18" charset="0"/>
              </a:rPr>
              <a:t>из бросовых материалов. Их отличие от обычных поделок состоит в том, что ребенок не просто участвует в создании некого арт-объекта для показа на выставке, а является активным его </a:t>
            </a:r>
            <a:r>
              <a:rPr lang="ru-RU" sz="1800" b="1" dirty="0" smtClean="0">
                <a:latin typeface="Times New Roman" panose="02020603050405020304" pitchFamily="18" charset="0"/>
                <a:cs typeface="Times New Roman" panose="02020603050405020304" pitchFamily="18" charset="0"/>
              </a:rPr>
              <a:t>пользователем</a:t>
            </a:r>
            <a:r>
              <a:rPr lang="ru-RU" sz="1800" b="1" dirty="0">
                <a:latin typeface="Times New Roman" panose="02020603050405020304" pitchFamily="18" charset="0"/>
                <a:cs typeface="Times New Roman" panose="02020603050405020304" pitchFamily="18" charset="0"/>
              </a:rPr>
              <a:t>, игроком. </a:t>
            </a:r>
            <a:endParaRPr lang="ru-RU" sz="1800" b="1" dirty="0" smtClean="0">
              <a:latin typeface="Times New Roman" panose="02020603050405020304" pitchFamily="18" charset="0"/>
              <a:cs typeface="Times New Roman" panose="02020603050405020304" pitchFamily="18" charset="0"/>
            </a:endParaRPr>
          </a:p>
          <a:p>
            <a:pPr algn="l" fontAlgn="base"/>
            <a:r>
              <a:rPr lang="ru-RU" sz="1800" b="1" dirty="0" smtClean="0">
                <a:latin typeface="Times New Roman" panose="02020603050405020304" pitchFamily="18" charset="0"/>
                <a:cs typeface="Times New Roman" panose="02020603050405020304" pitchFamily="18" charset="0"/>
              </a:rPr>
              <a:t>Если </a:t>
            </a:r>
            <a:r>
              <a:rPr lang="ru-RU" sz="1800" b="1" dirty="0">
                <a:latin typeface="Times New Roman" panose="02020603050405020304" pitchFamily="18" charset="0"/>
                <a:cs typeface="Times New Roman" panose="02020603050405020304" pitchFamily="18" charset="0"/>
              </a:rPr>
              <a:t>композиция подвижна (например, имеет пропеллеры, обладает шумовыми эффектами), воспитанник может ее «оживить». Необходимо, чтобы он активно занимался игрушкой: стучал, гремел, задействовал все имеющиеся элементы. Инсталляции позволяют мыслить по-новому, обогащают мир детской игры.</a:t>
            </a:r>
          </a:p>
          <a:p>
            <a:pPr algn="l" fontAlgn="base"/>
            <a:r>
              <a:rPr lang="ru-RU" sz="1800" b="1" dirty="0" smtClean="0">
                <a:latin typeface="Times New Roman" panose="02020603050405020304" pitchFamily="18" charset="0"/>
                <a:cs typeface="Times New Roman" panose="02020603050405020304" pitchFamily="18" charset="0"/>
              </a:rPr>
              <a:t>Оригинальны </a:t>
            </a:r>
            <a:r>
              <a:rPr lang="ru-RU" sz="1800" b="1" dirty="0">
                <a:latin typeface="Times New Roman" panose="02020603050405020304" pitchFamily="18" charset="0"/>
                <a:cs typeface="Times New Roman" panose="02020603050405020304" pitchFamily="18" charset="0"/>
              </a:rPr>
              <a:t>инсталляции в виде </a:t>
            </a:r>
            <a:r>
              <a:rPr lang="ru-RU" sz="1800" b="1" dirty="0" err="1">
                <a:latin typeface="Times New Roman" panose="02020603050405020304" pitchFamily="18" charset="0"/>
                <a:cs typeface="Times New Roman" panose="02020603050405020304" pitchFamily="18" charset="0"/>
              </a:rPr>
              <a:t>мобиля</a:t>
            </a:r>
            <a:r>
              <a:rPr lang="ru-RU" sz="1800" b="1" dirty="0">
                <a:latin typeface="Times New Roman" panose="02020603050405020304" pitchFamily="18" charset="0"/>
                <a:cs typeface="Times New Roman" panose="02020603050405020304" pitchFamily="18" charset="0"/>
              </a:rPr>
              <a:t> — это декоративный, часто юмористический проект художественного воображения, подвесная конструкция (ее разные элементы соединены проволокой в одной точке). </a:t>
            </a:r>
            <a:endParaRPr lang="ru-RU" sz="1800" b="1" dirty="0" smtClean="0">
              <a:latin typeface="Times New Roman" panose="02020603050405020304" pitchFamily="18" charset="0"/>
              <a:cs typeface="Times New Roman" panose="02020603050405020304" pitchFamily="18" charset="0"/>
            </a:endParaRPr>
          </a:p>
          <a:p>
            <a:pPr algn="l" fontAlgn="base"/>
            <a:r>
              <a:rPr lang="ru-RU" sz="1800" b="1" dirty="0" err="1" smtClean="0">
                <a:latin typeface="Times New Roman" panose="02020603050405020304" pitchFamily="18" charset="0"/>
                <a:cs typeface="Times New Roman" panose="02020603050405020304" pitchFamily="18" charset="0"/>
              </a:rPr>
              <a:t>Мобили</a:t>
            </a:r>
            <a:r>
              <a:rPr lang="ru-RU" sz="1800" b="1" dirty="0" smtClean="0">
                <a:latin typeface="Times New Roman" panose="02020603050405020304" pitchFamily="18" charset="0"/>
                <a:cs typeface="Times New Roman" panose="02020603050405020304" pitchFamily="18" charset="0"/>
              </a:rPr>
              <a:t> </a:t>
            </a:r>
            <a:r>
              <a:rPr lang="ru-RU" sz="1800" b="1" dirty="0">
                <a:latin typeface="Times New Roman" panose="02020603050405020304" pitchFamily="18" charset="0"/>
                <a:cs typeface="Times New Roman" panose="02020603050405020304" pitchFamily="18" charset="0"/>
              </a:rPr>
              <a:t>создаются, как правило, из бросового или природного материалов. </a:t>
            </a:r>
            <a:endParaRPr lang="ru-RU" sz="1800" b="1" dirty="0" smtClean="0">
              <a:latin typeface="Times New Roman" panose="02020603050405020304" pitchFamily="18" charset="0"/>
              <a:cs typeface="Times New Roman" panose="02020603050405020304" pitchFamily="18" charset="0"/>
            </a:endParaRPr>
          </a:p>
          <a:p>
            <a:pPr algn="l" fontAlgn="base"/>
            <a:r>
              <a:rPr lang="ru-RU" sz="1800" b="1" dirty="0" smtClean="0">
                <a:latin typeface="Times New Roman" panose="02020603050405020304" pitchFamily="18" charset="0"/>
                <a:cs typeface="Times New Roman" panose="02020603050405020304" pitchFamily="18" charset="0"/>
              </a:rPr>
              <a:t>Для </a:t>
            </a:r>
            <a:r>
              <a:rPr lang="ru-RU" sz="1800" b="1" dirty="0">
                <a:latin typeface="Times New Roman" panose="02020603050405020304" pitchFamily="18" charset="0"/>
                <a:cs typeface="Times New Roman" panose="02020603050405020304" pitchFamily="18" charset="0"/>
              </a:rPr>
              <a:t>этого применяются проволоки, трубки, стержни, которым можно придать криволинейную форму; в качестве закрепляющих элементов используются нитки, леска, веревка, проволока, цепочки. В одном </a:t>
            </a:r>
            <a:r>
              <a:rPr lang="ru-RU" sz="1800" b="1" dirty="0" err="1">
                <a:latin typeface="Times New Roman" panose="02020603050405020304" pitchFamily="18" charset="0"/>
                <a:cs typeface="Times New Roman" panose="02020603050405020304" pitchFamily="18" charset="0"/>
              </a:rPr>
              <a:t>мобиле</a:t>
            </a:r>
            <a:r>
              <a:rPr lang="ru-RU" sz="1800" b="1" dirty="0">
                <a:latin typeface="Times New Roman" panose="02020603050405020304" pitchFamily="18" charset="0"/>
                <a:cs typeface="Times New Roman" panose="02020603050405020304" pitchFamily="18" charset="0"/>
              </a:rPr>
              <a:t> можно совмещать разные материалы</a:t>
            </a:r>
            <a:r>
              <a:rPr lang="ru-RU" sz="1800" b="1" dirty="0" smtClean="0">
                <a:latin typeface="Times New Roman" panose="02020603050405020304" pitchFamily="18" charset="0"/>
                <a:cs typeface="Times New Roman" panose="02020603050405020304" pitchFamily="18" charset="0"/>
              </a:rPr>
              <a:t>.</a:t>
            </a:r>
            <a:endParaRPr lang="ru-RU" sz="18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68810494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Заголовок 5"/>
          <p:cNvSpPr>
            <a:spLocks noGrp="1"/>
          </p:cNvSpPr>
          <p:nvPr>
            <p:ph type="title"/>
          </p:nvPr>
        </p:nvSpPr>
        <p:spPr>
          <a:xfrm>
            <a:off x="251520" y="5517232"/>
            <a:ext cx="8784975" cy="1152128"/>
          </a:xfrm>
        </p:spPr>
        <p:txBody>
          <a:bodyPr/>
          <a:lstStyle/>
          <a:p>
            <a:pPr marL="0" indent="0" algn="l">
              <a:buNone/>
            </a:pPr>
            <a:r>
              <a:rPr lang="ru-RU" sz="1600" dirty="0" smtClean="0">
                <a:solidFill>
                  <a:srgbClr val="7030A0"/>
                </a:solidFill>
                <a:latin typeface="Times New Roman" panose="02020603050405020304" pitchFamily="18" charset="0"/>
                <a:cs typeface="Times New Roman" panose="02020603050405020304" pitchFamily="18" charset="0"/>
              </a:rPr>
              <a:t>Лунный пришелец. </a:t>
            </a:r>
            <a:r>
              <a:rPr lang="ru-RU" sz="1600" dirty="0">
                <a:solidFill>
                  <a:srgbClr val="7030A0"/>
                </a:solidFill>
                <a:latin typeface="Times New Roman" panose="02020603050405020304" pitchFamily="18" charset="0"/>
                <a:cs typeface="Times New Roman" panose="02020603050405020304" pitchFamily="18" charset="0"/>
              </a:rPr>
              <a:t>И</a:t>
            </a:r>
            <a:r>
              <a:rPr lang="ru-RU" sz="1600" dirty="0" smtClean="0">
                <a:solidFill>
                  <a:srgbClr val="7030A0"/>
                </a:solidFill>
                <a:latin typeface="Times New Roman" panose="02020603050405020304" pitchFamily="18" charset="0"/>
                <a:cs typeface="Times New Roman" panose="02020603050405020304" pitchFamily="18" charset="0"/>
              </a:rPr>
              <a:t>нсталляции </a:t>
            </a:r>
            <a:r>
              <a:rPr lang="ru-RU" sz="1600" dirty="0">
                <a:solidFill>
                  <a:srgbClr val="7030A0"/>
                </a:solidFill>
                <a:latin typeface="Times New Roman" panose="02020603050405020304" pitchFamily="18" charset="0"/>
                <a:cs typeface="Times New Roman" panose="02020603050405020304" pitchFamily="18" charset="0"/>
              </a:rPr>
              <a:t>в виде </a:t>
            </a:r>
            <a:r>
              <a:rPr lang="ru-RU" sz="1600" dirty="0" err="1">
                <a:solidFill>
                  <a:srgbClr val="7030A0"/>
                </a:solidFill>
                <a:latin typeface="Times New Roman" panose="02020603050405020304" pitchFamily="18" charset="0"/>
                <a:cs typeface="Times New Roman" panose="02020603050405020304" pitchFamily="18" charset="0"/>
              </a:rPr>
              <a:t>мобиля</a:t>
            </a:r>
            <a:r>
              <a:rPr lang="ru-RU" sz="1600" dirty="0">
                <a:solidFill>
                  <a:srgbClr val="7030A0"/>
                </a:solidFill>
                <a:latin typeface="Times New Roman" panose="02020603050405020304" pitchFamily="18" charset="0"/>
                <a:cs typeface="Times New Roman" panose="02020603050405020304" pitchFamily="18" charset="0"/>
              </a:rPr>
              <a:t> — это декоративный, </a:t>
            </a:r>
            <a:r>
              <a:rPr lang="ru-RU" sz="1600" dirty="0" smtClean="0">
                <a:solidFill>
                  <a:srgbClr val="7030A0"/>
                </a:solidFill>
                <a:latin typeface="Times New Roman" panose="02020603050405020304" pitchFamily="18" charset="0"/>
                <a:cs typeface="Times New Roman" panose="02020603050405020304" pitchFamily="18" charset="0"/>
              </a:rPr>
              <a:t> </a:t>
            </a:r>
            <a:r>
              <a:rPr lang="ru-RU" sz="1600" dirty="0">
                <a:solidFill>
                  <a:srgbClr val="7030A0"/>
                </a:solidFill>
                <a:latin typeface="Times New Roman" panose="02020603050405020304" pitchFamily="18" charset="0"/>
                <a:cs typeface="Times New Roman" panose="02020603050405020304" pitchFamily="18" charset="0"/>
              </a:rPr>
              <a:t>юмористический проект художественного воображения, подвесная </a:t>
            </a:r>
            <a:r>
              <a:rPr lang="ru-RU" sz="1600" dirty="0" smtClean="0">
                <a:solidFill>
                  <a:srgbClr val="7030A0"/>
                </a:solidFill>
                <a:latin typeface="Times New Roman" panose="02020603050405020304" pitchFamily="18" charset="0"/>
                <a:cs typeface="Times New Roman" panose="02020603050405020304" pitchFamily="18" charset="0"/>
              </a:rPr>
              <a:t>конструкция. </a:t>
            </a:r>
            <a:r>
              <a:rPr lang="ru-RU" sz="1600" dirty="0">
                <a:solidFill>
                  <a:srgbClr val="7030A0"/>
                </a:solidFill>
                <a:latin typeface="Times New Roman" panose="02020603050405020304" pitchFamily="18" charset="0"/>
                <a:cs typeface="Times New Roman" panose="02020603050405020304" pitchFamily="18" charset="0"/>
              </a:rPr>
              <a:t/>
            </a:r>
            <a:br>
              <a:rPr lang="ru-RU" sz="1600" dirty="0">
                <a:solidFill>
                  <a:srgbClr val="7030A0"/>
                </a:solidFill>
                <a:latin typeface="Times New Roman" panose="02020603050405020304" pitchFamily="18" charset="0"/>
                <a:cs typeface="Times New Roman" panose="02020603050405020304" pitchFamily="18" charset="0"/>
              </a:rPr>
            </a:br>
            <a:endParaRPr lang="ru-RU" sz="1600" dirty="0">
              <a:solidFill>
                <a:srgbClr val="7030A0"/>
              </a:solidFill>
            </a:endParaRPr>
          </a:p>
        </p:txBody>
      </p:sp>
      <p:pic>
        <p:nvPicPr>
          <p:cNvPr id="9" name="Объект 8"/>
          <p:cNvPicPr>
            <a:picLocks noGrp="1" noChangeAspect="1"/>
          </p:cNvPicPr>
          <p:nvPr>
            <p:ph sz="quarter" idx="13"/>
          </p:nvPr>
        </p:nvPicPr>
        <p:blipFill>
          <a:blip r:embed="rId2" cstate="email">
            <a:extLst>
              <a:ext uri="{28A0092B-C50C-407E-A947-70E740481C1C}">
                <a14:useLocalDpi xmlns:a14="http://schemas.microsoft.com/office/drawing/2010/main"/>
              </a:ext>
            </a:extLst>
          </a:blip>
          <a:stretch>
            <a:fillRect/>
          </a:stretch>
        </p:blipFill>
        <p:spPr>
          <a:xfrm>
            <a:off x="179512" y="548680"/>
            <a:ext cx="5616624" cy="4104456"/>
          </a:xfrm>
        </p:spPr>
      </p:pic>
      <p:pic>
        <p:nvPicPr>
          <p:cNvPr id="10" name="Объект 9"/>
          <p:cNvPicPr>
            <a:picLocks noGrp="1" noChangeAspect="1"/>
          </p:cNvPicPr>
          <p:nvPr>
            <p:ph sz="quarter" idx="14"/>
          </p:nvPr>
        </p:nvPicPr>
        <p:blipFill>
          <a:blip r:embed="rId3" cstate="email">
            <a:extLst>
              <a:ext uri="{28A0092B-C50C-407E-A947-70E740481C1C}">
                <a14:useLocalDpi xmlns:a14="http://schemas.microsoft.com/office/drawing/2010/main"/>
              </a:ext>
            </a:extLst>
          </a:blip>
          <a:stretch>
            <a:fillRect/>
          </a:stretch>
        </p:blipFill>
        <p:spPr>
          <a:xfrm>
            <a:off x="6084168" y="116632"/>
            <a:ext cx="2952328" cy="5184576"/>
          </a:xfrm>
        </p:spPr>
      </p:pic>
    </p:spTree>
    <p:extLst>
      <p:ext uri="{BB962C8B-B14F-4D97-AF65-F5344CB8AC3E}">
        <p14:creationId xmlns:p14="http://schemas.microsoft.com/office/powerpoint/2010/main" val="275633677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title"/>
          </p:nvPr>
        </p:nvSpPr>
        <p:spPr>
          <a:xfrm>
            <a:off x="251520" y="5589240"/>
            <a:ext cx="8712967" cy="1152128"/>
          </a:xfrm>
        </p:spPr>
        <p:txBody>
          <a:bodyPr/>
          <a:lstStyle/>
          <a:p>
            <a:pPr marL="0" indent="0" algn="l">
              <a:buNone/>
            </a:pPr>
            <a:r>
              <a:rPr lang="ru-RU" sz="1600" dirty="0" smtClean="0">
                <a:solidFill>
                  <a:srgbClr val="7030A0"/>
                </a:solidFill>
                <a:latin typeface="Times New Roman" panose="02020603050405020304" pitchFamily="18" charset="0"/>
                <a:cs typeface="Times New Roman" panose="02020603050405020304" pitchFamily="18" charset="0"/>
              </a:rPr>
              <a:t/>
            </a:r>
            <a:br>
              <a:rPr lang="ru-RU" sz="1600" dirty="0" smtClean="0">
                <a:solidFill>
                  <a:srgbClr val="7030A0"/>
                </a:solidFill>
                <a:latin typeface="Times New Roman" panose="02020603050405020304" pitchFamily="18" charset="0"/>
                <a:cs typeface="Times New Roman" panose="02020603050405020304" pitchFamily="18" charset="0"/>
              </a:rPr>
            </a:br>
            <a:r>
              <a:rPr lang="ru-RU" sz="1600" dirty="0" smtClean="0">
                <a:solidFill>
                  <a:srgbClr val="7030A0"/>
                </a:solidFill>
                <a:latin typeface="Times New Roman" panose="02020603050405020304" pitchFamily="18" charset="0"/>
                <a:cs typeface="Times New Roman" panose="02020603050405020304" pitchFamily="18" charset="0"/>
              </a:rPr>
              <a:t>Инопланетянин-мастер. Инсталляции </a:t>
            </a:r>
            <a:r>
              <a:rPr lang="ru-RU" sz="1600" dirty="0">
                <a:solidFill>
                  <a:srgbClr val="7030A0"/>
                </a:solidFill>
                <a:latin typeface="Times New Roman" panose="02020603050405020304" pitchFamily="18" charset="0"/>
                <a:cs typeface="Times New Roman" panose="02020603050405020304" pitchFamily="18" charset="0"/>
              </a:rPr>
              <a:t>в виде </a:t>
            </a:r>
            <a:r>
              <a:rPr lang="ru-RU" sz="1600" dirty="0" err="1" smtClean="0">
                <a:solidFill>
                  <a:srgbClr val="7030A0"/>
                </a:solidFill>
                <a:latin typeface="Times New Roman" panose="02020603050405020304" pitchFamily="18" charset="0"/>
                <a:cs typeface="Times New Roman" panose="02020603050405020304" pitchFamily="18" charset="0"/>
              </a:rPr>
              <a:t>мобиля</a:t>
            </a:r>
            <a:r>
              <a:rPr lang="ru-RU" sz="1600" dirty="0" smtClean="0">
                <a:solidFill>
                  <a:srgbClr val="7030A0"/>
                </a:solidFill>
                <a:latin typeface="Times New Roman" panose="02020603050405020304" pitchFamily="18" charset="0"/>
                <a:cs typeface="Times New Roman" panose="02020603050405020304" pitchFamily="18" charset="0"/>
              </a:rPr>
              <a:t>, подвесная конструкция из бросового материала: болты, крышки, краны, запчасти к сантехники, провода и т.д.</a:t>
            </a:r>
            <a:r>
              <a:rPr lang="ru-RU" sz="1600" dirty="0">
                <a:solidFill>
                  <a:srgbClr val="7030A0"/>
                </a:solidFill>
                <a:latin typeface="Times New Roman" panose="02020603050405020304" pitchFamily="18" charset="0"/>
                <a:cs typeface="Times New Roman" panose="02020603050405020304" pitchFamily="18" charset="0"/>
              </a:rPr>
              <a:t/>
            </a:r>
            <a:br>
              <a:rPr lang="ru-RU" sz="1600" dirty="0">
                <a:solidFill>
                  <a:srgbClr val="7030A0"/>
                </a:solidFill>
                <a:latin typeface="Times New Roman" panose="02020603050405020304" pitchFamily="18" charset="0"/>
                <a:cs typeface="Times New Roman" panose="02020603050405020304" pitchFamily="18" charset="0"/>
              </a:rPr>
            </a:br>
            <a:endParaRPr lang="ru-RU" sz="1600" dirty="0"/>
          </a:p>
        </p:txBody>
      </p:sp>
      <p:pic>
        <p:nvPicPr>
          <p:cNvPr id="7" name="Объект 6"/>
          <p:cNvPicPr>
            <a:picLocks noGrp="1" noChangeAspect="1"/>
          </p:cNvPicPr>
          <p:nvPr>
            <p:ph sz="quarter" idx="13"/>
          </p:nvPr>
        </p:nvPicPr>
        <p:blipFill>
          <a:blip r:embed="rId2" cstate="email">
            <a:extLst>
              <a:ext uri="{28A0092B-C50C-407E-A947-70E740481C1C}">
                <a14:useLocalDpi xmlns:a14="http://schemas.microsoft.com/office/drawing/2010/main"/>
              </a:ext>
            </a:extLst>
          </a:blip>
          <a:stretch>
            <a:fillRect/>
          </a:stretch>
        </p:blipFill>
        <p:spPr>
          <a:xfrm>
            <a:off x="179512" y="980728"/>
            <a:ext cx="5688632" cy="3816424"/>
          </a:xfrm>
        </p:spPr>
      </p:pic>
      <p:pic>
        <p:nvPicPr>
          <p:cNvPr id="8" name="Объект 7"/>
          <p:cNvPicPr>
            <a:picLocks noGrp="1" noChangeAspect="1"/>
          </p:cNvPicPr>
          <p:nvPr>
            <p:ph sz="quarter" idx="14"/>
          </p:nvPr>
        </p:nvPicPr>
        <p:blipFill>
          <a:blip r:embed="rId3" cstate="email">
            <a:extLst>
              <a:ext uri="{28A0092B-C50C-407E-A947-70E740481C1C}">
                <a14:useLocalDpi xmlns:a14="http://schemas.microsoft.com/office/drawing/2010/main"/>
              </a:ext>
            </a:extLst>
          </a:blip>
          <a:stretch>
            <a:fillRect/>
          </a:stretch>
        </p:blipFill>
        <p:spPr>
          <a:xfrm>
            <a:off x="6012160" y="188640"/>
            <a:ext cx="2808312" cy="5328592"/>
          </a:xfrm>
        </p:spPr>
      </p:pic>
    </p:spTree>
    <p:extLst>
      <p:ext uri="{BB962C8B-B14F-4D97-AF65-F5344CB8AC3E}">
        <p14:creationId xmlns:p14="http://schemas.microsoft.com/office/powerpoint/2010/main" val="421944047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title"/>
          </p:nvPr>
        </p:nvSpPr>
        <p:spPr>
          <a:xfrm>
            <a:off x="179512" y="5373216"/>
            <a:ext cx="8784975" cy="1368152"/>
          </a:xfrm>
        </p:spPr>
        <p:txBody>
          <a:bodyPr/>
          <a:lstStyle/>
          <a:p>
            <a:pPr marL="0" indent="0" algn="l" fontAlgn="base">
              <a:buNone/>
            </a:pPr>
            <a:r>
              <a:rPr lang="ru-RU" sz="2400" cap="all" dirty="0" smtClean="0">
                <a:solidFill>
                  <a:srgbClr val="00B050"/>
                </a:solidFill>
                <a:effectLst>
                  <a:reflection blurRad="12700" stA="28000" endPos="45000" dist="1003" dir="5400000" sy="-100000" algn="bl"/>
                </a:effectLst>
                <a:latin typeface="Times New Roman" panose="02020603050405020304" pitchFamily="18" charset="0"/>
                <a:cs typeface="Times New Roman" panose="02020603050405020304" pitchFamily="18" charset="0"/>
              </a:rPr>
              <a:t>зона </a:t>
            </a:r>
            <a:r>
              <a:rPr lang="ru-RU" sz="2400" cap="all" dirty="0">
                <a:solidFill>
                  <a:srgbClr val="00B050"/>
                </a:solidFill>
                <a:effectLst>
                  <a:reflection blurRad="12700" stA="28000" endPos="45000" dist="1003" dir="5400000" sy="-100000" algn="bl"/>
                </a:effectLst>
                <a:latin typeface="Times New Roman" panose="02020603050405020304" pitchFamily="18" charset="0"/>
                <a:cs typeface="Times New Roman" panose="02020603050405020304" pitchFamily="18" charset="0"/>
              </a:rPr>
              <a:t>игр на </a:t>
            </a:r>
            <a:r>
              <a:rPr lang="ru-RU" sz="2400" cap="all" dirty="0" smtClean="0">
                <a:solidFill>
                  <a:srgbClr val="00B050"/>
                </a:solidFill>
                <a:effectLst>
                  <a:reflection blurRad="12700" stA="28000" endPos="45000" dist="1003" dir="5400000" sy="-100000" algn="bl"/>
                </a:effectLst>
                <a:latin typeface="Times New Roman" panose="02020603050405020304" pitchFamily="18" charset="0"/>
                <a:cs typeface="Times New Roman" panose="02020603050405020304" pitchFamily="18" charset="0"/>
              </a:rPr>
              <a:t>асфальте.  </a:t>
            </a:r>
            <a:r>
              <a:rPr lang="ru-RU" sz="1600" dirty="0" smtClean="0">
                <a:solidFill>
                  <a:srgbClr val="7030A0"/>
                </a:solidFill>
                <a:effectLst/>
                <a:latin typeface="Times New Roman" panose="02020603050405020304" pitchFamily="18" charset="0"/>
                <a:cs typeface="Times New Roman" panose="02020603050405020304" pitchFamily="18" charset="0"/>
              </a:rPr>
              <a:t>Воспитатель </a:t>
            </a:r>
            <a:r>
              <a:rPr lang="ru-RU" sz="1600" dirty="0">
                <a:solidFill>
                  <a:srgbClr val="7030A0"/>
                </a:solidFill>
                <a:effectLst/>
                <a:latin typeface="Times New Roman" panose="02020603050405020304" pitchFamily="18" charset="0"/>
                <a:cs typeface="Times New Roman" panose="02020603050405020304" pitchFamily="18" charset="0"/>
              </a:rPr>
              <a:t>проводит подвижные игры на асфальте, на котором заранее нарисованы «классики», лабиринты, «змейки», «</a:t>
            </a:r>
            <a:r>
              <a:rPr lang="ru-RU" sz="1600" dirty="0" err="1">
                <a:solidFill>
                  <a:srgbClr val="7030A0"/>
                </a:solidFill>
                <a:effectLst/>
                <a:latin typeface="Times New Roman" panose="02020603050405020304" pitchFamily="18" charset="0"/>
                <a:cs typeface="Times New Roman" panose="02020603050405020304" pitchFamily="18" charset="0"/>
              </a:rPr>
              <a:t>ходилки</a:t>
            </a:r>
            <a:r>
              <a:rPr lang="ru-RU" sz="1600" dirty="0">
                <a:solidFill>
                  <a:srgbClr val="7030A0"/>
                </a:solidFill>
                <a:effectLst/>
                <a:latin typeface="Times New Roman" panose="02020603050405020304" pitchFamily="18" charset="0"/>
                <a:cs typeface="Times New Roman" panose="02020603050405020304" pitchFamily="18" charset="0"/>
              </a:rPr>
              <a:t>» с цифрами, буквами, изображениями животных (например, кота, цыпленка, собачки, воробышка и т. д.). Остановка длится 15 мин</a:t>
            </a:r>
            <a:r>
              <a:rPr lang="ru-RU" sz="1600" dirty="0" smtClean="0">
                <a:solidFill>
                  <a:srgbClr val="7030A0"/>
                </a:solidFill>
                <a:effectLst/>
                <a:latin typeface="Times New Roman" panose="02020603050405020304" pitchFamily="18" charset="0"/>
                <a:cs typeface="Times New Roman" panose="02020603050405020304" pitchFamily="18" charset="0"/>
              </a:rPr>
              <a:t>. Здесь же проводятся конкурсы на лучший рисунок мелом.</a:t>
            </a:r>
            <a:r>
              <a:rPr lang="ru-RU" sz="2400" dirty="0">
                <a:effectLst/>
              </a:rPr>
              <a:t/>
            </a:r>
            <a:br>
              <a:rPr lang="ru-RU" sz="2400" dirty="0">
                <a:effectLst/>
              </a:rPr>
            </a:br>
            <a:endParaRPr lang="ru-RU" sz="2400" dirty="0"/>
          </a:p>
        </p:txBody>
      </p:sp>
      <p:sp>
        <p:nvSpPr>
          <p:cNvPr id="2" name="Объект 1"/>
          <p:cNvSpPr>
            <a:spLocks noGrp="1"/>
          </p:cNvSpPr>
          <p:nvPr>
            <p:ph sz="quarter" idx="13"/>
          </p:nvPr>
        </p:nvSpPr>
        <p:spPr/>
        <p:txBody>
          <a:bodyPr/>
          <a:lstStyle/>
          <a:p>
            <a:endParaRPr lang="ru-RU"/>
          </a:p>
        </p:txBody>
      </p:sp>
      <p:sp>
        <p:nvSpPr>
          <p:cNvPr id="3" name="Объект 2"/>
          <p:cNvSpPr>
            <a:spLocks noGrp="1"/>
          </p:cNvSpPr>
          <p:nvPr>
            <p:ph sz="quarter" idx="14"/>
          </p:nvPr>
        </p:nvSpPr>
        <p:spPr/>
        <p:txBody>
          <a:bodyPr/>
          <a:lstStyle/>
          <a:p>
            <a:endParaRPr lang="ru-RU"/>
          </a:p>
        </p:txBody>
      </p:sp>
      <p:pic>
        <p:nvPicPr>
          <p:cNvPr id="19458" name="Picture 2" descr="D:\огород\P1100013.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827584" y="183303"/>
            <a:ext cx="3672408" cy="5040561"/>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G:\DCIM\110_PANA\P1100398.JP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4788024" y="188637"/>
            <a:ext cx="3600400" cy="504056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7761252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51520" y="5301208"/>
            <a:ext cx="8784975" cy="1440160"/>
          </a:xfrm>
        </p:spPr>
        <p:txBody>
          <a:bodyPr/>
          <a:lstStyle/>
          <a:p>
            <a:pPr marL="0" indent="0" algn="ctr">
              <a:buNone/>
            </a:pPr>
            <a:r>
              <a:rPr lang="ru-RU" sz="2400" cap="all" dirty="0" smtClean="0">
                <a:solidFill>
                  <a:srgbClr val="0070C0"/>
                </a:solidFill>
                <a:effectLst>
                  <a:reflection blurRad="12700" stA="28000" endPos="45000" dist="1003" dir="5400000" sy="-100000" algn="bl"/>
                </a:effectLst>
                <a:latin typeface="Times New Roman" panose="02020603050405020304" pitchFamily="18" charset="0"/>
                <a:cs typeface="Times New Roman" panose="02020603050405020304" pitchFamily="18" charset="0"/>
              </a:rPr>
              <a:t>морская </a:t>
            </a:r>
            <a:r>
              <a:rPr lang="ru-RU" sz="2400" cap="all" dirty="0">
                <a:solidFill>
                  <a:srgbClr val="0070C0"/>
                </a:solidFill>
                <a:effectLst>
                  <a:reflection blurRad="12700" stA="28000" endPos="45000" dist="1003" dir="5400000" sy="-100000" algn="bl"/>
                </a:effectLst>
                <a:latin typeface="Times New Roman" panose="02020603050405020304" pitchFamily="18" charset="0"/>
                <a:cs typeface="Times New Roman" panose="02020603050405020304" pitchFamily="18" charset="0"/>
              </a:rPr>
              <a:t>гавань</a:t>
            </a:r>
            <a:r>
              <a:rPr lang="ru-RU" sz="4800" dirty="0">
                <a:solidFill>
                  <a:srgbClr val="0070C0"/>
                </a:solidFill>
                <a:latin typeface="Times New Roman" panose="02020603050405020304" pitchFamily="18" charset="0"/>
                <a:cs typeface="Times New Roman" panose="02020603050405020304" pitchFamily="18" charset="0"/>
              </a:rPr>
              <a:t/>
            </a:r>
            <a:br>
              <a:rPr lang="ru-RU" sz="4800" dirty="0">
                <a:solidFill>
                  <a:srgbClr val="0070C0"/>
                </a:solidFill>
                <a:latin typeface="Times New Roman" panose="02020603050405020304" pitchFamily="18" charset="0"/>
                <a:cs typeface="Times New Roman" panose="02020603050405020304" pitchFamily="18" charset="0"/>
              </a:rPr>
            </a:br>
            <a:r>
              <a:rPr lang="ru-RU" sz="1600" dirty="0" smtClean="0">
                <a:solidFill>
                  <a:srgbClr val="7030A0"/>
                </a:solidFill>
                <a:latin typeface="Times New Roman" panose="02020603050405020304" pitchFamily="18" charset="0"/>
                <a:cs typeface="Times New Roman" panose="02020603050405020304" pitchFamily="18" charset="0"/>
              </a:rPr>
              <a:t>На этой остановке расположена лодка с песком (песочница), ведра, лопатки, песочницы, </a:t>
            </a:r>
            <a:br>
              <a:rPr lang="ru-RU" sz="1600" dirty="0" smtClean="0">
                <a:solidFill>
                  <a:srgbClr val="7030A0"/>
                </a:solidFill>
                <a:latin typeface="Times New Roman" panose="02020603050405020304" pitchFamily="18" charset="0"/>
                <a:cs typeface="Times New Roman" panose="02020603050405020304" pitchFamily="18" charset="0"/>
              </a:rPr>
            </a:br>
            <a:r>
              <a:rPr lang="ru-RU" sz="1600" dirty="0" smtClean="0">
                <a:solidFill>
                  <a:srgbClr val="7030A0"/>
                </a:solidFill>
                <a:latin typeface="Times New Roman" panose="02020603050405020304" pitchFamily="18" charset="0"/>
                <a:cs typeface="Times New Roman" panose="02020603050405020304" pitchFamily="18" charset="0"/>
              </a:rPr>
              <a:t>Здесь в основном организованы игры, эксперименты с песком, сюжетно-ролевые игры «Моряки», Защитники Родины» и т.д.</a:t>
            </a:r>
            <a:endParaRPr lang="ru-RU" sz="1600" dirty="0">
              <a:solidFill>
                <a:srgbClr val="7030A0"/>
              </a:solidFill>
            </a:endParaRPr>
          </a:p>
        </p:txBody>
      </p:sp>
      <p:sp>
        <p:nvSpPr>
          <p:cNvPr id="3" name="Объект 2"/>
          <p:cNvSpPr>
            <a:spLocks noGrp="1"/>
          </p:cNvSpPr>
          <p:nvPr>
            <p:ph sz="quarter" idx="13"/>
          </p:nvPr>
        </p:nvSpPr>
        <p:spPr/>
        <p:txBody>
          <a:bodyPr/>
          <a:lstStyle/>
          <a:p>
            <a:endParaRPr lang="ru-RU" dirty="0"/>
          </a:p>
        </p:txBody>
      </p:sp>
      <p:pic>
        <p:nvPicPr>
          <p:cNvPr id="23554" name="Picture 2" descr="C:\Users\Садик\Desktop\теренкуры фото\P1100072.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107504" y="188640"/>
            <a:ext cx="8784976" cy="2339616"/>
          </a:xfrm>
          <a:prstGeom prst="rect">
            <a:avLst/>
          </a:prstGeom>
          <a:noFill/>
          <a:extLst>
            <a:ext uri="{909E8E84-426E-40DD-AFC4-6F175D3DCCD1}">
              <a14:hiddenFill xmlns:a14="http://schemas.microsoft.com/office/drawing/2010/main">
                <a:solidFill>
                  <a:srgbClr val="FFFFFF"/>
                </a:solidFill>
              </a14:hiddenFill>
            </a:ext>
          </a:extLst>
        </p:spPr>
      </p:pic>
      <p:pic>
        <p:nvPicPr>
          <p:cNvPr id="23555" name="Picture 3" descr="C:\Users\Садик\Desktop\теренкуры фото\P1100220.JP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07504" y="2563677"/>
            <a:ext cx="4392488" cy="2573867"/>
          </a:xfrm>
          <a:prstGeom prst="rect">
            <a:avLst/>
          </a:prstGeom>
          <a:noFill/>
          <a:extLst>
            <a:ext uri="{909E8E84-426E-40DD-AFC4-6F175D3DCCD1}">
              <a14:hiddenFill xmlns:a14="http://schemas.microsoft.com/office/drawing/2010/main">
                <a:solidFill>
                  <a:srgbClr val="FFFFFF"/>
                </a:solidFill>
              </a14:hiddenFill>
            </a:ext>
          </a:extLst>
        </p:spPr>
      </p:pic>
      <p:pic>
        <p:nvPicPr>
          <p:cNvPr id="23556" name="Picture 4" descr="C:\Users\Садик\Desktop\обр.терренкур\P1100186.JPG"/>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4788024" y="2635685"/>
            <a:ext cx="4104456" cy="24298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1229252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title"/>
          </p:nvPr>
        </p:nvSpPr>
        <p:spPr>
          <a:xfrm>
            <a:off x="107505" y="5445224"/>
            <a:ext cx="8856984" cy="1152128"/>
          </a:xfrm>
        </p:spPr>
        <p:txBody>
          <a:bodyPr>
            <a:noAutofit/>
          </a:bodyPr>
          <a:lstStyle/>
          <a:p>
            <a:pPr marL="0" indent="0" algn="ctr">
              <a:buNone/>
            </a:pPr>
            <a:r>
              <a:rPr lang="ru-RU" sz="2400" cap="all" dirty="0">
                <a:solidFill>
                  <a:srgbClr val="00B050"/>
                </a:solidFill>
                <a:effectLst>
                  <a:reflection blurRad="12700" stA="28000" endPos="45000" dist="1003" dir="5400000" sy="-100000" algn="bl"/>
                </a:effectLst>
                <a:latin typeface="Times New Roman" panose="02020603050405020304" pitchFamily="18" charset="0"/>
                <a:cs typeface="Times New Roman" panose="02020603050405020304" pitchFamily="18" charset="0"/>
              </a:rPr>
              <a:t>огород </a:t>
            </a:r>
            <a:r>
              <a:rPr lang="ru-RU" sz="2400" cap="all" dirty="0" smtClean="0">
                <a:solidFill>
                  <a:srgbClr val="00B050"/>
                </a:solidFill>
                <a:effectLst>
                  <a:reflection blurRad="12700" stA="28000" endPos="45000" dist="1003" dir="5400000" sy="-100000" algn="bl"/>
                </a:effectLst>
                <a:latin typeface="Times New Roman" panose="02020603050405020304" pitchFamily="18" charset="0"/>
                <a:cs typeface="Times New Roman" panose="02020603050405020304" pitchFamily="18" charset="0"/>
              </a:rPr>
              <a:t/>
            </a:r>
            <a:br>
              <a:rPr lang="ru-RU" sz="2400" cap="all" dirty="0" smtClean="0">
                <a:solidFill>
                  <a:srgbClr val="00B050"/>
                </a:solidFill>
                <a:effectLst>
                  <a:reflection blurRad="12700" stA="28000" endPos="45000" dist="1003" dir="5400000" sy="-100000" algn="bl"/>
                </a:effectLst>
                <a:latin typeface="Times New Roman" panose="02020603050405020304" pitchFamily="18" charset="0"/>
                <a:cs typeface="Times New Roman" panose="02020603050405020304" pitchFamily="18" charset="0"/>
              </a:rPr>
            </a:br>
            <a:r>
              <a:rPr lang="ru-RU" sz="1600" dirty="0" smtClean="0">
                <a:solidFill>
                  <a:srgbClr val="7030A0"/>
                </a:solidFill>
                <a:effectLst/>
                <a:latin typeface="Times New Roman" panose="02020603050405020304" pitchFamily="18" charset="0"/>
                <a:cs typeface="Times New Roman" panose="02020603050405020304" pitchFamily="18" charset="0"/>
              </a:rPr>
              <a:t>Грядки с растениями, дощечки с надписями овощей, датой посева семян или высадки рассады. На огороде мы уточняем </a:t>
            </a:r>
            <a:r>
              <a:rPr lang="ru-RU" sz="1600" dirty="0">
                <a:solidFill>
                  <a:srgbClr val="7030A0"/>
                </a:solidFill>
                <a:effectLst/>
                <a:latin typeface="Times New Roman" panose="02020603050405020304" pitchFamily="18" charset="0"/>
                <a:cs typeface="Times New Roman" panose="02020603050405020304" pitchFamily="18" charset="0"/>
              </a:rPr>
              <a:t>названия </a:t>
            </a:r>
            <a:r>
              <a:rPr lang="ru-RU" sz="1600" dirty="0" smtClean="0">
                <a:solidFill>
                  <a:srgbClr val="7030A0"/>
                </a:solidFill>
                <a:effectLst/>
                <a:latin typeface="Times New Roman" panose="02020603050405020304" pitchFamily="18" charset="0"/>
                <a:cs typeface="Times New Roman" panose="02020603050405020304" pitchFamily="18" charset="0"/>
              </a:rPr>
              <a:t>овощей, </a:t>
            </a:r>
            <a:r>
              <a:rPr lang="ru-RU" sz="1600" dirty="0">
                <a:solidFill>
                  <a:srgbClr val="7030A0"/>
                </a:solidFill>
                <a:effectLst/>
                <a:latin typeface="Times New Roman" panose="02020603050405020304" pitchFamily="18" charset="0"/>
                <a:cs typeface="Times New Roman" panose="02020603050405020304" pitchFamily="18" charset="0"/>
              </a:rPr>
              <a:t>их строение, особенности размера, окраски, </a:t>
            </a:r>
            <a:r>
              <a:rPr lang="ru-RU" sz="1600" dirty="0" smtClean="0">
                <a:solidFill>
                  <a:srgbClr val="7030A0"/>
                </a:solidFill>
                <a:effectLst/>
                <a:latin typeface="Times New Roman" panose="02020603050405020304" pitchFamily="18" charset="0"/>
                <a:cs typeface="Times New Roman" panose="02020603050405020304" pitchFamily="18" charset="0"/>
              </a:rPr>
              <a:t>формы. Поливаем, собираем урожай для приготовления салата. </a:t>
            </a:r>
            <a:endParaRPr lang="ru-RU" sz="1600" i="1" dirty="0">
              <a:ln w="0"/>
              <a:solidFill>
                <a:srgbClr val="FF0000"/>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endParaRPr>
          </a:p>
        </p:txBody>
      </p:sp>
      <p:pic>
        <p:nvPicPr>
          <p:cNvPr id="3" name="Объект 2"/>
          <p:cNvPicPr>
            <a:picLocks noGrp="1" noChangeAspect="1"/>
          </p:cNvPicPr>
          <p:nvPr>
            <p:ph sz="quarter" idx="13"/>
          </p:nvPr>
        </p:nvPicPr>
        <p:blipFill>
          <a:blip r:embed="rId2" cstate="email">
            <a:extLst>
              <a:ext uri="{28A0092B-C50C-407E-A947-70E740481C1C}">
                <a14:useLocalDpi xmlns:a14="http://schemas.microsoft.com/office/drawing/2010/main"/>
              </a:ext>
            </a:extLst>
          </a:blip>
          <a:stretch>
            <a:fillRect/>
          </a:stretch>
        </p:blipFill>
        <p:spPr>
          <a:xfrm>
            <a:off x="251520" y="44624"/>
            <a:ext cx="8640960" cy="5256584"/>
          </a:xfrm>
        </p:spPr>
      </p:pic>
    </p:spTree>
    <p:extLst>
      <p:ext uri="{BB962C8B-B14F-4D97-AF65-F5344CB8AC3E}">
        <p14:creationId xmlns:p14="http://schemas.microsoft.com/office/powerpoint/2010/main" val="3291234318"/>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title"/>
          </p:nvPr>
        </p:nvSpPr>
        <p:spPr>
          <a:xfrm>
            <a:off x="683568" y="332656"/>
            <a:ext cx="8229600" cy="648072"/>
          </a:xfrm>
        </p:spPr>
        <p:txBody>
          <a:bodyPr>
            <a:normAutofit/>
          </a:bodyPr>
          <a:lstStyle/>
          <a:p>
            <a:pPr marL="0" indent="0" algn="ctr">
              <a:buNone/>
            </a:pPr>
            <a:r>
              <a:rPr lang="ru-RU" sz="2400" cap="all" dirty="0">
                <a:solidFill>
                  <a:srgbClr val="00B050"/>
                </a:solidFill>
                <a:effectLst>
                  <a:reflection blurRad="12700" stA="28000" endPos="45000" dist="1003" dir="5400000" sy="-100000" algn="bl"/>
                </a:effectLst>
                <a:latin typeface="Times New Roman" panose="02020603050405020304" pitchFamily="18" charset="0"/>
                <a:cs typeface="Times New Roman" panose="02020603050405020304" pitchFamily="18" charset="0"/>
              </a:rPr>
              <a:t>огород </a:t>
            </a:r>
            <a:endParaRPr lang="ru-RU" sz="2400" i="1" dirty="0">
              <a:ln w="0"/>
              <a:solidFill>
                <a:srgbClr val="FF0000"/>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endParaRPr>
          </a:p>
        </p:txBody>
      </p:sp>
      <p:pic>
        <p:nvPicPr>
          <p:cNvPr id="3074" name="Picture 2" descr="D:\огород18\P1100128.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251520" y="1556792"/>
            <a:ext cx="5976664" cy="4248472"/>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4" descr="D:\огород\P1100099.JPG"/>
          <p:cNvPicPr>
            <a:picLocks noGrp="1" noChangeAspect="1" noChangeArrowheads="1"/>
          </p:cNvPicPr>
          <p:nvPr>
            <p:ph sz="quarter" idx="13"/>
          </p:nvPr>
        </p:nvPicPr>
        <p:blipFill>
          <a:blip r:embed="rId3" cstate="email">
            <a:extLst>
              <a:ext uri="{28A0092B-C50C-407E-A947-70E740481C1C}">
                <a14:useLocalDpi xmlns:a14="http://schemas.microsoft.com/office/drawing/2010/main"/>
              </a:ext>
            </a:extLst>
          </a:blip>
          <a:srcRect/>
          <a:stretch>
            <a:fillRect/>
          </a:stretch>
        </p:blipFill>
        <p:spPr bwMode="auto">
          <a:xfrm>
            <a:off x="6516216" y="1556792"/>
            <a:ext cx="2376264" cy="424847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1862563"/>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title"/>
          </p:nvPr>
        </p:nvSpPr>
        <p:spPr>
          <a:xfrm>
            <a:off x="611560" y="332656"/>
            <a:ext cx="8229600" cy="792088"/>
          </a:xfrm>
        </p:spPr>
        <p:txBody>
          <a:bodyPr>
            <a:normAutofit fontScale="90000"/>
          </a:bodyPr>
          <a:lstStyle/>
          <a:p>
            <a:pPr marL="0" indent="0" algn="ctr">
              <a:buNone/>
            </a:pPr>
            <a:r>
              <a:rPr lang="ru-RU" sz="2400" cap="all" dirty="0">
                <a:solidFill>
                  <a:srgbClr val="00B050"/>
                </a:solidFill>
                <a:effectLst>
                  <a:reflection blurRad="12700" stA="28000" endPos="45000" dist="1003" dir="5400000" sy="-100000" algn="bl"/>
                </a:effectLst>
                <a:latin typeface="Times New Roman" panose="02020603050405020304" pitchFamily="18" charset="0"/>
                <a:cs typeface="Times New Roman" panose="02020603050405020304" pitchFamily="18" charset="0"/>
              </a:rPr>
              <a:t>огород </a:t>
            </a:r>
            <a:br>
              <a:rPr lang="ru-RU" sz="2400" cap="all" dirty="0">
                <a:solidFill>
                  <a:srgbClr val="00B050"/>
                </a:solidFill>
                <a:effectLst>
                  <a:reflection blurRad="12700" stA="28000" endPos="45000" dist="1003" dir="5400000" sy="-100000" algn="bl"/>
                </a:effectLst>
                <a:latin typeface="Times New Roman" panose="02020603050405020304" pitchFamily="18" charset="0"/>
                <a:cs typeface="Times New Roman" panose="02020603050405020304" pitchFamily="18" charset="0"/>
              </a:rPr>
            </a:br>
            <a:endParaRPr lang="ru-RU" sz="2400" i="1" dirty="0">
              <a:ln w="0"/>
              <a:solidFill>
                <a:srgbClr val="FF0000"/>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endParaRPr>
          </a:p>
        </p:txBody>
      </p:sp>
      <p:sp>
        <p:nvSpPr>
          <p:cNvPr id="5" name="Объект 4"/>
          <p:cNvSpPr>
            <a:spLocks noGrp="1"/>
          </p:cNvSpPr>
          <p:nvPr>
            <p:ph sz="quarter" idx="13"/>
          </p:nvPr>
        </p:nvSpPr>
        <p:spPr>
          <a:xfrm>
            <a:off x="179512" y="1484784"/>
            <a:ext cx="6971130" cy="3528392"/>
          </a:xfrm>
        </p:spPr>
        <p:txBody>
          <a:bodyPr>
            <a:normAutofit/>
          </a:bodyPr>
          <a:lstStyle/>
          <a:p>
            <a:pPr marL="45720" indent="0">
              <a:buNone/>
            </a:pPr>
            <a:endParaRPr lang="ru-RU" dirty="0"/>
          </a:p>
        </p:txBody>
      </p:sp>
      <p:pic>
        <p:nvPicPr>
          <p:cNvPr id="4098" name="Picture 2" descr="D:\огород\P1100101.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179512" y="1412776"/>
            <a:ext cx="2592288" cy="4968552"/>
          </a:xfrm>
          <a:prstGeom prst="rect">
            <a:avLst/>
          </a:prstGeom>
          <a:noFill/>
          <a:extLst>
            <a:ext uri="{909E8E84-426E-40DD-AFC4-6F175D3DCCD1}">
              <a14:hiddenFill xmlns:a14="http://schemas.microsoft.com/office/drawing/2010/main">
                <a:solidFill>
                  <a:srgbClr val="FFFFFF"/>
                </a:solidFill>
              </a14:hiddenFill>
            </a:ext>
          </a:extLst>
        </p:spPr>
      </p:pic>
      <p:pic>
        <p:nvPicPr>
          <p:cNvPr id="12290" name="Picture 2" descr="D:\огород\P1100105.JP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2987824" y="1412776"/>
            <a:ext cx="2592288" cy="4968552"/>
          </a:xfrm>
          <a:prstGeom prst="rect">
            <a:avLst/>
          </a:prstGeom>
          <a:noFill/>
          <a:extLst>
            <a:ext uri="{909E8E84-426E-40DD-AFC4-6F175D3DCCD1}">
              <a14:hiddenFill xmlns:a14="http://schemas.microsoft.com/office/drawing/2010/main">
                <a:solidFill>
                  <a:srgbClr val="FFFFFF"/>
                </a:solidFill>
              </a14:hiddenFill>
            </a:ext>
          </a:extLst>
        </p:spPr>
      </p:pic>
      <p:pic>
        <p:nvPicPr>
          <p:cNvPr id="12291" name="Picture 3" descr="D:\огород\P1100106.JPG"/>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5868144" y="1412776"/>
            <a:ext cx="3168352" cy="496855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73566455"/>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51520" y="5013176"/>
            <a:ext cx="8784975" cy="1512168"/>
          </a:xfrm>
        </p:spPr>
        <p:txBody>
          <a:bodyPr/>
          <a:lstStyle/>
          <a:p>
            <a:pPr marL="0" indent="0" algn="l">
              <a:buNone/>
            </a:pPr>
            <a:r>
              <a:rPr lang="ru-RU" sz="2400" cap="all" dirty="0" smtClean="0">
                <a:solidFill>
                  <a:srgbClr val="00B050"/>
                </a:solidFill>
                <a:effectLst>
                  <a:reflection blurRad="12700" stA="28000" endPos="45000" dist="1003" dir="5400000" sy="-100000" algn="bl"/>
                </a:effectLst>
                <a:latin typeface="Times New Roman" panose="02020603050405020304" pitchFamily="18" charset="0"/>
                <a:cs typeface="Times New Roman" panose="02020603050405020304" pitchFamily="18" charset="0"/>
              </a:rPr>
              <a:t>Поле. </a:t>
            </a:r>
            <a:r>
              <a:rPr lang="ru-RU" sz="1600" dirty="0" smtClean="0">
                <a:solidFill>
                  <a:srgbClr val="7030A0"/>
                </a:solidFill>
                <a:effectLst/>
                <a:latin typeface="Times New Roman" panose="02020603050405020304" pitchFamily="18" charset="0"/>
                <a:cs typeface="Times New Roman" panose="02020603050405020304" pitchFamily="18" charset="0"/>
              </a:rPr>
              <a:t>Включает в себя пять основных культур: пшеницу, гречиху, рожь, горох, подсолнечник. На этой остановке мы уточняем </a:t>
            </a:r>
            <a:r>
              <a:rPr lang="ru-RU" sz="1600" dirty="0">
                <a:solidFill>
                  <a:srgbClr val="7030A0"/>
                </a:solidFill>
                <a:effectLst/>
                <a:latin typeface="Times New Roman" panose="02020603050405020304" pitchFamily="18" charset="0"/>
                <a:cs typeface="Times New Roman" panose="02020603050405020304" pitchFamily="18" charset="0"/>
              </a:rPr>
              <a:t>названия </a:t>
            </a:r>
            <a:r>
              <a:rPr lang="ru-RU" sz="1600" dirty="0" smtClean="0">
                <a:solidFill>
                  <a:srgbClr val="7030A0"/>
                </a:solidFill>
                <a:effectLst/>
                <a:latin typeface="Times New Roman" panose="02020603050405020304" pitchFamily="18" charset="0"/>
                <a:cs typeface="Times New Roman" panose="02020603050405020304" pitchFamily="18" charset="0"/>
              </a:rPr>
              <a:t>культур, </a:t>
            </a:r>
            <a:r>
              <a:rPr lang="ru-RU" sz="1600" dirty="0">
                <a:solidFill>
                  <a:srgbClr val="7030A0"/>
                </a:solidFill>
                <a:effectLst/>
                <a:latin typeface="Times New Roman" panose="02020603050405020304" pitchFamily="18" charset="0"/>
                <a:cs typeface="Times New Roman" panose="02020603050405020304" pitchFamily="18" charset="0"/>
              </a:rPr>
              <a:t>их строение, особенности размера, окраски, формы </a:t>
            </a:r>
            <a:r>
              <a:rPr lang="ru-RU" sz="1600" dirty="0" smtClean="0">
                <a:solidFill>
                  <a:srgbClr val="7030A0"/>
                </a:solidFill>
                <a:effectLst/>
                <a:latin typeface="Times New Roman" panose="02020603050405020304" pitchFamily="18" charset="0"/>
                <a:cs typeface="Times New Roman" panose="02020603050405020304" pitchFamily="18" charset="0"/>
              </a:rPr>
              <a:t>листьев</a:t>
            </a:r>
            <a:r>
              <a:rPr lang="ru-RU" sz="1600" dirty="0">
                <a:solidFill>
                  <a:srgbClr val="7030A0"/>
                </a:solidFill>
                <a:effectLst/>
                <a:latin typeface="Times New Roman" panose="02020603050405020304" pitchFamily="18" charset="0"/>
                <a:cs typeface="Times New Roman" panose="02020603050405020304" pitchFamily="18" charset="0"/>
              </a:rPr>
              <a:t>, стебля; </a:t>
            </a:r>
            <a:r>
              <a:rPr lang="ru-RU" sz="1600" dirty="0" smtClean="0">
                <a:solidFill>
                  <a:srgbClr val="7030A0"/>
                </a:solidFill>
                <a:effectLst/>
                <a:latin typeface="Times New Roman" panose="02020603050405020304" pitchFamily="18" charset="0"/>
                <a:cs typeface="Times New Roman" panose="02020603050405020304" pitchFamily="18" charset="0"/>
              </a:rPr>
              <a:t>обращаем </a:t>
            </a:r>
            <a:r>
              <a:rPr lang="ru-RU" sz="1600" dirty="0">
                <a:solidFill>
                  <a:srgbClr val="7030A0"/>
                </a:solidFill>
                <a:effectLst/>
                <a:latin typeface="Times New Roman" panose="02020603050405020304" pitchFamily="18" charset="0"/>
                <a:cs typeface="Times New Roman" panose="02020603050405020304" pitchFamily="18" charset="0"/>
              </a:rPr>
              <a:t>внимание на то, </a:t>
            </a:r>
            <a:r>
              <a:rPr lang="ru-RU" sz="1600" dirty="0" smtClean="0">
                <a:solidFill>
                  <a:srgbClr val="7030A0"/>
                </a:solidFill>
                <a:effectLst/>
                <a:latin typeface="Times New Roman" panose="02020603050405020304" pitchFamily="18" charset="0"/>
                <a:cs typeface="Times New Roman" panose="02020603050405020304" pitchFamily="18" charset="0"/>
              </a:rPr>
              <a:t>что из какой культуры человек получает в пищу.  </a:t>
            </a:r>
            <a:r>
              <a:rPr lang="ru-RU" sz="1600" dirty="0">
                <a:solidFill>
                  <a:srgbClr val="7030A0"/>
                </a:solidFill>
                <a:effectLst/>
                <a:latin typeface="Times New Roman" panose="02020603050405020304" pitchFamily="18" charset="0"/>
                <a:cs typeface="Times New Roman" panose="02020603050405020304" pitchFamily="18" charset="0"/>
              </a:rPr>
              <a:t>Воспитываем чувство </a:t>
            </a:r>
            <a:r>
              <a:rPr lang="ru-RU" sz="1600" dirty="0" smtClean="0">
                <a:solidFill>
                  <a:srgbClr val="7030A0"/>
                </a:solidFill>
                <a:effectLst/>
                <a:latin typeface="Times New Roman" panose="02020603050405020304" pitchFamily="18" charset="0"/>
                <a:cs typeface="Times New Roman" panose="02020603050405020304" pitchFamily="18" charset="0"/>
              </a:rPr>
              <a:t>гордости, что в нашем селе растут такие полезные растения.</a:t>
            </a:r>
            <a:br>
              <a:rPr lang="ru-RU" sz="1600" dirty="0" smtClean="0">
                <a:solidFill>
                  <a:srgbClr val="7030A0"/>
                </a:solidFill>
                <a:effectLst/>
                <a:latin typeface="Times New Roman" panose="02020603050405020304" pitchFamily="18" charset="0"/>
                <a:cs typeface="Times New Roman" panose="02020603050405020304" pitchFamily="18" charset="0"/>
              </a:rPr>
            </a:br>
            <a:r>
              <a:rPr lang="ru-RU" sz="1600" dirty="0" smtClean="0">
                <a:solidFill>
                  <a:srgbClr val="7030A0"/>
                </a:solidFill>
                <a:effectLst/>
                <a:latin typeface="Times New Roman" panose="02020603050405020304" pitchFamily="18" charset="0"/>
                <a:cs typeface="Times New Roman" panose="02020603050405020304" pitchFamily="18" charset="0"/>
              </a:rPr>
              <a:t> </a:t>
            </a:r>
            <a:r>
              <a:rPr lang="ru-RU" sz="1600" cap="all" dirty="0">
                <a:solidFill>
                  <a:srgbClr val="00B050"/>
                </a:solidFill>
                <a:effectLst>
                  <a:reflection blurRad="12700" stA="28000" endPos="45000" dist="1003" dir="5400000" sy="-100000" algn="bl"/>
                </a:effectLst>
                <a:latin typeface="Times New Roman" panose="02020603050405020304" pitchFamily="18" charset="0"/>
                <a:cs typeface="Times New Roman" panose="02020603050405020304" pitchFamily="18" charset="0"/>
              </a:rPr>
              <a:t/>
            </a:r>
            <a:br>
              <a:rPr lang="ru-RU" sz="1600" cap="all" dirty="0">
                <a:solidFill>
                  <a:srgbClr val="00B050"/>
                </a:solidFill>
                <a:effectLst>
                  <a:reflection blurRad="12700" stA="28000" endPos="45000" dist="1003" dir="5400000" sy="-100000" algn="bl"/>
                </a:effectLst>
                <a:latin typeface="Times New Roman" panose="02020603050405020304" pitchFamily="18" charset="0"/>
                <a:cs typeface="Times New Roman" panose="02020603050405020304" pitchFamily="18" charset="0"/>
              </a:rPr>
            </a:br>
            <a:endParaRPr lang="ru-RU" sz="1600" dirty="0"/>
          </a:p>
        </p:txBody>
      </p:sp>
      <p:sp>
        <p:nvSpPr>
          <p:cNvPr id="3" name="Объект 2"/>
          <p:cNvSpPr>
            <a:spLocks noGrp="1"/>
          </p:cNvSpPr>
          <p:nvPr>
            <p:ph sz="quarter" idx="13"/>
          </p:nvPr>
        </p:nvSpPr>
        <p:spPr>
          <a:xfrm>
            <a:off x="251520" y="260648"/>
            <a:ext cx="8640960" cy="4824536"/>
          </a:xfrm>
        </p:spPr>
        <p:txBody>
          <a:bodyPr/>
          <a:lstStyle/>
          <a:p>
            <a:endParaRPr lang="ru-RU" dirty="0"/>
          </a:p>
        </p:txBody>
      </p:sp>
      <p:pic>
        <p:nvPicPr>
          <p:cNvPr id="13314" name="Picture 2" descr="D:\огород\P1100108.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107504" y="188641"/>
            <a:ext cx="8784976" cy="46805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7939431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07505" y="4725144"/>
            <a:ext cx="8928992" cy="1944216"/>
          </a:xfrm>
        </p:spPr>
        <p:txBody>
          <a:bodyPr/>
          <a:lstStyle/>
          <a:p>
            <a:pPr marL="0" indent="0" algn="l">
              <a:buNone/>
            </a:pPr>
            <a:r>
              <a:rPr lang="ru-RU" sz="2400" dirty="0" smtClean="0">
                <a:solidFill>
                  <a:srgbClr val="00B050"/>
                </a:solidFill>
                <a:effectLst/>
                <a:latin typeface="Times New Roman" panose="02020603050405020304" pitchFamily="18" charset="0"/>
                <a:cs typeface="Times New Roman" panose="02020603050405020304" pitchFamily="18" charset="0"/>
              </a:rPr>
              <a:t>ЦВЕТОЧНАЯ ПОЛЯНА. </a:t>
            </a:r>
            <a:r>
              <a:rPr lang="ru-RU" sz="1600" dirty="0" smtClean="0">
                <a:solidFill>
                  <a:srgbClr val="7030A0"/>
                </a:solidFill>
                <a:effectLst/>
                <a:latin typeface="Times New Roman" panose="02020603050405020304" pitchFamily="18" charset="0"/>
                <a:cs typeface="Times New Roman" panose="02020603050405020304" pitchFamily="18" charset="0"/>
              </a:rPr>
              <a:t>Уточняем </a:t>
            </a:r>
            <a:r>
              <a:rPr lang="ru-RU" sz="1600" dirty="0">
                <a:solidFill>
                  <a:srgbClr val="7030A0"/>
                </a:solidFill>
                <a:effectLst/>
                <a:latin typeface="Times New Roman" panose="02020603050405020304" pitchFamily="18" charset="0"/>
                <a:cs typeface="Times New Roman" panose="02020603050405020304" pitchFamily="18" charset="0"/>
              </a:rPr>
              <a:t>названия цветов, их строение, особенности размера, окраски, формы лепестков, листьев, стебля; побуждаем к сравнительным высказываниям; обращаем внимание на то, что некоторые цветы приятно пахнут. </a:t>
            </a:r>
            <a:r>
              <a:rPr lang="ru-RU" sz="1600" dirty="0" smtClean="0">
                <a:solidFill>
                  <a:srgbClr val="7030A0"/>
                </a:solidFill>
                <a:effectLst/>
                <a:latin typeface="Times New Roman" panose="02020603050405020304" pitchFamily="18" charset="0"/>
                <a:cs typeface="Times New Roman" panose="02020603050405020304" pitchFamily="18" charset="0"/>
              </a:rPr>
              <a:t>Ухаживаем за цветами (поливаем). Воспитываем </a:t>
            </a:r>
            <a:r>
              <a:rPr lang="ru-RU" sz="1600" dirty="0">
                <a:solidFill>
                  <a:srgbClr val="7030A0"/>
                </a:solidFill>
                <a:effectLst/>
                <a:latin typeface="Times New Roman" panose="02020603050405020304" pitchFamily="18" charset="0"/>
                <a:cs typeface="Times New Roman" panose="02020603050405020304" pitchFamily="18" charset="0"/>
              </a:rPr>
              <a:t>чувство радости при восприятии красиво цветущих растений, стремление сохранять их</a:t>
            </a:r>
            <a:r>
              <a:rPr lang="ru-RU" sz="1600" dirty="0" smtClean="0">
                <a:solidFill>
                  <a:srgbClr val="7030A0"/>
                </a:solidFill>
                <a:effectLst/>
                <a:latin typeface="Times New Roman" panose="02020603050405020304" pitchFamily="18" charset="0"/>
                <a:cs typeface="Times New Roman" panose="02020603050405020304" pitchFamily="18" charset="0"/>
              </a:rPr>
              <a:t>. Проводим различные игры, хороводы, праздники.</a:t>
            </a:r>
            <a:endParaRPr lang="ru-RU" sz="1600" dirty="0">
              <a:solidFill>
                <a:srgbClr val="7030A0"/>
              </a:solidFill>
              <a:latin typeface="Times New Roman" panose="02020603050405020304" pitchFamily="18" charset="0"/>
              <a:cs typeface="Times New Roman" panose="02020603050405020304" pitchFamily="18" charset="0"/>
            </a:endParaRPr>
          </a:p>
        </p:txBody>
      </p:sp>
      <p:sp>
        <p:nvSpPr>
          <p:cNvPr id="3" name="Объект 2"/>
          <p:cNvSpPr>
            <a:spLocks noGrp="1"/>
          </p:cNvSpPr>
          <p:nvPr>
            <p:ph sz="quarter" idx="13"/>
          </p:nvPr>
        </p:nvSpPr>
        <p:spPr/>
        <p:txBody>
          <a:bodyPr/>
          <a:lstStyle/>
          <a:p>
            <a:endParaRPr lang="ru-RU" dirty="0" smtClean="0"/>
          </a:p>
          <a:p>
            <a:endParaRPr lang="ru-RU" dirty="0"/>
          </a:p>
          <a:p>
            <a:endParaRPr lang="ru-RU" dirty="0" smtClean="0"/>
          </a:p>
          <a:p>
            <a:endParaRPr lang="ru-RU" dirty="0"/>
          </a:p>
          <a:p>
            <a:endParaRPr lang="ru-RU" dirty="0" smtClean="0"/>
          </a:p>
          <a:p>
            <a:endParaRPr lang="ru-RU" dirty="0"/>
          </a:p>
          <a:p>
            <a:endParaRPr lang="ru-RU" dirty="0" smtClean="0"/>
          </a:p>
          <a:p>
            <a:endParaRPr lang="ru-RU" dirty="0"/>
          </a:p>
          <a:p>
            <a:endParaRPr lang="ru-RU" dirty="0" smtClean="0"/>
          </a:p>
          <a:p>
            <a:endParaRPr lang="ru-RU" dirty="0"/>
          </a:p>
          <a:p>
            <a:endParaRPr lang="ru-RU" dirty="0" smtClean="0"/>
          </a:p>
          <a:p>
            <a:endParaRPr lang="ru-RU" dirty="0"/>
          </a:p>
          <a:p>
            <a:endParaRPr lang="ru-RU" dirty="0" smtClean="0"/>
          </a:p>
          <a:p>
            <a:endParaRPr lang="ru-RU" dirty="0"/>
          </a:p>
          <a:p>
            <a:endParaRPr lang="ru-RU" dirty="0" smtClean="0"/>
          </a:p>
          <a:p>
            <a:endParaRPr lang="ru-RU" dirty="0"/>
          </a:p>
        </p:txBody>
      </p:sp>
      <p:pic>
        <p:nvPicPr>
          <p:cNvPr id="20482" name="Picture 2" descr="C:\Users\Садик\Desktop\теренкуры фото\P1100314.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251520" y="116633"/>
            <a:ext cx="8640960" cy="453650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3936774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07504" y="1052736"/>
            <a:ext cx="8928991" cy="5688632"/>
          </a:xfrm>
        </p:spPr>
        <p:txBody>
          <a:bodyPr/>
          <a:lstStyle/>
          <a:p>
            <a:pPr marL="0" lvl="0" indent="0" algn="l" fontAlgn="base">
              <a:buNone/>
            </a:pPr>
            <a:r>
              <a:rPr lang="ru-RU" sz="2000" dirty="0">
                <a:solidFill>
                  <a:srgbClr val="7030A0"/>
                </a:solidFill>
                <a:effectLst/>
                <a:latin typeface="Times New Roman" panose="02020603050405020304" pitchFamily="18" charset="0"/>
                <a:cs typeface="Times New Roman" panose="02020603050405020304" pitchFamily="18" charset="0"/>
              </a:rPr>
              <a:t>-</a:t>
            </a:r>
            <a:r>
              <a:rPr lang="ru-RU" sz="2000" dirty="0" smtClean="0">
                <a:solidFill>
                  <a:srgbClr val="7030A0"/>
                </a:solidFill>
                <a:effectLst/>
                <a:latin typeface="Times New Roman" panose="02020603050405020304" pitchFamily="18" charset="0"/>
                <a:cs typeface="Times New Roman" panose="02020603050405020304" pitchFamily="18" charset="0"/>
              </a:rPr>
              <a:t>примерные </a:t>
            </a:r>
            <a:r>
              <a:rPr lang="ru-RU" sz="2000" dirty="0">
                <a:solidFill>
                  <a:srgbClr val="7030A0"/>
                </a:solidFill>
                <a:effectLst/>
                <a:latin typeface="Times New Roman" panose="02020603050405020304" pitchFamily="18" charset="0"/>
                <a:cs typeface="Times New Roman" panose="02020603050405020304" pitchFamily="18" charset="0"/>
              </a:rPr>
              <a:t>варианты маршрутов разрабатываются с учетом физической нагрузки, познавательного содержания, интересов </a:t>
            </a:r>
            <a:r>
              <a:rPr lang="ru-RU" sz="2000" dirty="0" smtClean="0">
                <a:solidFill>
                  <a:srgbClr val="7030A0"/>
                </a:solidFill>
                <a:effectLst/>
                <a:latin typeface="Times New Roman" panose="02020603050405020304" pitchFamily="18" charset="0"/>
                <a:cs typeface="Times New Roman" panose="02020603050405020304" pitchFamily="18" charset="0"/>
              </a:rPr>
              <a:t>детей, </a:t>
            </a:r>
            <a:r>
              <a:rPr lang="ru-RU" sz="2000" dirty="0">
                <a:solidFill>
                  <a:srgbClr val="7030A0"/>
                </a:solidFill>
                <a:effectLst/>
                <a:latin typeface="Times New Roman" panose="02020603050405020304" pitchFamily="18" charset="0"/>
                <a:cs typeface="Times New Roman" panose="02020603050405020304" pitchFamily="18" charset="0"/>
              </a:rPr>
              <a:t>утверждаются </a:t>
            </a:r>
            <a:r>
              <a:rPr lang="ru-RU" sz="2000" dirty="0" smtClean="0">
                <a:solidFill>
                  <a:srgbClr val="7030A0"/>
                </a:solidFill>
                <a:effectLst/>
                <a:latin typeface="Times New Roman" panose="02020603050405020304" pitchFamily="18" charset="0"/>
                <a:cs typeface="Times New Roman" panose="02020603050405020304" pitchFamily="18" charset="0"/>
              </a:rPr>
              <a:t>заведующим </a:t>
            </a:r>
            <a:r>
              <a:rPr lang="ru-RU" sz="2000" dirty="0">
                <a:solidFill>
                  <a:srgbClr val="7030A0"/>
                </a:solidFill>
                <a:effectLst/>
                <a:latin typeface="Times New Roman" panose="02020603050405020304" pitchFamily="18" charset="0"/>
                <a:cs typeface="Times New Roman" panose="02020603050405020304" pitchFamily="18" charset="0"/>
              </a:rPr>
              <a:t>или методистом ДОО</a:t>
            </a:r>
            <a:r>
              <a:rPr lang="ru-RU" sz="2000" dirty="0" smtClean="0">
                <a:solidFill>
                  <a:srgbClr val="7030A0"/>
                </a:solidFill>
                <a:effectLst/>
                <a:latin typeface="Times New Roman" panose="02020603050405020304" pitchFamily="18" charset="0"/>
                <a:cs typeface="Times New Roman" panose="02020603050405020304" pitchFamily="18" charset="0"/>
              </a:rPr>
              <a:t>;</a:t>
            </a:r>
            <a:br>
              <a:rPr lang="ru-RU" sz="2000" dirty="0" smtClean="0">
                <a:solidFill>
                  <a:srgbClr val="7030A0"/>
                </a:solidFill>
                <a:effectLst/>
                <a:latin typeface="Times New Roman" panose="02020603050405020304" pitchFamily="18" charset="0"/>
                <a:cs typeface="Times New Roman" panose="02020603050405020304" pitchFamily="18" charset="0"/>
              </a:rPr>
            </a:br>
            <a:r>
              <a:rPr lang="ru-RU" sz="2000" dirty="0">
                <a:solidFill>
                  <a:srgbClr val="7030A0"/>
                </a:solidFill>
                <a:effectLst/>
                <a:latin typeface="Times New Roman" panose="02020603050405020304" pitchFamily="18" charset="0"/>
                <a:cs typeface="Times New Roman" panose="02020603050405020304" pitchFamily="18" charset="0"/>
              </a:rPr>
              <a:t/>
            </a:r>
            <a:br>
              <a:rPr lang="ru-RU" sz="2000" dirty="0">
                <a:solidFill>
                  <a:srgbClr val="7030A0"/>
                </a:solidFill>
                <a:effectLst/>
                <a:latin typeface="Times New Roman" panose="02020603050405020304" pitchFamily="18" charset="0"/>
                <a:cs typeface="Times New Roman" panose="02020603050405020304" pitchFamily="18" charset="0"/>
              </a:rPr>
            </a:br>
            <a:r>
              <a:rPr lang="ru-RU" sz="2000" dirty="0" smtClean="0">
                <a:solidFill>
                  <a:srgbClr val="7030A0"/>
                </a:solidFill>
                <a:effectLst/>
                <a:latin typeface="Times New Roman" panose="02020603050405020304" pitchFamily="18" charset="0"/>
                <a:cs typeface="Times New Roman" panose="02020603050405020304" pitchFamily="18" charset="0"/>
              </a:rPr>
              <a:t>-оборудование </a:t>
            </a:r>
            <a:r>
              <a:rPr lang="ru-RU" sz="2000" dirty="0">
                <a:solidFill>
                  <a:srgbClr val="7030A0"/>
                </a:solidFill>
                <a:effectLst/>
                <a:latin typeface="Times New Roman" panose="02020603050405020304" pitchFamily="18" charset="0"/>
                <a:cs typeface="Times New Roman" panose="02020603050405020304" pitchFamily="18" charset="0"/>
              </a:rPr>
              <a:t>и атрибуты для организации спортивных, дидактических игр, самостоятельной деятельности дошкольников подбираются в соответствии с разработанными маршрутами с учетом интересов детей, времени года и погодных условий</a:t>
            </a:r>
            <a:r>
              <a:rPr lang="ru-RU" sz="2000" dirty="0" smtClean="0">
                <a:solidFill>
                  <a:srgbClr val="7030A0"/>
                </a:solidFill>
                <a:effectLst/>
                <a:latin typeface="Times New Roman" panose="02020603050405020304" pitchFamily="18" charset="0"/>
                <a:cs typeface="Times New Roman" panose="02020603050405020304" pitchFamily="18" charset="0"/>
              </a:rPr>
              <a:t>;</a:t>
            </a:r>
            <a:br>
              <a:rPr lang="ru-RU" sz="2000" dirty="0" smtClean="0">
                <a:solidFill>
                  <a:srgbClr val="7030A0"/>
                </a:solidFill>
                <a:effectLst/>
                <a:latin typeface="Times New Roman" panose="02020603050405020304" pitchFamily="18" charset="0"/>
                <a:cs typeface="Times New Roman" panose="02020603050405020304" pitchFamily="18" charset="0"/>
              </a:rPr>
            </a:br>
            <a:r>
              <a:rPr lang="ru-RU" sz="2000" dirty="0">
                <a:solidFill>
                  <a:srgbClr val="7030A0"/>
                </a:solidFill>
                <a:effectLst/>
                <a:latin typeface="Times New Roman" panose="02020603050405020304" pitchFamily="18" charset="0"/>
                <a:cs typeface="Times New Roman" panose="02020603050405020304" pitchFamily="18" charset="0"/>
              </a:rPr>
              <a:t/>
            </a:r>
            <a:br>
              <a:rPr lang="ru-RU" sz="2000" dirty="0">
                <a:solidFill>
                  <a:srgbClr val="7030A0"/>
                </a:solidFill>
                <a:effectLst/>
                <a:latin typeface="Times New Roman" panose="02020603050405020304" pitchFamily="18" charset="0"/>
                <a:cs typeface="Times New Roman" panose="02020603050405020304" pitchFamily="18" charset="0"/>
              </a:rPr>
            </a:br>
            <a:r>
              <a:rPr lang="ru-RU" sz="2000" dirty="0" smtClean="0">
                <a:solidFill>
                  <a:srgbClr val="7030A0"/>
                </a:solidFill>
                <a:effectLst/>
                <a:latin typeface="Times New Roman" panose="02020603050405020304" pitchFamily="18" charset="0"/>
                <a:cs typeface="Times New Roman" panose="02020603050405020304" pitchFamily="18" charset="0"/>
              </a:rPr>
              <a:t>-прогулки </a:t>
            </a:r>
            <a:r>
              <a:rPr lang="ru-RU" sz="2000" dirty="0">
                <a:solidFill>
                  <a:srgbClr val="7030A0"/>
                </a:solidFill>
                <a:effectLst/>
                <a:latin typeface="Times New Roman" panose="02020603050405020304" pitchFamily="18" charset="0"/>
                <a:cs typeface="Times New Roman" panose="02020603050405020304" pitchFamily="18" charset="0"/>
              </a:rPr>
              <a:t>предусматривают контроль за соблюдением правильного дыхания, сохранение оптимальной нагрузки, результатом которой является появление у участников маршрута приятной усталости к концу пути</a:t>
            </a:r>
            <a:r>
              <a:rPr lang="ru-RU" sz="2000" dirty="0" smtClean="0">
                <a:solidFill>
                  <a:srgbClr val="7030A0"/>
                </a:solidFill>
                <a:effectLst/>
                <a:latin typeface="Times New Roman" panose="02020603050405020304" pitchFamily="18" charset="0"/>
                <a:cs typeface="Times New Roman" panose="02020603050405020304" pitchFamily="18" charset="0"/>
              </a:rPr>
              <a:t>;</a:t>
            </a:r>
            <a:br>
              <a:rPr lang="ru-RU" sz="2000" dirty="0" smtClean="0">
                <a:solidFill>
                  <a:srgbClr val="7030A0"/>
                </a:solidFill>
                <a:effectLst/>
                <a:latin typeface="Times New Roman" panose="02020603050405020304" pitchFamily="18" charset="0"/>
                <a:cs typeface="Times New Roman" panose="02020603050405020304" pitchFamily="18" charset="0"/>
              </a:rPr>
            </a:br>
            <a:r>
              <a:rPr lang="ru-RU" sz="2000" dirty="0">
                <a:solidFill>
                  <a:srgbClr val="7030A0"/>
                </a:solidFill>
                <a:effectLst/>
                <a:latin typeface="Times New Roman" panose="02020603050405020304" pitchFamily="18" charset="0"/>
                <a:cs typeface="Times New Roman" panose="02020603050405020304" pitchFamily="18" charset="0"/>
              </a:rPr>
              <a:t/>
            </a:r>
            <a:br>
              <a:rPr lang="ru-RU" sz="2000" dirty="0">
                <a:solidFill>
                  <a:srgbClr val="7030A0"/>
                </a:solidFill>
                <a:effectLst/>
                <a:latin typeface="Times New Roman" panose="02020603050405020304" pitchFamily="18" charset="0"/>
                <a:cs typeface="Times New Roman" panose="02020603050405020304" pitchFamily="18" charset="0"/>
              </a:rPr>
            </a:br>
            <a:r>
              <a:rPr lang="ru-RU" sz="2000" dirty="0" smtClean="0">
                <a:solidFill>
                  <a:srgbClr val="7030A0"/>
                </a:solidFill>
                <a:effectLst/>
                <a:latin typeface="Times New Roman" panose="02020603050405020304" pitchFamily="18" charset="0"/>
                <a:cs typeface="Times New Roman" panose="02020603050405020304" pitchFamily="18" charset="0"/>
              </a:rPr>
              <a:t>-одежда </a:t>
            </a:r>
            <a:r>
              <a:rPr lang="ru-RU" sz="2000" dirty="0">
                <a:solidFill>
                  <a:srgbClr val="7030A0"/>
                </a:solidFill>
                <a:effectLst/>
                <a:latin typeface="Times New Roman" panose="02020603050405020304" pitchFamily="18" charset="0"/>
                <a:cs typeface="Times New Roman" panose="02020603050405020304" pitchFamily="18" charset="0"/>
              </a:rPr>
              <a:t>и обувь воспитанников для пеших прогулок должны соответствовать сезону года и погодным условиям</a:t>
            </a:r>
            <a:r>
              <a:rPr lang="ru-RU" sz="2000" dirty="0" smtClean="0">
                <a:solidFill>
                  <a:srgbClr val="7030A0"/>
                </a:solidFill>
                <a:effectLst/>
                <a:latin typeface="Times New Roman" panose="02020603050405020304" pitchFamily="18" charset="0"/>
                <a:cs typeface="Times New Roman" panose="02020603050405020304" pitchFamily="18" charset="0"/>
              </a:rPr>
              <a:t>;</a:t>
            </a:r>
            <a:br>
              <a:rPr lang="ru-RU" sz="2000" dirty="0" smtClean="0">
                <a:solidFill>
                  <a:srgbClr val="7030A0"/>
                </a:solidFill>
                <a:effectLst/>
                <a:latin typeface="Times New Roman" panose="02020603050405020304" pitchFamily="18" charset="0"/>
                <a:cs typeface="Times New Roman" panose="02020603050405020304" pitchFamily="18" charset="0"/>
              </a:rPr>
            </a:br>
            <a:r>
              <a:rPr lang="ru-RU" sz="2000" dirty="0">
                <a:solidFill>
                  <a:srgbClr val="7030A0"/>
                </a:solidFill>
                <a:effectLst/>
                <a:latin typeface="Times New Roman" panose="02020603050405020304" pitchFamily="18" charset="0"/>
                <a:cs typeface="Times New Roman" panose="02020603050405020304" pitchFamily="18" charset="0"/>
              </a:rPr>
              <a:t/>
            </a:r>
            <a:br>
              <a:rPr lang="ru-RU" sz="2000" dirty="0">
                <a:solidFill>
                  <a:srgbClr val="7030A0"/>
                </a:solidFill>
                <a:effectLst/>
                <a:latin typeface="Times New Roman" panose="02020603050405020304" pitchFamily="18" charset="0"/>
                <a:cs typeface="Times New Roman" panose="02020603050405020304" pitchFamily="18" charset="0"/>
              </a:rPr>
            </a:br>
            <a:r>
              <a:rPr lang="ru-RU" sz="2000" dirty="0" smtClean="0">
                <a:solidFill>
                  <a:srgbClr val="7030A0"/>
                </a:solidFill>
                <a:effectLst/>
                <a:latin typeface="Times New Roman" panose="02020603050405020304" pitchFamily="18" charset="0"/>
                <a:cs typeface="Times New Roman" panose="02020603050405020304" pitchFamily="18" charset="0"/>
              </a:rPr>
              <a:t>-обязательно </a:t>
            </a:r>
            <a:r>
              <a:rPr lang="ru-RU" sz="2000" dirty="0">
                <a:solidFill>
                  <a:srgbClr val="7030A0"/>
                </a:solidFill>
                <a:effectLst/>
                <a:latin typeface="Times New Roman" panose="02020603050405020304" pitchFamily="18" charset="0"/>
                <a:cs typeface="Times New Roman" panose="02020603050405020304" pitchFamily="18" charset="0"/>
              </a:rPr>
              <a:t>наличие аптечки.</a:t>
            </a:r>
            <a:br>
              <a:rPr lang="ru-RU" sz="2000" dirty="0">
                <a:solidFill>
                  <a:srgbClr val="7030A0"/>
                </a:solidFill>
                <a:effectLst/>
                <a:latin typeface="Times New Roman" panose="02020603050405020304" pitchFamily="18" charset="0"/>
                <a:cs typeface="Times New Roman" panose="02020603050405020304" pitchFamily="18" charset="0"/>
              </a:rPr>
            </a:br>
            <a:endParaRPr lang="ru-RU" sz="2000" dirty="0">
              <a:solidFill>
                <a:srgbClr val="7030A0"/>
              </a:solidFill>
              <a:latin typeface="Times New Roman" panose="02020603050405020304" pitchFamily="18" charset="0"/>
              <a:cs typeface="Times New Roman" panose="02020603050405020304" pitchFamily="18" charset="0"/>
            </a:endParaRPr>
          </a:p>
        </p:txBody>
      </p:sp>
      <p:sp>
        <p:nvSpPr>
          <p:cNvPr id="3" name="Объект 2"/>
          <p:cNvSpPr>
            <a:spLocks noGrp="1"/>
          </p:cNvSpPr>
          <p:nvPr>
            <p:ph sz="quarter" idx="13"/>
          </p:nvPr>
        </p:nvSpPr>
        <p:spPr>
          <a:xfrm>
            <a:off x="179512" y="188640"/>
            <a:ext cx="8856984" cy="792088"/>
          </a:xfrm>
        </p:spPr>
        <p:txBody>
          <a:bodyPr>
            <a:normAutofit lnSpcReduction="10000"/>
          </a:bodyPr>
          <a:lstStyle/>
          <a:p>
            <a:pPr marL="45720" lvl="0" indent="0" algn="ctr">
              <a:buNone/>
            </a:pPr>
            <a:r>
              <a:rPr lang="ru-RU" b="1" dirty="0">
                <a:solidFill>
                  <a:srgbClr val="C00000"/>
                </a:solidFill>
                <a:latin typeface="Times New Roman" panose="02020603050405020304" pitchFamily="18" charset="0"/>
                <a:cs typeface="Times New Roman" panose="02020603050405020304" pitchFamily="18" charset="0"/>
              </a:rPr>
              <a:t>Требования к организации образовательных терренкуров с детьми и соблюдению правил безопасности в ходе их проведения:</a:t>
            </a:r>
          </a:p>
          <a:p>
            <a:endParaRPr lang="ru-RU" dirty="0"/>
          </a:p>
        </p:txBody>
      </p:sp>
    </p:spTree>
    <p:extLst>
      <p:ext uri="{BB962C8B-B14F-4D97-AF65-F5344CB8AC3E}">
        <p14:creationId xmlns:p14="http://schemas.microsoft.com/office/powerpoint/2010/main" val="348861877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2" descr="C:\Users\Садик\Desktop\теренкуры фото\P1100317.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0" y="260649"/>
            <a:ext cx="4644008" cy="2952328"/>
          </a:xfrm>
          <a:prstGeom prst="rect">
            <a:avLst/>
          </a:prstGeom>
          <a:noFill/>
          <a:extLst>
            <a:ext uri="{909E8E84-426E-40DD-AFC4-6F175D3DCCD1}">
              <a14:hiddenFill xmlns:a14="http://schemas.microsoft.com/office/drawing/2010/main">
                <a:solidFill>
                  <a:srgbClr val="FFFFFF"/>
                </a:solidFill>
              </a14:hiddenFill>
            </a:ext>
          </a:extLst>
        </p:spPr>
      </p:pic>
      <p:pic>
        <p:nvPicPr>
          <p:cNvPr id="21507" name="Picture 3" descr="C:\Users\Садик\Desktop\теренкуры фото\P1100323.JP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4860032" y="260649"/>
            <a:ext cx="4176464" cy="2952327"/>
          </a:xfrm>
          <a:prstGeom prst="rect">
            <a:avLst/>
          </a:prstGeom>
          <a:noFill/>
          <a:extLst>
            <a:ext uri="{909E8E84-426E-40DD-AFC4-6F175D3DCCD1}">
              <a14:hiddenFill xmlns:a14="http://schemas.microsoft.com/office/drawing/2010/main">
                <a:solidFill>
                  <a:srgbClr val="FFFFFF"/>
                </a:solidFill>
              </a14:hiddenFill>
            </a:ext>
          </a:extLst>
        </p:spPr>
      </p:pic>
      <p:pic>
        <p:nvPicPr>
          <p:cNvPr id="21509" name="Picture 5" descr="C:\Users\Садик\Desktop\теренкуры фото\P1100332.JPG"/>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0" y="3428999"/>
            <a:ext cx="4355976" cy="2573867"/>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C:\Users\Садик\Desktop\теренкуры фото\P1100316.JPG"/>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4572000" y="3356992"/>
            <a:ext cx="4392488" cy="2645874"/>
          </a:xfrm>
          <a:prstGeom prst="rect">
            <a:avLst/>
          </a:prstGeom>
          <a:noFill/>
          <a:extLst>
            <a:ext uri="{909E8E84-426E-40DD-AFC4-6F175D3DCCD1}">
              <a14:hiddenFill xmlns:a14="http://schemas.microsoft.com/office/drawing/2010/main">
                <a:solidFill>
                  <a:srgbClr val="FFFFFF"/>
                </a:solidFill>
              </a14:hiddenFill>
            </a:ext>
          </a:extLst>
        </p:spPr>
      </p:pic>
      <p:sp>
        <p:nvSpPr>
          <p:cNvPr id="2" name="Заголовок 1"/>
          <p:cNvSpPr>
            <a:spLocks noGrp="1"/>
          </p:cNvSpPr>
          <p:nvPr>
            <p:ph type="title"/>
          </p:nvPr>
        </p:nvSpPr>
        <p:spPr>
          <a:xfrm>
            <a:off x="251521" y="6093296"/>
            <a:ext cx="8784976" cy="576064"/>
          </a:xfrm>
        </p:spPr>
        <p:txBody>
          <a:bodyPr/>
          <a:lstStyle/>
          <a:p>
            <a:pPr marL="0" indent="0" algn="ctr">
              <a:buNone/>
            </a:pPr>
            <a:r>
              <a:rPr lang="ru-RU" sz="1600" dirty="0" smtClean="0">
                <a:solidFill>
                  <a:srgbClr val="7030A0"/>
                </a:solidFill>
                <a:latin typeface="Times New Roman" panose="02020603050405020304" pitchFamily="18" charset="0"/>
                <a:cs typeface="Times New Roman" panose="02020603050405020304" pitchFamily="18" charset="0"/>
              </a:rPr>
              <a:t>Праздник цветов на остановке «Цветочная поляна»</a:t>
            </a:r>
            <a:endParaRPr lang="ru-RU" sz="1600" dirty="0">
              <a:solidFill>
                <a:srgbClr val="7030A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61348989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51521" y="4941168"/>
            <a:ext cx="8784976" cy="1656184"/>
          </a:xfrm>
        </p:spPr>
        <p:txBody>
          <a:bodyPr/>
          <a:lstStyle/>
          <a:p>
            <a:pPr marL="0" indent="0" algn="ctr">
              <a:buNone/>
            </a:pPr>
            <a:r>
              <a:rPr lang="ru-RU" sz="2400" cap="all" dirty="0" smtClean="0">
                <a:solidFill>
                  <a:srgbClr val="00B0F0"/>
                </a:solidFill>
                <a:effectLst>
                  <a:reflection blurRad="12700" stA="28000" endPos="45000" dist="1003" dir="5400000" sy="-100000" algn="bl"/>
                </a:effectLst>
                <a:latin typeface="Times New Roman" panose="02020603050405020304" pitchFamily="18" charset="0"/>
                <a:cs typeface="Times New Roman" panose="02020603050405020304" pitchFamily="18" charset="0"/>
              </a:rPr>
              <a:t>Олимпийская деревня.  </a:t>
            </a:r>
            <a:r>
              <a:rPr lang="ru-RU" sz="2400" dirty="0" smtClean="0">
                <a:solidFill>
                  <a:srgbClr val="7030A0"/>
                </a:solidFill>
              </a:rPr>
              <a:t>Баскетбольный щит</a:t>
            </a:r>
            <a:r>
              <a:rPr lang="ru-RU" sz="2400" cap="all" dirty="0" smtClean="0">
                <a:solidFill>
                  <a:srgbClr val="00B0F0"/>
                </a:solidFill>
                <a:effectLst>
                  <a:reflection blurRad="12700" stA="28000" endPos="45000" dist="1003" dir="5400000" sy="-100000" algn="bl"/>
                </a:effectLst>
                <a:latin typeface="Times New Roman" panose="02020603050405020304" pitchFamily="18" charset="0"/>
                <a:cs typeface="Times New Roman" panose="02020603050405020304" pitchFamily="18" charset="0"/>
              </a:rPr>
              <a:t/>
            </a:r>
            <a:br>
              <a:rPr lang="ru-RU" sz="2400" cap="all" dirty="0" smtClean="0">
                <a:solidFill>
                  <a:srgbClr val="00B0F0"/>
                </a:solidFill>
                <a:effectLst>
                  <a:reflection blurRad="12700" stA="28000" endPos="45000" dist="1003" dir="5400000" sy="-100000" algn="bl"/>
                </a:effectLst>
                <a:latin typeface="Times New Roman" panose="02020603050405020304" pitchFamily="18" charset="0"/>
                <a:cs typeface="Times New Roman" panose="02020603050405020304" pitchFamily="18" charset="0"/>
              </a:rPr>
            </a:br>
            <a:r>
              <a:rPr lang="ru-RU" sz="1600" dirty="0" smtClean="0">
                <a:solidFill>
                  <a:srgbClr val="7030A0"/>
                </a:solidFill>
                <a:effectLst/>
                <a:latin typeface="Times New Roman" panose="02020603050405020304" pitchFamily="18" charset="0"/>
                <a:cs typeface="Times New Roman" panose="02020603050405020304" pitchFamily="18" charset="0"/>
              </a:rPr>
              <a:t>Включает в себя все спортивные объекты, находящиеся на территории ДОО. </a:t>
            </a:r>
            <a:r>
              <a:rPr lang="ru-RU" sz="1600" dirty="0">
                <a:solidFill>
                  <a:srgbClr val="7030A0"/>
                </a:solidFill>
                <a:effectLst/>
                <a:latin typeface="Times New Roman" panose="02020603050405020304" pitchFamily="18" charset="0"/>
                <a:cs typeface="Times New Roman" panose="02020603050405020304" pitchFamily="18" charset="0"/>
              </a:rPr>
              <a:t>В</a:t>
            </a:r>
            <a:r>
              <a:rPr lang="ru-RU" sz="1600" dirty="0" smtClean="0">
                <a:solidFill>
                  <a:srgbClr val="7030A0"/>
                </a:solidFill>
                <a:effectLst/>
                <a:latin typeface="Times New Roman" panose="02020603050405020304" pitchFamily="18" charset="0"/>
                <a:cs typeface="Times New Roman" panose="02020603050405020304" pitchFamily="18" charset="0"/>
              </a:rPr>
              <a:t>о</a:t>
            </a:r>
            <a:r>
              <a:rPr lang="ru-RU" sz="1600" dirty="0">
                <a:solidFill>
                  <a:srgbClr val="7030A0"/>
                </a:solidFill>
                <a:effectLst/>
                <a:latin typeface="Times New Roman" panose="02020603050405020304" pitchFamily="18" charset="0"/>
                <a:cs typeface="Times New Roman" panose="02020603050405020304" pitchFamily="18" charset="0"/>
              </a:rPr>
              <a:t> время этой остановки на спортивной площадке воспитатель </a:t>
            </a:r>
            <a:r>
              <a:rPr lang="ru-RU" sz="1600" dirty="0" smtClean="0">
                <a:solidFill>
                  <a:srgbClr val="7030A0"/>
                </a:solidFill>
                <a:effectLst/>
                <a:latin typeface="Times New Roman" panose="02020603050405020304" pitchFamily="18" charset="0"/>
                <a:cs typeface="Times New Roman" panose="02020603050405020304" pitchFamily="18" charset="0"/>
              </a:rPr>
              <a:t>организует игры, физкультминутки, спортивные состязания. Время </a:t>
            </a:r>
            <a:r>
              <a:rPr lang="ru-RU" sz="1600" dirty="0">
                <a:solidFill>
                  <a:srgbClr val="7030A0"/>
                </a:solidFill>
                <a:effectLst/>
                <a:latin typeface="Times New Roman" panose="02020603050405020304" pitchFamily="18" charset="0"/>
                <a:cs typeface="Times New Roman" panose="02020603050405020304" pitchFamily="18" charset="0"/>
              </a:rPr>
              <a:t>остановки — 30 мин</a:t>
            </a:r>
            <a:r>
              <a:rPr lang="ru-RU" sz="1600" dirty="0" smtClean="0">
                <a:solidFill>
                  <a:srgbClr val="7030A0"/>
                </a:solidFill>
                <a:effectLst/>
                <a:latin typeface="Times New Roman" panose="02020603050405020304" pitchFamily="18" charset="0"/>
                <a:cs typeface="Times New Roman" panose="02020603050405020304" pitchFamily="18" charset="0"/>
              </a:rPr>
              <a:t>.</a:t>
            </a:r>
            <a:br>
              <a:rPr lang="ru-RU" sz="1600" dirty="0" smtClean="0">
                <a:solidFill>
                  <a:srgbClr val="7030A0"/>
                </a:solidFill>
                <a:effectLst/>
                <a:latin typeface="Times New Roman" panose="02020603050405020304" pitchFamily="18" charset="0"/>
                <a:cs typeface="Times New Roman" panose="02020603050405020304" pitchFamily="18" charset="0"/>
              </a:rPr>
            </a:br>
            <a:r>
              <a:rPr lang="ru-RU" sz="4800" dirty="0">
                <a:effectLst/>
              </a:rPr>
              <a:t/>
            </a:r>
            <a:br>
              <a:rPr lang="ru-RU" sz="4800" dirty="0">
                <a:effectLst/>
              </a:rPr>
            </a:br>
            <a:r>
              <a:rPr lang="ru-RU" sz="4800" dirty="0">
                <a:solidFill>
                  <a:srgbClr val="00B0F0"/>
                </a:solidFill>
                <a:latin typeface="Times New Roman" panose="02020603050405020304" pitchFamily="18" charset="0"/>
                <a:cs typeface="Times New Roman" panose="02020603050405020304" pitchFamily="18" charset="0"/>
              </a:rPr>
              <a:t/>
            </a:r>
            <a:br>
              <a:rPr lang="ru-RU" sz="4800" dirty="0">
                <a:solidFill>
                  <a:srgbClr val="00B0F0"/>
                </a:solidFill>
                <a:latin typeface="Times New Roman" panose="02020603050405020304" pitchFamily="18" charset="0"/>
                <a:cs typeface="Times New Roman" panose="02020603050405020304" pitchFamily="18" charset="0"/>
              </a:rPr>
            </a:br>
            <a:endParaRPr lang="ru-RU" dirty="0"/>
          </a:p>
        </p:txBody>
      </p:sp>
      <p:sp>
        <p:nvSpPr>
          <p:cNvPr id="3" name="Объект 2"/>
          <p:cNvSpPr>
            <a:spLocks noGrp="1"/>
          </p:cNvSpPr>
          <p:nvPr>
            <p:ph sz="quarter" idx="13"/>
          </p:nvPr>
        </p:nvSpPr>
        <p:spPr/>
        <p:txBody>
          <a:bodyPr/>
          <a:lstStyle/>
          <a:p>
            <a:endParaRPr lang="ru-RU" dirty="0"/>
          </a:p>
        </p:txBody>
      </p:sp>
      <p:pic>
        <p:nvPicPr>
          <p:cNvPr id="9218" name="Picture 2" descr="C:\Users\Садик\Desktop\теренкуры фото\P1100389.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251520" y="116631"/>
            <a:ext cx="8640960" cy="468052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7706035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513" y="5517232"/>
            <a:ext cx="8856984" cy="864096"/>
          </a:xfrm>
        </p:spPr>
        <p:txBody>
          <a:bodyPr/>
          <a:lstStyle/>
          <a:p>
            <a:pPr marL="0" indent="0" algn="ctr">
              <a:buNone/>
            </a:pPr>
            <a:r>
              <a:rPr lang="ru-RU" sz="2400" dirty="0" smtClean="0">
                <a:solidFill>
                  <a:srgbClr val="7030A0"/>
                </a:solidFill>
              </a:rPr>
              <a:t>Спортивные комплексы для лазания</a:t>
            </a:r>
            <a:endParaRPr lang="ru-RU" sz="2400" dirty="0">
              <a:solidFill>
                <a:srgbClr val="7030A0"/>
              </a:solidFill>
            </a:endParaRPr>
          </a:p>
        </p:txBody>
      </p:sp>
      <p:sp>
        <p:nvSpPr>
          <p:cNvPr id="3" name="Объект 2"/>
          <p:cNvSpPr>
            <a:spLocks noGrp="1"/>
          </p:cNvSpPr>
          <p:nvPr>
            <p:ph sz="quarter" idx="13"/>
          </p:nvPr>
        </p:nvSpPr>
        <p:spPr/>
        <p:txBody>
          <a:bodyPr/>
          <a:lstStyle/>
          <a:p>
            <a:endParaRPr lang="ru-RU" dirty="0"/>
          </a:p>
        </p:txBody>
      </p:sp>
      <p:pic>
        <p:nvPicPr>
          <p:cNvPr id="8194" name="Picture 2" descr="C:\Users\Садик\Desktop\теренкуры фото\P1100382.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683568" y="0"/>
            <a:ext cx="7560840" cy="5229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7687291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07504" y="5805264"/>
            <a:ext cx="8928991" cy="792088"/>
          </a:xfrm>
        </p:spPr>
        <p:txBody>
          <a:bodyPr/>
          <a:lstStyle/>
          <a:p>
            <a:pPr marL="0" indent="0" algn="ctr">
              <a:buNone/>
            </a:pPr>
            <a:r>
              <a:rPr lang="ru-RU" sz="2400" cap="all" dirty="0" smtClean="0">
                <a:solidFill>
                  <a:srgbClr val="00B0F0"/>
                </a:solidFill>
                <a:effectLst>
                  <a:reflection blurRad="12700" stA="28000" endPos="45000" dist="1003" dir="5400000" sy="-100000" algn="bl"/>
                </a:effectLst>
                <a:latin typeface="Times New Roman" panose="02020603050405020304" pitchFamily="18" charset="0"/>
                <a:cs typeface="Times New Roman" panose="02020603050405020304" pitchFamily="18" charset="0"/>
              </a:rPr>
              <a:t>беговая дорожка. прыжковая яма.</a:t>
            </a:r>
            <a:r>
              <a:rPr lang="ru-RU" sz="2400" dirty="0">
                <a:solidFill>
                  <a:srgbClr val="00B0F0"/>
                </a:solidFill>
                <a:latin typeface="Times New Roman" panose="02020603050405020304" pitchFamily="18" charset="0"/>
                <a:cs typeface="Times New Roman" panose="02020603050405020304" pitchFamily="18" charset="0"/>
              </a:rPr>
              <a:t/>
            </a:r>
            <a:br>
              <a:rPr lang="ru-RU" sz="2400" dirty="0">
                <a:solidFill>
                  <a:srgbClr val="00B0F0"/>
                </a:solidFill>
                <a:latin typeface="Times New Roman" panose="02020603050405020304" pitchFamily="18" charset="0"/>
                <a:cs typeface="Times New Roman" panose="02020603050405020304" pitchFamily="18" charset="0"/>
              </a:rPr>
            </a:br>
            <a:endParaRPr lang="ru-RU" sz="2400" dirty="0"/>
          </a:p>
        </p:txBody>
      </p:sp>
      <p:sp>
        <p:nvSpPr>
          <p:cNvPr id="3" name="Объект 2"/>
          <p:cNvSpPr>
            <a:spLocks noGrp="1"/>
          </p:cNvSpPr>
          <p:nvPr>
            <p:ph sz="quarter" idx="13"/>
          </p:nvPr>
        </p:nvSpPr>
        <p:spPr>
          <a:xfrm>
            <a:off x="179512" y="260648"/>
            <a:ext cx="8784976" cy="4608512"/>
          </a:xfrm>
        </p:spPr>
        <p:txBody>
          <a:bodyPr/>
          <a:lstStyle/>
          <a:p>
            <a:endParaRPr lang="ru-RU" dirty="0"/>
          </a:p>
        </p:txBody>
      </p:sp>
      <p:pic>
        <p:nvPicPr>
          <p:cNvPr id="7170" name="Picture 2" descr="C:\Users\Садик\Desktop\теренкуры фото\P1100372.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107504" y="1"/>
            <a:ext cx="8928992" cy="55892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0507050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07505" y="4725144"/>
            <a:ext cx="8640960" cy="2016224"/>
          </a:xfrm>
        </p:spPr>
        <p:txBody>
          <a:bodyPr/>
          <a:lstStyle/>
          <a:p>
            <a:pPr algn="l"/>
            <a:r>
              <a:rPr lang="ru-RU" sz="2400" cap="all" dirty="0" smtClean="0">
                <a:solidFill>
                  <a:srgbClr val="FF0000"/>
                </a:solidFill>
                <a:effectLst>
                  <a:reflection blurRad="12700" stA="28000" endPos="45000" dist="1003" dir="5400000" sy="-100000" algn="bl"/>
                </a:effectLst>
                <a:latin typeface="Times New Roman" panose="02020603050405020304" pitchFamily="18" charset="0"/>
                <a:cs typeface="Times New Roman" panose="02020603050405020304" pitchFamily="18" charset="0"/>
              </a:rPr>
              <a:t>поляна Богатырей.</a:t>
            </a:r>
            <a:r>
              <a:rPr lang="ru-RU" sz="1600" cap="all" dirty="0">
                <a:solidFill>
                  <a:srgbClr val="7030A0"/>
                </a:solidFill>
                <a:effectLst>
                  <a:reflection blurRad="12700" stA="28000" endPos="45000" dist="1003" dir="5400000" sy="-100000" algn="bl"/>
                </a:effectLst>
                <a:latin typeface="Times New Roman" panose="02020603050405020304" pitchFamily="18" charset="0"/>
                <a:cs typeface="Times New Roman" panose="02020603050405020304" pitchFamily="18" charset="0"/>
              </a:rPr>
              <a:t> </a:t>
            </a:r>
            <a:r>
              <a:rPr lang="ru-RU" sz="1600" cap="all" dirty="0" smtClean="0">
                <a:solidFill>
                  <a:srgbClr val="7030A0"/>
                </a:solidFill>
                <a:effectLst>
                  <a:reflection blurRad="12700" stA="28000" endPos="45000" dist="1003" dir="5400000" sy="-100000" algn="bl"/>
                </a:effectLst>
                <a:latin typeface="Times New Roman" panose="02020603050405020304" pitchFamily="18" charset="0"/>
                <a:cs typeface="Times New Roman" panose="02020603050405020304" pitchFamily="18" charset="0"/>
              </a:rPr>
              <a:t> </a:t>
            </a:r>
            <a:r>
              <a:rPr lang="ru-RU" sz="1600" dirty="0" smtClean="0">
                <a:solidFill>
                  <a:srgbClr val="7030A0"/>
                </a:solidFill>
                <a:effectLst/>
                <a:latin typeface="Times New Roman" panose="02020603050405020304" pitchFamily="18" charset="0"/>
                <a:cs typeface="Times New Roman" panose="02020603050405020304" pitchFamily="18" charset="0"/>
              </a:rPr>
              <a:t>Цели остановки: </a:t>
            </a:r>
            <a:r>
              <a:rPr lang="ru-RU" sz="1600" dirty="0">
                <a:solidFill>
                  <a:srgbClr val="7030A0"/>
                </a:solidFill>
                <a:effectLst/>
                <a:latin typeface="Times New Roman" panose="02020603050405020304" pitchFamily="18" charset="0"/>
                <a:cs typeface="Times New Roman" panose="02020603050405020304" pitchFamily="18" charset="0"/>
              </a:rPr>
              <a:t>развитие двигательной активности детей, воспитание дружеских отношений</a:t>
            </a:r>
            <a:r>
              <a:rPr lang="ru-RU" sz="1600" dirty="0" smtClean="0">
                <a:solidFill>
                  <a:srgbClr val="7030A0"/>
                </a:solidFill>
                <a:effectLst/>
                <a:latin typeface="Times New Roman" panose="02020603050405020304" pitchFamily="18" charset="0"/>
                <a:cs typeface="Times New Roman" panose="02020603050405020304" pitchFamily="18" charset="0"/>
              </a:rPr>
              <a:t>.</a:t>
            </a:r>
            <a:br>
              <a:rPr lang="ru-RU" sz="1600" dirty="0" smtClean="0">
                <a:solidFill>
                  <a:srgbClr val="7030A0"/>
                </a:solidFill>
                <a:effectLst/>
                <a:latin typeface="Times New Roman" panose="02020603050405020304" pitchFamily="18" charset="0"/>
                <a:cs typeface="Times New Roman" panose="02020603050405020304" pitchFamily="18" charset="0"/>
              </a:rPr>
            </a:br>
            <a:r>
              <a:rPr lang="ru-RU" sz="1600" dirty="0" smtClean="0">
                <a:solidFill>
                  <a:srgbClr val="7030A0"/>
                </a:solidFill>
                <a:effectLst/>
                <a:latin typeface="Times New Roman" panose="02020603050405020304" pitchFamily="18" charset="0"/>
                <a:cs typeface="Times New Roman" panose="02020603050405020304" pitchFamily="18" charset="0"/>
              </a:rPr>
              <a:t>Оборудование: стол </a:t>
            </a:r>
            <a:r>
              <a:rPr lang="ru-RU" sz="1600" dirty="0">
                <a:solidFill>
                  <a:srgbClr val="7030A0"/>
                </a:solidFill>
                <a:effectLst/>
                <a:latin typeface="Times New Roman" panose="02020603050405020304" pitchFamily="18" charset="0"/>
                <a:cs typeface="Times New Roman" panose="02020603050405020304" pitchFamily="18" charset="0"/>
              </a:rPr>
              <a:t>для </a:t>
            </a:r>
            <a:r>
              <a:rPr lang="ru-RU" sz="1600" dirty="0" smtClean="0">
                <a:solidFill>
                  <a:srgbClr val="7030A0"/>
                </a:solidFill>
                <a:effectLst/>
                <a:latin typeface="Times New Roman" panose="02020603050405020304" pitchFamily="18" charset="0"/>
                <a:cs typeface="Times New Roman" panose="02020603050405020304" pitchFamily="18" charset="0"/>
              </a:rPr>
              <a:t>армрестлинга, мячи разные (для метания </a:t>
            </a:r>
            <a:r>
              <a:rPr lang="ru-RU" sz="1600" dirty="0">
                <a:solidFill>
                  <a:srgbClr val="7030A0"/>
                </a:solidFill>
                <a:effectLst/>
                <a:latin typeface="Times New Roman" panose="02020603050405020304" pitchFamily="18" charset="0"/>
                <a:cs typeface="Times New Roman" panose="02020603050405020304" pitchFamily="18" charset="0"/>
              </a:rPr>
              <a:t>в горизонтальную и вертикальную </a:t>
            </a:r>
            <a:r>
              <a:rPr lang="ru-RU" sz="1600" dirty="0" smtClean="0">
                <a:solidFill>
                  <a:srgbClr val="7030A0"/>
                </a:solidFill>
                <a:effectLst/>
                <a:latin typeface="Times New Roman" panose="02020603050405020304" pitchFamily="18" charset="0"/>
                <a:cs typeface="Times New Roman" panose="02020603050405020304" pitchFamily="18" charset="0"/>
              </a:rPr>
              <a:t>цель),</a:t>
            </a:r>
            <a:r>
              <a:rPr lang="ru-RU" sz="1600" dirty="0">
                <a:solidFill>
                  <a:srgbClr val="7030A0"/>
                </a:solidFill>
                <a:effectLst/>
                <a:latin typeface="Times New Roman" panose="02020603050405020304" pitchFamily="18" charset="0"/>
                <a:cs typeface="Times New Roman" panose="02020603050405020304" pitchFamily="18" charset="0"/>
              </a:rPr>
              <a:t> </a:t>
            </a:r>
            <a:r>
              <a:rPr lang="ru-RU" sz="1600" dirty="0" smtClean="0">
                <a:solidFill>
                  <a:srgbClr val="7030A0"/>
                </a:solidFill>
                <a:effectLst/>
                <a:latin typeface="Times New Roman" panose="02020603050405020304" pitchFamily="18" charset="0"/>
                <a:cs typeface="Times New Roman" panose="02020603050405020304" pitchFamily="18" charset="0"/>
              </a:rPr>
              <a:t>обручи, нетрадиционный спортивный инвентарь, канат для перетягивания и т.д.</a:t>
            </a:r>
            <a:br>
              <a:rPr lang="ru-RU" sz="1600" dirty="0" smtClean="0">
                <a:solidFill>
                  <a:srgbClr val="7030A0"/>
                </a:solidFill>
                <a:effectLst/>
                <a:latin typeface="Times New Roman" panose="02020603050405020304" pitchFamily="18" charset="0"/>
                <a:cs typeface="Times New Roman" panose="02020603050405020304" pitchFamily="18" charset="0"/>
              </a:rPr>
            </a:br>
            <a:r>
              <a:rPr lang="ru-RU" sz="1600" dirty="0">
                <a:solidFill>
                  <a:srgbClr val="7030A0"/>
                </a:solidFill>
                <a:effectLst/>
                <a:latin typeface="Times New Roman" panose="02020603050405020304" pitchFamily="18" charset="0"/>
                <a:cs typeface="Times New Roman" panose="02020603050405020304" pitchFamily="18" charset="0"/>
              </a:rPr>
              <a:t>Во время этой </a:t>
            </a:r>
            <a:r>
              <a:rPr lang="ru-RU" sz="1600" dirty="0" smtClean="0">
                <a:solidFill>
                  <a:srgbClr val="7030A0"/>
                </a:solidFill>
                <a:effectLst/>
                <a:latin typeface="Times New Roman" panose="02020603050405020304" pitchFamily="18" charset="0"/>
                <a:cs typeface="Times New Roman" panose="02020603050405020304" pitchFamily="18" charset="0"/>
              </a:rPr>
              <a:t>остановки </a:t>
            </a:r>
            <a:r>
              <a:rPr lang="ru-RU" sz="1600" dirty="0">
                <a:solidFill>
                  <a:srgbClr val="7030A0"/>
                </a:solidFill>
                <a:effectLst/>
                <a:latin typeface="Times New Roman" panose="02020603050405020304" pitchFamily="18" charset="0"/>
                <a:cs typeface="Times New Roman" panose="02020603050405020304" pitchFamily="18" charset="0"/>
              </a:rPr>
              <a:t>воспитатель </a:t>
            </a:r>
            <a:r>
              <a:rPr lang="ru-RU" sz="1600" dirty="0" smtClean="0">
                <a:solidFill>
                  <a:srgbClr val="7030A0"/>
                </a:solidFill>
                <a:effectLst/>
                <a:latin typeface="Times New Roman" panose="02020603050405020304" pitchFamily="18" charset="0"/>
                <a:cs typeface="Times New Roman" panose="02020603050405020304" pitchFamily="18" charset="0"/>
              </a:rPr>
              <a:t>организует спортивные состязания </a:t>
            </a:r>
            <a:r>
              <a:rPr lang="ru-RU" sz="1600" dirty="0">
                <a:solidFill>
                  <a:srgbClr val="7030A0"/>
                </a:solidFill>
                <a:effectLst/>
                <a:latin typeface="Times New Roman" panose="02020603050405020304" pitchFamily="18" charset="0"/>
                <a:cs typeface="Times New Roman" panose="02020603050405020304" pitchFamily="18" charset="0"/>
              </a:rPr>
              <a:t>с </a:t>
            </a:r>
            <a:r>
              <a:rPr lang="ru-RU" sz="1600" dirty="0" smtClean="0">
                <a:solidFill>
                  <a:srgbClr val="7030A0"/>
                </a:solidFill>
                <a:effectLst/>
                <a:latin typeface="Times New Roman" panose="02020603050405020304" pitchFamily="18" charset="0"/>
                <a:cs typeface="Times New Roman" panose="02020603050405020304" pitchFamily="18" charset="0"/>
              </a:rPr>
              <a:t>детьми.</a:t>
            </a:r>
            <a:endParaRPr lang="ru-RU" sz="1600" dirty="0">
              <a:solidFill>
                <a:srgbClr val="7030A0"/>
              </a:solidFill>
              <a:latin typeface="Times New Roman" panose="02020603050405020304" pitchFamily="18" charset="0"/>
              <a:cs typeface="Times New Roman" panose="02020603050405020304" pitchFamily="18" charset="0"/>
            </a:endParaRPr>
          </a:p>
        </p:txBody>
      </p:sp>
      <p:sp>
        <p:nvSpPr>
          <p:cNvPr id="3" name="Объект 2"/>
          <p:cNvSpPr>
            <a:spLocks noGrp="1"/>
          </p:cNvSpPr>
          <p:nvPr>
            <p:ph sz="quarter" idx="13"/>
          </p:nvPr>
        </p:nvSpPr>
        <p:spPr>
          <a:xfrm>
            <a:off x="323528" y="188640"/>
            <a:ext cx="8568952" cy="4017600"/>
          </a:xfrm>
        </p:spPr>
        <p:txBody>
          <a:bodyPr/>
          <a:lstStyle/>
          <a:p>
            <a:endParaRPr lang="ru-RU" dirty="0"/>
          </a:p>
        </p:txBody>
      </p:sp>
      <p:pic>
        <p:nvPicPr>
          <p:cNvPr id="16386" name="Picture 2" descr="C:\Users\Садик\Desktop\теренкуры фото\P1100393.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611560" y="207820"/>
            <a:ext cx="8208912" cy="45173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3662211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512" y="5301208"/>
            <a:ext cx="8774360" cy="1361088"/>
          </a:xfrm>
        </p:spPr>
        <p:txBody>
          <a:bodyPr/>
          <a:lstStyle/>
          <a:p>
            <a:pPr marL="0" indent="0">
              <a:buNone/>
            </a:pPr>
            <a:endParaRPr lang="ru-RU" dirty="0"/>
          </a:p>
        </p:txBody>
      </p:sp>
      <p:sp>
        <p:nvSpPr>
          <p:cNvPr id="3" name="Объект 2"/>
          <p:cNvSpPr>
            <a:spLocks noGrp="1"/>
          </p:cNvSpPr>
          <p:nvPr>
            <p:ph sz="quarter" idx="13"/>
          </p:nvPr>
        </p:nvSpPr>
        <p:spPr/>
        <p:txBody>
          <a:bodyPr/>
          <a:lstStyle/>
          <a:p>
            <a:endParaRPr lang="ru-RU" dirty="0"/>
          </a:p>
        </p:txBody>
      </p:sp>
      <p:pic>
        <p:nvPicPr>
          <p:cNvPr id="17410" name="Picture 2" descr="C:\Users\Садик\Desktop\обр.терренкур\P1100137.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107504" y="188640"/>
            <a:ext cx="4320480" cy="3456384"/>
          </a:xfrm>
          <a:prstGeom prst="rect">
            <a:avLst/>
          </a:prstGeom>
          <a:noFill/>
          <a:extLst>
            <a:ext uri="{909E8E84-426E-40DD-AFC4-6F175D3DCCD1}">
              <a14:hiddenFill xmlns:a14="http://schemas.microsoft.com/office/drawing/2010/main">
                <a:solidFill>
                  <a:srgbClr val="FFFFFF"/>
                </a:solidFill>
              </a14:hiddenFill>
            </a:ext>
          </a:extLst>
        </p:spPr>
      </p:pic>
      <p:pic>
        <p:nvPicPr>
          <p:cNvPr id="17411" name="Picture 3" descr="C:\Users\Садик\Desktop\обр.терренкур\P1100165.JP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4499992" y="188640"/>
            <a:ext cx="4536504" cy="3024336"/>
          </a:xfrm>
          <a:prstGeom prst="rect">
            <a:avLst/>
          </a:prstGeom>
          <a:noFill/>
          <a:extLst>
            <a:ext uri="{909E8E84-426E-40DD-AFC4-6F175D3DCCD1}">
              <a14:hiddenFill xmlns:a14="http://schemas.microsoft.com/office/drawing/2010/main">
                <a:solidFill>
                  <a:srgbClr val="FFFFFF"/>
                </a:solidFill>
              </a14:hiddenFill>
            </a:ext>
          </a:extLst>
        </p:spPr>
      </p:pic>
      <p:pic>
        <p:nvPicPr>
          <p:cNvPr id="17412" name="Picture 4" descr="C:\Users\Садик\Desktop\обр.терренкур\P1100175.JPG"/>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4499992" y="3461369"/>
            <a:ext cx="4536504" cy="3207991"/>
          </a:xfrm>
          <a:prstGeom prst="rect">
            <a:avLst/>
          </a:prstGeom>
          <a:noFill/>
          <a:extLst>
            <a:ext uri="{909E8E84-426E-40DD-AFC4-6F175D3DCCD1}">
              <a14:hiddenFill xmlns:a14="http://schemas.microsoft.com/office/drawing/2010/main">
                <a:solidFill>
                  <a:srgbClr val="FFFFFF"/>
                </a:solidFill>
              </a14:hiddenFill>
            </a:ext>
          </a:extLst>
        </p:spPr>
      </p:pic>
      <p:pic>
        <p:nvPicPr>
          <p:cNvPr id="17413" name="Picture 5" descr="C:\Users\Садик\Desktop\обр.терренкур\P1100153.JPG"/>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107504" y="3789040"/>
            <a:ext cx="4320480" cy="28803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3751031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07505" y="5445224"/>
            <a:ext cx="8928992" cy="1368152"/>
          </a:xfrm>
        </p:spPr>
        <p:txBody>
          <a:bodyPr/>
          <a:lstStyle/>
          <a:p>
            <a:pPr marL="0" indent="0" algn="l">
              <a:buNone/>
            </a:pPr>
            <a:r>
              <a:rPr lang="ru-RU" sz="2400" cap="all" dirty="0" smtClean="0">
                <a:solidFill>
                  <a:srgbClr val="7030A0"/>
                </a:solidFill>
                <a:effectLst>
                  <a:reflection blurRad="12700" stA="28000" endPos="45000" dist="1003" dir="5400000" sy="-100000" algn="bl"/>
                </a:effectLst>
                <a:latin typeface="Times New Roman" panose="02020603050405020304" pitchFamily="18" charset="0"/>
                <a:cs typeface="Times New Roman" panose="02020603050405020304" pitchFamily="18" charset="0"/>
              </a:rPr>
              <a:t>зона ПДД. </a:t>
            </a:r>
            <a:r>
              <a:rPr lang="ru-RU" sz="1600" dirty="0" smtClean="0">
                <a:solidFill>
                  <a:srgbClr val="7030A0"/>
                </a:solidFill>
                <a:latin typeface="Times New Roman" panose="02020603050405020304" pitchFamily="18" charset="0"/>
                <a:cs typeface="Times New Roman" panose="02020603050405020304" pitchFamily="18" charset="0"/>
              </a:rPr>
              <a:t>Оборудование: участок дороги, знаки, стол со схемой дороги, машины</a:t>
            </a:r>
            <a:r>
              <a:rPr lang="ru-RU" sz="1600" dirty="0">
                <a:solidFill>
                  <a:srgbClr val="7030A0"/>
                </a:solidFill>
                <a:latin typeface="Times New Roman" panose="02020603050405020304" pitchFamily="18" charset="0"/>
                <a:cs typeface="Times New Roman" panose="02020603050405020304" pitchFamily="18" charset="0"/>
              </a:rPr>
              <a:t/>
            </a:r>
            <a:br>
              <a:rPr lang="ru-RU" sz="1600" dirty="0">
                <a:solidFill>
                  <a:srgbClr val="7030A0"/>
                </a:solidFill>
                <a:latin typeface="Times New Roman" panose="02020603050405020304" pitchFamily="18" charset="0"/>
                <a:cs typeface="Times New Roman" panose="02020603050405020304" pitchFamily="18" charset="0"/>
              </a:rPr>
            </a:br>
            <a:r>
              <a:rPr lang="ru-RU" sz="1600" dirty="0" smtClean="0">
                <a:solidFill>
                  <a:srgbClr val="7030A0"/>
                </a:solidFill>
                <a:latin typeface="Times New Roman" panose="02020603050405020304" pitchFamily="18" charset="0"/>
                <a:cs typeface="Times New Roman" panose="02020603050405020304" pitchFamily="18" charset="0"/>
              </a:rPr>
              <a:t>Остановка с </a:t>
            </a:r>
            <a:r>
              <a:rPr lang="ru-RU" sz="1600" dirty="0" smtClean="0">
                <a:solidFill>
                  <a:srgbClr val="7030A0"/>
                </a:solidFill>
                <a:effectLst/>
                <a:latin typeface="Times New Roman" panose="02020603050405020304" pitchFamily="18" charset="0"/>
                <a:cs typeface="Times New Roman" panose="02020603050405020304" pitchFamily="18" charset="0"/>
              </a:rPr>
              <a:t>целью обучения </a:t>
            </a:r>
            <a:r>
              <a:rPr lang="ru-RU" sz="1600" dirty="0">
                <a:solidFill>
                  <a:srgbClr val="7030A0"/>
                </a:solidFill>
                <a:effectLst/>
                <a:latin typeface="Times New Roman" panose="02020603050405020304" pitchFamily="18" charset="0"/>
                <a:cs typeface="Times New Roman" panose="02020603050405020304" pitchFamily="18" charset="0"/>
              </a:rPr>
              <a:t>детей безопасному поведению, формирование </a:t>
            </a:r>
            <a:r>
              <a:rPr lang="ru-RU" sz="1600" dirty="0" err="1" smtClean="0">
                <a:solidFill>
                  <a:srgbClr val="7030A0"/>
                </a:solidFill>
                <a:effectLst/>
                <a:latin typeface="Times New Roman" panose="02020603050405020304" pitchFamily="18" charset="0"/>
                <a:cs typeface="Times New Roman" panose="02020603050405020304" pitchFamily="18" charset="0"/>
              </a:rPr>
              <a:t>дисциплиниро-ванности</a:t>
            </a:r>
            <a:r>
              <a:rPr lang="ru-RU" sz="1600" dirty="0">
                <a:solidFill>
                  <a:srgbClr val="7030A0"/>
                </a:solidFill>
                <a:effectLst/>
                <a:latin typeface="Times New Roman" panose="02020603050405020304" pitchFamily="18" charset="0"/>
                <a:cs typeface="Times New Roman" panose="02020603050405020304" pitchFamily="18" charset="0"/>
              </a:rPr>
              <a:t>, </a:t>
            </a:r>
            <a:r>
              <a:rPr lang="ru-RU" sz="1600" dirty="0" smtClean="0">
                <a:solidFill>
                  <a:srgbClr val="7030A0"/>
                </a:solidFill>
                <a:effectLst/>
                <a:latin typeface="Times New Roman" panose="02020603050405020304" pitchFamily="18" charset="0"/>
                <a:cs typeface="Times New Roman" panose="02020603050405020304" pitchFamily="18" charset="0"/>
              </a:rPr>
              <a:t>осторожности</a:t>
            </a:r>
            <a:r>
              <a:rPr lang="ru-RU" sz="1600" dirty="0">
                <a:solidFill>
                  <a:srgbClr val="7030A0"/>
                </a:solidFill>
                <a:effectLst/>
                <a:latin typeface="Times New Roman" panose="02020603050405020304" pitchFamily="18" charset="0"/>
                <a:cs typeface="Times New Roman" panose="02020603050405020304" pitchFamily="18" charset="0"/>
              </a:rPr>
              <a:t>, наблюдательности – личностных качеств, которые помогут детям адаптироваться к дорожной </a:t>
            </a:r>
            <a:r>
              <a:rPr lang="ru-RU" sz="1600" dirty="0" smtClean="0">
                <a:solidFill>
                  <a:srgbClr val="7030A0"/>
                </a:solidFill>
                <a:effectLst/>
                <a:latin typeface="Times New Roman" panose="02020603050405020304" pitchFamily="18" charset="0"/>
                <a:cs typeface="Times New Roman" panose="02020603050405020304" pitchFamily="18" charset="0"/>
              </a:rPr>
              <a:t>среде. Здесь мы проводим </a:t>
            </a:r>
            <a:r>
              <a:rPr lang="ru-RU" sz="1600" dirty="0">
                <a:solidFill>
                  <a:srgbClr val="7030A0"/>
                </a:solidFill>
                <a:effectLst/>
                <a:latin typeface="Times New Roman" panose="02020603050405020304" pitchFamily="18" charset="0"/>
                <a:cs typeface="Times New Roman" panose="02020603050405020304" pitchFamily="18" charset="0"/>
              </a:rPr>
              <a:t>сюжетно – </a:t>
            </a:r>
            <a:r>
              <a:rPr lang="ru-RU" sz="1600" dirty="0" smtClean="0">
                <a:solidFill>
                  <a:srgbClr val="7030A0"/>
                </a:solidFill>
                <a:effectLst/>
                <a:latin typeface="Times New Roman" panose="02020603050405020304" pitchFamily="18" charset="0"/>
                <a:cs typeface="Times New Roman" panose="02020603050405020304" pitchFamily="18" charset="0"/>
              </a:rPr>
              <a:t>ролевые, дидактические игры</a:t>
            </a:r>
            <a:r>
              <a:rPr lang="ru-RU" dirty="0">
                <a:effectLst/>
              </a:rPr>
              <a:t/>
            </a:r>
            <a:br>
              <a:rPr lang="ru-RU" dirty="0">
                <a:effectLst/>
              </a:rPr>
            </a:br>
            <a:endParaRPr lang="ru-RU" dirty="0"/>
          </a:p>
        </p:txBody>
      </p:sp>
      <p:pic>
        <p:nvPicPr>
          <p:cNvPr id="15362" name="Picture 2" descr="C:\Users\Садик\Desktop\обр.терренкур\P1100211.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323528" y="188640"/>
            <a:ext cx="4104456" cy="2304256"/>
          </a:xfrm>
          <a:prstGeom prst="rect">
            <a:avLst/>
          </a:prstGeom>
          <a:noFill/>
          <a:extLst>
            <a:ext uri="{909E8E84-426E-40DD-AFC4-6F175D3DCCD1}">
              <a14:hiddenFill xmlns:a14="http://schemas.microsoft.com/office/drawing/2010/main">
                <a:solidFill>
                  <a:srgbClr val="FFFFFF"/>
                </a:solidFill>
              </a14:hiddenFill>
            </a:ext>
          </a:extLst>
        </p:spPr>
      </p:pic>
      <p:pic>
        <p:nvPicPr>
          <p:cNvPr id="15363" name="Picture 3" descr="C:\Users\Садик\Desktop\обр.терренкур\P1100208.JP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4716016" y="188640"/>
            <a:ext cx="4104456" cy="2304256"/>
          </a:xfrm>
          <a:prstGeom prst="rect">
            <a:avLst/>
          </a:prstGeom>
          <a:noFill/>
          <a:extLst>
            <a:ext uri="{909E8E84-426E-40DD-AFC4-6F175D3DCCD1}">
              <a14:hiddenFill xmlns:a14="http://schemas.microsoft.com/office/drawing/2010/main">
                <a:solidFill>
                  <a:srgbClr val="FFFFFF"/>
                </a:solidFill>
              </a14:hiddenFill>
            </a:ext>
          </a:extLst>
        </p:spPr>
      </p:pic>
      <p:pic>
        <p:nvPicPr>
          <p:cNvPr id="15364" name="Picture 4" descr="D:\Резерв 28.08.2017\Папка Резерв 2\документы\ВИДИОТЕКА МДОБУ\фото летние\20160819_084249.jpg"/>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827584" y="2515368"/>
            <a:ext cx="3312368" cy="2929855"/>
          </a:xfrm>
          <a:prstGeom prst="rect">
            <a:avLst/>
          </a:prstGeom>
          <a:noFill/>
          <a:extLst>
            <a:ext uri="{909E8E84-426E-40DD-AFC4-6F175D3DCCD1}">
              <a14:hiddenFill xmlns:a14="http://schemas.microsoft.com/office/drawing/2010/main">
                <a:solidFill>
                  <a:srgbClr val="FFFFFF"/>
                </a:solidFill>
              </a14:hiddenFill>
            </a:ext>
          </a:extLst>
        </p:spPr>
      </p:pic>
      <p:pic>
        <p:nvPicPr>
          <p:cNvPr id="15365" name="Picture 5" descr="D:\Резерв 28.08.2017\Папка Резерв 2\документы\ВИДИОТЕКА МДОБУ\фото летние\20160819_084522.jpg"/>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4717504" y="2614041"/>
            <a:ext cx="4030960" cy="268716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2155337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title"/>
          </p:nvPr>
        </p:nvSpPr>
        <p:spPr>
          <a:xfrm>
            <a:off x="251520" y="404664"/>
            <a:ext cx="8229600" cy="648072"/>
          </a:xfrm>
        </p:spPr>
        <p:txBody>
          <a:bodyPr>
            <a:normAutofit/>
          </a:bodyPr>
          <a:lstStyle/>
          <a:p>
            <a:pPr marL="0" indent="0" algn="ctr">
              <a:buNone/>
            </a:pPr>
            <a:r>
              <a:rPr lang="ru-RU" sz="3200" i="1" dirty="0" smtClean="0">
                <a:ln w="0"/>
                <a:solidFill>
                  <a:srgbClr val="FF0000"/>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Благодарим за внимание!</a:t>
            </a:r>
            <a:endParaRPr lang="ru-RU" sz="3200" i="1" dirty="0">
              <a:ln w="0"/>
              <a:solidFill>
                <a:srgbClr val="FF0000"/>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endParaRPr>
          </a:p>
        </p:txBody>
      </p:sp>
      <p:pic>
        <p:nvPicPr>
          <p:cNvPr id="22530" name="Picture 2" descr="C:\Users\Садик\Desktop\теренкуры фото\P1100338.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107504" y="1268760"/>
            <a:ext cx="8928992" cy="51845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2047211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sz="quarter" idx="4294967295"/>
          </p:nvPr>
        </p:nvSpPr>
        <p:spPr>
          <a:xfrm>
            <a:off x="0" y="0"/>
            <a:ext cx="9144000" cy="6741368"/>
          </a:xfrm>
        </p:spPr>
        <p:txBody>
          <a:bodyPr>
            <a:normAutofit fontScale="25000" lnSpcReduction="20000"/>
          </a:bodyPr>
          <a:lstStyle/>
          <a:p>
            <a:pPr marL="36000" indent="0" algn="ctr">
              <a:lnSpc>
                <a:spcPct val="120000"/>
              </a:lnSpc>
              <a:buNone/>
            </a:pPr>
            <a:endParaRPr lang="ru-RU" sz="6400" b="1" dirty="0" smtClean="0">
              <a:solidFill>
                <a:srgbClr val="7030A0"/>
              </a:solidFill>
              <a:latin typeface="Times New Roman" panose="02020603050405020304" pitchFamily="18" charset="0"/>
              <a:cs typeface="Times New Roman" panose="02020603050405020304" pitchFamily="18" charset="0"/>
            </a:endParaRPr>
          </a:p>
          <a:p>
            <a:pPr marL="36000" indent="0" algn="ctr">
              <a:lnSpc>
                <a:spcPct val="120000"/>
              </a:lnSpc>
              <a:buNone/>
            </a:pPr>
            <a:r>
              <a:rPr lang="ru-RU" sz="6400" b="1" dirty="0" smtClean="0">
                <a:solidFill>
                  <a:srgbClr val="7030A0"/>
                </a:solidFill>
                <a:latin typeface="Times New Roman" panose="02020603050405020304" pitchFamily="18" charset="0"/>
                <a:cs typeface="Times New Roman" panose="02020603050405020304" pitchFamily="18" charset="0"/>
              </a:rPr>
              <a:t>Образовательные терренкуры подразумевают интеграцию следующих  образовательных областей:  «Физическое развитие», «Познавательное развитие»,                                                     «Социально-коммуникативное развитие».</a:t>
            </a:r>
          </a:p>
          <a:p>
            <a:pPr marL="45720" indent="0" fontAlgn="base">
              <a:buNone/>
            </a:pPr>
            <a:r>
              <a:rPr lang="ru-RU" sz="5600" b="1" dirty="0">
                <a:latin typeface="Times New Roman" panose="02020603050405020304" pitchFamily="18" charset="0"/>
                <a:cs typeface="Times New Roman" panose="02020603050405020304" pitchFamily="18" charset="0"/>
              </a:rPr>
              <a:t>Маршрут терренкура включает в себя не только специально созданные центры, но и спортивную площадку, зону игр на асфальте, тропу здоровья, экологическую тропу, цветники, огород,  другие возможные объекты на территории ДОО. </a:t>
            </a:r>
          </a:p>
          <a:p>
            <a:pPr marL="45720" indent="0" fontAlgn="base">
              <a:buNone/>
            </a:pPr>
            <a:r>
              <a:rPr lang="ru-RU" sz="5600" b="1" dirty="0">
                <a:latin typeface="Times New Roman" panose="02020603050405020304" pitchFamily="18" charset="0"/>
                <a:cs typeface="Times New Roman" panose="02020603050405020304" pitchFamily="18" charset="0"/>
              </a:rPr>
              <a:t>Прогулки по терренкуру проводятся в естественных природных условиях, на свежем воздухе, по принципу постепенного наращивания темпа и двигательной активности, что способствует закаливанию, повышению физической выносливости, нормализации психоэмоциональной деятельности дошкольников</a:t>
            </a:r>
            <a:r>
              <a:rPr lang="ru-RU" sz="5600" b="1" dirty="0" smtClean="0">
                <a:latin typeface="Times New Roman" panose="02020603050405020304" pitchFamily="18" charset="0"/>
                <a:cs typeface="Times New Roman" panose="02020603050405020304" pitchFamily="18" charset="0"/>
              </a:rPr>
              <a:t>.</a:t>
            </a:r>
          </a:p>
          <a:p>
            <a:pPr marL="45720" indent="0" fontAlgn="base">
              <a:buNone/>
            </a:pPr>
            <a:r>
              <a:rPr lang="ru-RU" sz="5600" b="1" dirty="0" smtClean="0">
                <a:latin typeface="Times New Roman" panose="02020603050405020304" pitchFamily="18" charset="0"/>
                <a:cs typeface="Times New Roman" panose="02020603050405020304" pitchFamily="18" charset="0"/>
              </a:rPr>
              <a:t>Маршрут </a:t>
            </a:r>
            <a:r>
              <a:rPr lang="ru-RU" sz="5600" b="1" dirty="0">
                <a:latin typeface="Times New Roman" panose="02020603050405020304" pitchFamily="18" charset="0"/>
                <a:cs typeface="Times New Roman" panose="02020603050405020304" pitchFamily="18" charset="0"/>
              </a:rPr>
              <a:t>терренкура </a:t>
            </a:r>
            <a:r>
              <a:rPr lang="ru-RU" sz="5600" b="1" dirty="0" smtClean="0">
                <a:latin typeface="Times New Roman" panose="02020603050405020304" pitchFamily="18" charset="0"/>
                <a:cs typeface="Times New Roman" panose="02020603050405020304" pitchFamily="18" charset="0"/>
              </a:rPr>
              <a:t>мы разбили  </a:t>
            </a:r>
            <a:r>
              <a:rPr lang="ru-RU" sz="5600" b="1" dirty="0">
                <a:latin typeface="Times New Roman" panose="02020603050405020304" pitchFamily="18" charset="0"/>
                <a:cs typeface="Times New Roman" panose="02020603050405020304" pitchFamily="18" charset="0"/>
              </a:rPr>
              <a:t>на  </a:t>
            </a:r>
            <a:r>
              <a:rPr lang="ru-RU" sz="5600" b="1" dirty="0" smtClean="0">
                <a:latin typeface="Times New Roman" panose="02020603050405020304" pitchFamily="18" charset="0"/>
                <a:cs typeface="Times New Roman" panose="02020603050405020304" pitchFamily="18" charset="0"/>
              </a:rPr>
              <a:t>17«остановок, </a:t>
            </a:r>
            <a:r>
              <a:rPr lang="ru-RU" sz="5600" b="1" dirty="0">
                <a:latin typeface="Times New Roman" panose="02020603050405020304" pitchFamily="18" charset="0"/>
                <a:cs typeface="Times New Roman" panose="02020603050405020304" pitchFamily="18" charset="0"/>
              </a:rPr>
              <a:t>или «домов». Каждая </a:t>
            </a:r>
            <a:r>
              <a:rPr lang="ru-RU" sz="5600" b="1" dirty="0" smtClean="0">
                <a:latin typeface="Times New Roman" panose="02020603050405020304" pitchFamily="18" charset="0"/>
                <a:cs typeface="Times New Roman" panose="02020603050405020304" pitchFamily="18" charset="0"/>
              </a:rPr>
              <a:t>«остановка»  имеет свое название </a:t>
            </a:r>
            <a:r>
              <a:rPr lang="ru-RU" sz="5600" b="1" dirty="0">
                <a:latin typeface="Times New Roman" panose="02020603050405020304" pitchFamily="18" charset="0"/>
                <a:cs typeface="Times New Roman" panose="02020603050405020304" pitchFamily="18" charset="0"/>
              </a:rPr>
              <a:t>При этом не все «дома» стационарны, расположение некоторых из них можно периодически менять. </a:t>
            </a:r>
            <a:endParaRPr lang="ru-RU" sz="5600" b="1" dirty="0" smtClean="0">
              <a:latin typeface="Times New Roman" panose="02020603050405020304" pitchFamily="18" charset="0"/>
              <a:cs typeface="Times New Roman" panose="02020603050405020304" pitchFamily="18" charset="0"/>
            </a:endParaRPr>
          </a:p>
          <a:p>
            <a:pPr marL="45720" indent="0" fontAlgn="base">
              <a:buNone/>
            </a:pPr>
            <a:r>
              <a:rPr lang="ru-RU" sz="5600" b="1" dirty="0" smtClean="0">
                <a:latin typeface="Times New Roman" panose="02020603050405020304" pitchFamily="18" charset="0"/>
                <a:cs typeface="Times New Roman" panose="02020603050405020304" pitchFamily="18" charset="0"/>
              </a:rPr>
              <a:t>Для </a:t>
            </a:r>
            <a:r>
              <a:rPr lang="ru-RU" sz="5600" b="1" dirty="0">
                <a:latin typeface="Times New Roman" panose="02020603050405020304" pitchFamily="18" charset="0"/>
                <a:cs typeface="Times New Roman" panose="02020603050405020304" pitchFamily="18" charset="0"/>
              </a:rPr>
              <a:t>создания новых «домов»  </a:t>
            </a:r>
            <a:r>
              <a:rPr lang="ru-RU" sz="5600" b="1" dirty="0" smtClean="0">
                <a:latin typeface="Times New Roman" panose="02020603050405020304" pitchFamily="18" charset="0"/>
                <a:cs typeface="Times New Roman" panose="02020603050405020304" pitchFamily="18" charset="0"/>
              </a:rPr>
              <a:t>мы используем переносные </a:t>
            </a:r>
            <a:r>
              <a:rPr lang="ru-RU" sz="5600" b="1" dirty="0">
                <a:latin typeface="Times New Roman" panose="02020603050405020304" pitchFamily="18" charset="0"/>
                <a:cs typeface="Times New Roman" panose="02020603050405020304" pitchFamily="18" charset="0"/>
              </a:rPr>
              <a:t>плоские макеты. На них контуром обозначается какая-либо фигура, например сказочного персонажа (Царевны-лягушки, Бабы Яги, </a:t>
            </a:r>
            <a:r>
              <a:rPr lang="ru-RU" sz="5600" b="1" dirty="0" smtClean="0">
                <a:latin typeface="Times New Roman" panose="02020603050405020304" pitchFamily="18" charset="0"/>
                <a:cs typeface="Times New Roman" panose="02020603050405020304" pitchFamily="18" charset="0"/>
              </a:rPr>
              <a:t> </a:t>
            </a:r>
            <a:r>
              <a:rPr lang="ru-RU" sz="5600" b="1" dirty="0" err="1" smtClean="0">
                <a:latin typeface="Times New Roman" panose="02020603050405020304" pitchFamily="18" charset="0"/>
                <a:cs typeface="Times New Roman" panose="02020603050405020304" pitchFamily="18" charset="0"/>
              </a:rPr>
              <a:t>Дюймовочки</a:t>
            </a:r>
            <a:r>
              <a:rPr lang="ru-RU" sz="5600" b="1" dirty="0">
                <a:latin typeface="Times New Roman" panose="02020603050405020304" pitchFamily="18" charset="0"/>
                <a:cs typeface="Times New Roman" panose="02020603050405020304" pitchFamily="18" charset="0"/>
              </a:rPr>
              <a:t>, </a:t>
            </a:r>
            <a:r>
              <a:rPr lang="ru-RU" sz="5600" b="1" dirty="0" smtClean="0">
                <a:latin typeface="Times New Roman" panose="02020603050405020304" pitchFamily="18" charset="0"/>
                <a:cs typeface="Times New Roman" panose="02020603050405020304" pitchFamily="18" charset="0"/>
              </a:rPr>
              <a:t> Мальвины</a:t>
            </a:r>
            <a:r>
              <a:rPr lang="ru-RU" sz="5600" b="1" dirty="0">
                <a:latin typeface="Times New Roman" panose="02020603050405020304" pitchFamily="18" charset="0"/>
                <a:cs typeface="Times New Roman" panose="02020603050405020304" pitchFamily="18" charset="0"/>
              </a:rPr>
              <a:t>, Кота в сапогах), или остов ракеты, теремка, домика Бабы Яги. Переносной макет крепится на подставку и устанавливается в любом месте на территории ДОО перед началом движения по терренкуру.</a:t>
            </a:r>
          </a:p>
          <a:p>
            <a:pPr marL="45720" indent="0" fontAlgn="base">
              <a:buNone/>
            </a:pPr>
            <a:r>
              <a:rPr lang="ru-RU" sz="5600" b="1" dirty="0">
                <a:latin typeface="Times New Roman" panose="02020603050405020304" pitchFamily="18" charset="0"/>
                <a:cs typeface="Times New Roman" panose="02020603050405020304" pitchFamily="18" charset="0"/>
              </a:rPr>
              <a:t>Прогулки по терренкуру </a:t>
            </a:r>
            <a:r>
              <a:rPr lang="ru-RU" sz="5600" b="1" dirty="0" smtClean="0">
                <a:latin typeface="Times New Roman" panose="02020603050405020304" pitchFamily="18" charset="0"/>
                <a:cs typeface="Times New Roman" panose="02020603050405020304" pitchFamily="18" charset="0"/>
              </a:rPr>
              <a:t> проводятся </a:t>
            </a:r>
            <a:r>
              <a:rPr lang="ru-RU" sz="5600" b="1" dirty="0">
                <a:latin typeface="Times New Roman" panose="02020603050405020304" pitchFamily="18" charset="0"/>
                <a:cs typeface="Times New Roman" panose="02020603050405020304" pitchFamily="18" charset="0"/>
              </a:rPr>
              <a:t>регулярно, в нежаркое время суток в первую половину дня за счет времени, отведенного на утреннюю прогулку и физкультурное занятие на воздухе. Продолжительность пешеходного маршрута для старших дошкольников составляет 1,5 ч, для младших - 1 ч. Они начинаются с </a:t>
            </a:r>
            <a:r>
              <a:rPr lang="ru-RU" sz="5600" b="1" dirty="0" smtClean="0">
                <a:latin typeface="Times New Roman" panose="02020603050405020304" pitchFamily="18" charset="0"/>
                <a:cs typeface="Times New Roman" panose="02020603050405020304" pitchFamily="18" charset="0"/>
              </a:rPr>
              <a:t>посещения остановки  «Островок размышления» , где воспитатель с детьми продумывает сегодняшний маршрут.  </a:t>
            </a:r>
            <a:endParaRPr lang="ru-RU" sz="5600" b="1" dirty="0">
              <a:latin typeface="Times New Roman" panose="02020603050405020304" pitchFamily="18" charset="0"/>
              <a:cs typeface="Times New Roman" panose="02020603050405020304" pitchFamily="18" charset="0"/>
            </a:endParaRPr>
          </a:p>
          <a:p>
            <a:pPr marL="45720" indent="0" fontAlgn="base">
              <a:buNone/>
            </a:pPr>
            <a:r>
              <a:rPr lang="ru-RU" sz="5600" b="1" dirty="0" smtClean="0">
                <a:latin typeface="Times New Roman" panose="02020603050405020304" pitchFamily="18" charset="0"/>
                <a:cs typeface="Times New Roman" panose="02020603050405020304" pitchFamily="18" charset="0"/>
              </a:rPr>
              <a:t>Перед </a:t>
            </a:r>
            <a:r>
              <a:rPr lang="ru-RU" sz="5600" b="1" dirty="0">
                <a:latin typeface="Times New Roman" panose="02020603050405020304" pitchFamily="18" charset="0"/>
                <a:cs typeface="Times New Roman" panose="02020603050405020304" pitchFamily="18" charset="0"/>
              </a:rPr>
              <a:t>проведением прогулки-похода детям сообщается цель предстоящей деятельности. </a:t>
            </a:r>
            <a:r>
              <a:rPr lang="ru-RU" sz="5600" b="1" dirty="0" smtClean="0">
                <a:latin typeface="Times New Roman" panose="02020603050405020304" pitchFamily="18" charset="0"/>
                <a:cs typeface="Times New Roman" panose="02020603050405020304" pitchFamily="18" charset="0"/>
              </a:rPr>
              <a:t>У нас есть баннер </a:t>
            </a:r>
            <a:r>
              <a:rPr lang="ru-RU" sz="5600" b="1" dirty="0">
                <a:latin typeface="Times New Roman" panose="02020603050405020304" pitchFamily="18" charset="0"/>
                <a:cs typeface="Times New Roman" panose="02020603050405020304" pitchFamily="18" charset="0"/>
              </a:rPr>
              <a:t>с обозначенными </a:t>
            </a:r>
            <a:r>
              <a:rPr lang="ru-RU" sz="5600" b="1" dirty="0" smtClean="0">
                <a:latin typeface="Times New Roman" panose="02020603050405020304" pitchFamily="18" charset="0"/>
                <a:cs typeface="Times New Roman" panose="02020603050405020304" pitchFamily="18" charset="0"/>
              </a:rPr>
              <a:t>остановками, поэтому</a:t>
            </a:r>
            <a:r>
              <a:rPr lang="ru-RU" sz="5600" b="1" dirty="0">
                <a:latin typeface="Times New Roman" panose="02020603050405020304" pitchFamily="18" charset="0"/>
                <a:cs typeface="Times New Roman" panose="02020603050405020304" pitchFamily="18" charset="0"/>
              </a:rPr>
              <a:t> составление маршрута возможно с участием самих дошкольников, с учетом предварительной работы по обсуждению условных обозначений на баннере</a:t>
            </a:r>
            <a:r>
              <a:rPr lang="ru-RU" sz="5600" b="1" dirty="0" smtClean="0">
                <a:latin typeface="Times New Roman" panose="02020603050405020304" pitchFamily="18" charset="0"/>
                <a:cs typeface="Times New Roman" panose="02020603050405020304" pitchFamily="18" charset="0"/>
              </a:rPr>
              <a:t>.</a:t>
            </a:r>
          </a:p>
          <a:p>
            <a:pPr marL="45720" indent="0" fontAlgn="base">
              <a:buNone/>
            </a:pPr>
            <a:r>
              <a:rPr lang="ru-RU" sz="5600" b="1" dirty="0" smtClean="0">
                <a:latin typeface="Times New Roman" panose="02020603050405020304" pitchFamily="18" charset="0"/>
                <a:cs typeface="Times New Roman" panose="02020603050405020304" pitchFamily="18" charset="0"/>
              </a:rPr>
              <a:t>С</a:t>
            </a:r>
            <a:r>
              <a:rPr lang="ru-RU" sz="5600" b="1" dirty="0">
                <a:latin typeface="Times New Roman" panose="02020603050405020304" pitchFamily="18" charset="0"/>
                <a:cs typeface="Times New Roman" panose="02020603050405020304" pitchFamily="18" charset="0"/>
              </a:rPr>
              <a:t> детьми проводится беседа о том, какие «станции» они хотели бы посетить, напоминаются правила поведения на некоторых из </a:t>
            </a:r>
            <a:r>
              <a:rPr lang="ru-RU" sz="5600" b="1" dirty="0" smtClean="0">
                <a:latin typeface="Times New Roman" panose="02020603050405020304" pitchFamily="18" charset="0"/>
                <a:cs typeface="Times New Roman" panose="02020603050405020304" pitchFamily="18" charset="0"/>
              </a:rPr>
              <a:t>них. </a:t>
            </a:r>
          </a:p>
          <a:p>
            <a:pPr marL="45720" indent="0" fontAlgn="base">
              <a:buNone/>
            </a:pPr>
            <a:r>
              <a:rPr lang="ru-RU" sz="5600" b="1" dirty="0" smtClean="0">
                <a:latin typeface="Times New Roman" panose="02020603050405020304" pitchFamily="18" charset="0"/>
                <a:cs typeface="Times New Roman" panose="02020603050405020304" pitchFamily="18" charset="0"/>
              </a:rPr>
              <a:t>Содержание </a:t>
            </a:r>
            <a:r>
              <a:rPr lang="ru-RU" sz="5600" b="1" dirty="0">
                <a:latin typeface="Times New Roman" panose="02020603050405020304" pitchFamily="18" charset="0"/>
                <a:cs typeface="Times New Roman" panose="02020603050405020304" pitchFamily="18" charset="0"/>
              </a:rPr>
              <a:t>терренкура зависит от выбранной тематики, времени года и погоды. В пешие прогулки </a:t>
            </a:r>
            <a:r>
              <a:rPr lang="ru-RU" sz="5600" b="1" dirty="0" smtClean="0">
                <a:latin typeface="Times New Roman" panose="02020603050405020304" pitchFamily="18" charset="0"/>
                <a:cs typeface="Times New Roman" panose="02020603050405020304" pitchFamily="18" charset="0"/>
              </a:rPr>
              <a:t>педагог может </a:t>
            </a:r>
            <a:r>
              <a:rPr lang="ru-RU" sz="5600" b="1" dirty="0">
                <a:latin typeface="Times New Roman" panose="02020603050405020304" pitchFamily="18" charset="0"/>
                <a:cs typeface="Times New Roman" panose="02020603050405020304" pitchFamily="18" charset="0"/>
              </a:rPr>
              <a:t>включить познавательные беседы, наблюдения за насекомыми, птицами, растениями, сбор природного </a:t>
            </a:r>
            <a:r>
              <a:rPr lang="ru-RU" sz="5600" b="1" dirty="0" smtClean="0">
                <a:latin typeface="Times New Roman" panose="02020603050405020304" pitchFamily="18" charset="0"/>
                <a:cs typeface="Times New Roman" panose="02020603050405020304" pitchFamily="18" charset="0"/>
              </a:rPr>
              <a:t>материала.</a:t>
            </a:r>
          </a:p>
          <a:p>
            <a:pPr marL="45720" indent="0" fontAlgn="base">
              <a:buNone/>
            </a:pPr>
            <a:r>
              <a:rPr lang="ru-RU" sz="5600" b="1" dirty="0">
                <a:latin typeface="Times New Roman" panose="02020603050405020304" pitchFamily="18" charset="0"/>
                <a:cs typeface="Times New Roman" panose="02020603050405020304" pitchFamily="18" charset="0"/>
              </a:rPr>
              <a:t>Переходя в процессе передвижения по маршруту терренкура от </a:t>
            </a:r>
            <a:r>
              <a:rPr lang="ru-RU" sz="5600" b="1" dirty="0" smtClean="0">
                <a:latin typeface="Times New Roman" panose="02020603050405020304" pitchFamily="18" charset="0"/>
                <a:cs typeface="Times New Roman" panose="02020603050405020304" pitchFamily="18" charset="0"/>
              </a:rPr>
              <a:t>одной «остановки» </a:t>
            </a:r>
            <a:r>
              <a:rPr lang="ru-RU" sz="5600" b="1" dirty="0">
                <a:latin typeface="Times New Roman" panose="02020603050405020304" pitchFamily="18" charset="0"/>
                <a:cs typeface="Times New Roman" panose="02020603050405020304" pitchFamily="18" charset="0"/>
              </a:rPr>
              <a:t>к </a:t>
            </a:r>
            <a:r>
              <a:rPr lang="ru-RU" sz="5600" b="1" dirty="0" smtClean="0">
                <a:latin typeface="Times New Roman" panose="02020603050405020304" pitchFamily="18" charset="0"/>
                <a:cs typeface="Times New Roman" panose="02020603050405020304" pitchFamily="18" charset="0"/>
              </a:rPr>
              <a:t>другой </a:t>
            </a:r>
            <a:r>
              <a:rPr lang="ru-RU" sz="5600" b="1" dirty="0">
                <a:latin typeface="Times New Roman" panose="02020603050405020304" pitchFamily="18" charset="0"/>
                <a:cs typeface="Times New Roman" panose="02020603050405020304" pitchFamily="18" charset="0"/>
              </a:rPr>
              <a:t>дети проводят опыты, исследования, повторяют счет, составляют устные рассказы, изучают свойства растений и следы птиц и животных, занимаются физическими упражнениями, играют в подвижные игры и игры на асфальте.</a:t>
            </a:r>
          </a:p>
          <a:p>
            <a:pPr marL="45720" indent="0" fontAlgn="base">
              <a:buNone/>
            </a:pPr>
            <a:endParaRPr lang="ru-RU" sz="5600" b="1" dirty="0" smtClean="0">
              <a:solidFill>
                <a:srgbClr val="7030A0"/>
              </a:solidFill>
              <a:latin typeface="Times New Roman" panose="02020603050405020304" pitchFamily="18" charset="0"/>
              <a:cs typeface="Times New Roman" panose="02020603050405020304" pitchFamily="18" charset="0"/>
            </a:endParaRPr>
          </a:p>
          <a:p>
            <a:pPr marL="36000" indent="0" algn="ctr">
              <a:lnSpc>
                <a:spcPct val="120000"/>
              </a:lnSpc>
              <a:buNone/>
            </a:pPr>
            <a:endParaRPr lang="ru-RU" sz="6400" b="1" dirty="0">
              <a:solidFill>
                <a:srgbClr val="7030A0"/>
              </a:solidFill>
              <a:latin typeface="Times New Roman" panose="02020603050405020304" pitchFamily="18" charset="0"/>
              <a:cs typeface="Times New Roman" panose="02020603050405020304" pitchFamily="18" charset="0"/>
            </a:endParaRPr>
          </a:p>
          <a:p>
            <a:pPr marL="36000" indent="0" algn="ctr">
              <a:lnSpc>
                <a:spcPct val="120000"/>
              </a:lnSpc>
              <a:buNone/>
            </a:pPr>
            <a:endParaRPr lang="ru-RU" sz="6400" b="1" dirty="0" smtClean="0">
              <a:solidFill>
                <a:srgbClr val="7030A0"/>
              </a:solidFill>
              <a:latin typeface="Times New Roman" panose="02020603050405020304" pitchFamily="18" charset="0"/>
              <a:cs typeface="Times New Roman" panose="02020603050405020304" pitchFamily="18" charset="0"/>
            </a:endParaRPr>
          </a:p>
          <a:p>
            <a:pPr marL="36000" indent="0" algn="ctr">
              <a:lnSpc>
                <a:spcPct val="120000"/>
              </a:lnSpc>
              <a:buNone/>
            </a:pPr>
            <a:endParaRPr lang="ru-RU" sz="6400" b="1" dirty="0">
              <a:solidFill>
                <a:srgbClr val="7030A0"/>
              </a:solidFill>
              <a:latin typeface="Times New Roman" panose="02020603050405020304" pitchFamily="18" charset="0"/>
              <a:cs typeface="Times New Roman" panose="02020603050405020304" pitchFamily="18" charset="0"/>
            </a:endParaRPr>
          </a:p>
          <a:p>
            <a:pPr marL="36000" indent="0" algn="ctr">
              <a:lnSpc>
                <a:spcPct val="120000"/>
              </a:lnSpc>
              <a:buNone/>
            </a:pPr>
            <a:endParaRPr lang="ru-RU" sz="6400" b="1" dirty="0" smtClean="0">
              <a:solidFill>
                <a:srgbClr val="7030A0"/>
              </a:solidFill>
              <a:latin typeface="Times New Roman" panose="02020603050405020304" pitchFamily="18" charset="0"/>
              <a:cs typeface="Times New Roman" panose="02020603050405020304" pitchFamily="18" charset="0"/>
            </a:endParaRPr>
          </a:p>
          <a:p>
            <a:pPr marL="36000" indent="0" algn="ctr">
              <a:lnSpc>
                <a:spcPct val="120000"/>
              </a:lnSpc>
              <a:buNone/>
            </a:pPr>
            <a:endParaRPr lang="ru-RU" sz="6400" b="1" dirty="0" smtClean="0">
              <a:solidFill>
                <a:srgbClr val="7030A0"/>
              </a:solidFill>
              <a:latin typeface="Times New Roman" panose="02020603050405020304" pitchFamily="18" charset="0"/>
              <a:cs typeface="Times New Roman" panose="02020603050405020304" pitchFamily="18" charset="0"/>
            </a:endParaRPr>
          </a:p>
          <a:p>
            <a:pPr marL="36000" indent="0" algn="ctr">
              <a:lnSpc>
                <a:spcPct val="120000"/>
              </a:lnSpc>
              <a:buNone/>
            </a:pPr>
            <a:endParaRPr lang="ru-RU" sz="6400" b="1" dirty="0">
              <a:solidFill>
                <a:srgbClr val="7030A0"/>
              </a:solidFill>
              <a:latin typeface="Times New Roman" panose="02020603050405020304" pitchFamily="18" charset="0"/>
              <a:cs typeface="Times New Roman" panose="02020603050405020304" pitchFamily="18" charset="0"/>
            </a:endParaRPr>
          </a:p>
          <a:p>
            <a:pPr marL="36000" indent="0" algn="ctr">
              <a:lnSpc>
                <a:spcPct val="120000"/>
              </a:lnSpc>
              <a:buNone/>
            </a:pPr>
            <a:endParaRPr lang="ru-RU" sz="6400" b="1" dirty="0" smtClean="0">
              <a:solidFill>
                <a:srgbClr val="7030A0"/>
              </a:solidFill>
              <a:latin typeface="Times New Roman" panose="02020603050405020304" pitchFamily="18" charset="0"/>
              <a:cs typeface="Times New Roman" panose="02020603050405020304" pitchFamily="18" charset="0"/>
            </a:endParaRPr>
          </a:p>
          <a:p>
            <a:pPr marL="36000" indent="0" algn="ctr">
              <a:lnSpc>
                <a:spcPct val="120000"/>
              </a:lnSpc>
              <a:buNone/>
            </a:pPr>
            <a:endParaRPr lang="ru-RU" sz="6400" b="1" dirty="0" smtClean="0">
              <a:solidFill>
                <a:srgbClr val="7030A0"/>
              </a:solidFill>
              <a:latin typeface="Times New Roman" panose="02020603050405020304" pitchFamily="18" charset="0"/>
              <a:cs typeface="Times New Roman" panose="02020603050405020304" pitchFamily="18" charset="0"/>
            </a:endParaRPr>
          </a:p>
          <a:p>
            <a:pPr marL="36000" indent="0" algn="ctr">
              <a:lnSpc>
                <a:spcPct val="120000"/>
              </a:lnSpc>
              <a:buNone/>
            </a:pPr>
            <a:endParaRPr lang="ru-RU" sz="6400" b="1" dirty="0">
              <a:solidFill>
                <a:srgbClr val="7030A0"/>
              </a:solidFill>
              <a:latin typeface="Times New Roman" panose="02020603050405020304" pitchFamily="18" charset="0"/>
              <a:cs typeface="Times New Roman" panose="02020603050405020304" pitchFamily="18" charset="0"/>
            </a:endParaRPr>
          </a:p>
          <a:p>
            <a:pPr marL="36000" indent="0" algn="ctr">
              <a:lnSpc>
                <a:spcPct val="120000"/>
              </a:lnSpc>
              <a:buNone/>
            </a:pPr>
            <a:endParaRPr lang="ru-RU" sz="6400" b="1" dirty="0" smtClean="0">
              <a:solidFill>
                <a:srgbClr val="7030A0"/>
              </a:solidFill>
              <a:latin typeface="Times New Roman" panose="02020603050405020304" pitchFamily="18" charset="0"/>
              <a:cs typeface="Times New Roman" panose="02020603050405020304" pitchFamily="18" charset="0"/>
            </a:endParaRPr>
          </a:p>
          <a:p>
            <a:pPr marL="36000" indent="0" algn="ctr">
              <a:lnSpc>
                <a:spcPct val="120000"/>
              </a:lnSpc>
              <a:buNone/>
            </a:pPr>
            <a:endParaRPr lang="ru-RU" sz="6400" b="1" dirty="0">
              <a:solidFill>
                <a:srgbClr val="7030A0"/>
              </a:solidFill>
              <a:latin typeface="Times New Roman" panose="02020603050405020304" pitchFamily="18" charset="0"/>
              <a:cs typeface="Times New Roman" panose="02020603050405020304" pitchFamily="18" charset="0"/>
            </a:endParaRPr>
          </a:p>
          <a:p>
            <a:pPr marL="36000" indent="0" algn="ctr">
              <a:lnSpc>
                <a:spcPct val="120000"/>
              </a:lnSpc>
              <a:buNone/>
            </a:pPr>
            <a:endParaRPr lang="ru-RU" sz="6400" b="1" dirty="0" smtClean="0">
              <a:solidFill>
                <a:srgbClr val="7030A0"/>
              </a:solidFill>
              <a:latin typeface="Times New Roman" panose="02020603050405020304" pitchFamily="18" charset="0"/>
              <a:cs typeface="Times New Roman" panose="02020603050405020304" pitchFamily="18" charset="0"/>
            </a:endParaRPr>
          </a:p>
          <a:p>
            <a:pPr marL="36000" indent="0" algn="ctr">
              <a:lnSpc>
                <a:spcPct val="120000"/>
              </a:lnSpc>
              <a:buNone/>
            </a:pPr>
            <a:endParaRPr lang="ru-RU" sz="6400" b="1" dirty="0">
              <a:solidFill>
                <a:srgbClr val="7030A0"/>
              </a:solidFill>
              <a:latin typeface="Times New Roman" panose="02020603050405020304" pitchFamily="18" charset="0"/>
              <a:cs typeface="Times New Roman" panose="02020603050405020304" pitchFamily="18" charset="0"/>
            </a:endParaRPr>
          </a:p>
          <a:p>
            <a:pPr marL="36000" indent="0" algn="ctr">
              <a:lnSpc>
                <a:spcPct val="120000"/>
              </a:lnSpc>
              <a:buNone/>
            </a:pPr>
            <a:endParaRPr lang="ru-RU" sz="6400" b="1" dirty="0" smtClean="0">
              <a:solidFill>
                <a:srgbClr val="7030A0"/>
              </a:solidFill>
              <a:latin typeface="Times New Roman" panose="02020603050405020304" pitchFamily="18" charset="0"/>
              <a:cs typeface="Times New Roman" panose="02020603050405020304" pitchFamily="18" charset="0"/>
            </a:endParaRPr>
          </a:p>
          <a:p>
            <a:pPr marL="36000" indent="0" algn="ctr">
              <a:lnSpc>
                <a:spcPct val="120000"/>
              </a:lnSpc>
              <a:buNone/>
            </a:pPr>
            <a:endParaRPr lang="ru-RU" sz="6400" b="1" dirty="0">
              <a:solidFill>
                <a:srgbClr val="7030A0"/>
              </a:solidFill>
              <a:latin typeface="Times New Roman" panose="02020603050405020304" pitchFamily="18" charset="0"/>
              <a:cs typeface="Times New Roman" panose="02020603050405020304" pitchFamily="18" charset="0"/>
            </a:endParaRPr>
          </a:p>
          <a:p>
            <a:pPr marL="36000" indent="0" algn="ctr">
              <a:lnSpc>
                <a:spcPct val="120000"/>
              </a:lnSpc>
              <a:buNone/>
            </a:pPr>
            <a:endParaRPr lang="ru-RU" sz="6400" b="1" dirty="0" smtClean="0">
              <a:solidFill>
                <a:srgbClr val="7030A0"/>
              </a:solidFill>
              <a:latin typeface="Times New Roman" panose="02020603050405020304" pitchFamily="18" charset="0"/>
              <a:cs typeface="Times New Roman" panose="02020603050405020304" pitchFamily="18" charset="0"/>
            </a:endParaRPr>
          </a:p>
          <a:p>
            <a:pPr marL="36000" indent="0" algn="ctr">
              <a:lnSpc>
                <a:spcPct val="120000"/>
              </a:lnSpc>
              <a:buNone/>
            </a:pPr>
            <a:endParaRPr lang="ru-RU" sz="6400" b="1" dirty="0">
              <a:solidFill>
                <a:srgbClr val="7030A0"/>
              </a:solidFill>
              <a:latin typeface="Times New Roman" panose="02020603050405020304" pitchFamily="18" charset="0"/>
              <a:cs typeface="Times New Roman" panose="02020603050405020304" pitchFamily="18" charset="0"/>
            </a:endParaRPr>
          </a:p>
          <a:p>
            <a:pPr marL="36000" indent="0" algn="ctr">
              <a:lnSpc>
                <a:spcPct val="120000"/>
              </a:lnSpc>
              <a:buNone/>
            </a:pPr>
            <a:endParaRPr lang="ru-RU" sz="6400" b="1" dirty="0">
              <a:solidFill>
                <a:srgbClr val="7030A0"/>
              </a:solidFill>
              <a:latin typeface="Times New Roman" panose="02020603050405020304" pitchFamily="18" charset="0"/>
              <a:cs typeface="Times New Roman" panose="02020603050405020304" pitchFamily="18" charset="0"/>
            </a:endParaRPr>
          </a:p>
          <a:p>
            <a:pPr marL="36000" indent="0" algn="ctr">
              <a:lnSpc>
                <a:spcPct val="120000"/>
              </a:lnSpc>
              <a:buNone/>
            </a:pPr>
            <a:endParaRPr lang="ru-RU" sz="6400" b="1" dirty="0" smtClean="0">
              <a:solidFill>
                <a:srgbClr val="7030A0"/>
              </a:solidFill>
              <a:latin typeface="Times New Roman" panose="02020603050405020304" pitchFamily="18" charset="0"/>
              <a:cs typeface="Times New Roman" panose="02020603050405020304" pitchFamily="18" charset="0"/>
            </a:endParaRPr>
          </a:p>
          <a:p>
            <a:pPr marL="36000" indent="0" algn="ctr">
              <a:lnSpc>
                <a:spcPct val="120000"/>
              </a:lnSpc>
              <a:buNone/>
            </a:pPr>
            <a:endParaRPr lang="ru-RU" sz="6400" b="1" dirty="0">
              <a:latin typeface="Times New Roman" panose="02020603050405020304" pitchFamily="18" charset="0"/>
              <a:cs typeface="Times New Roman" panose="02020603050405020304" pitchFamily="18" charset="0"/>
            </a:endParaRPr>
          </a:p>
          <a:p>
            <a:pPr marL="45720" indent="0" fontAlgn="base">
              <a:buNone/>
            </a:pPr>
            <a:r>
              <a:rPr lang="ru-RU" sz="5600" dirty="0">
                <a:latin typeface="Times New Roman" panose="02020603050405020304" pitchFamily="18" charset="0"/>
                <a:cs typeface="Times New Roman" panose="02020603050405020304" pitchFamily="18" charset="0"/>
              </a:rPr>
              <a:t>Маршрут терренкура включает в себя не только специально созданные центры, но и спортивную площадку, зону игр на асфальте, тропу здоровья, экологическую тропу, цветники, </a:t>
            </a:r>
            <a:r>
              <a:rPr lang="ru-RU" sz="5600" dirty="0" smtClean="0">
                <a:latin typeface="Times New Roman" panose="02020603050405020304" pitchFamily="18" charset="0"/>
                <a:cs typeface="Times New Roman" panose="02020603050405020304" pitchFamily="18" charset="0"/>
              </a:rPr>
              <a:t>огород, </a:t>
            </a:r>
            <a:r>
              <a:rPr lang="ru-RU" sz="5600" dirty="0">
                <a:latin typeface="Times New Roman" panose="02020603050405020304" pitchFamily="18" charset="0"/>
                <a:cs typeface="Times New Roman" panose="02020603050405020304" pitchFamily="18" charset="0"/>
              </a:rPr>
              <a:t> другие возможные объекты на территории ДОО. </a:t>
            </a:r>
            <a:endParaRPr lang="ru-RU" sz="5600" dirty="0" smtClean="0">
              <a:latin typeface="Times New Roman" panose="02020603050405020304" pitchFamily="18" charset="0"/>
              <a:cs typeface="Times New Roman" panose="02020603050405020304" pitchFamily="18" charset="0"/>
            </a:endParaRPr>
          </a:p>
          <a:p>
            <a:pPr marL="45720" indent="0" fontAlgn="base">
              <a:buNone/>
            </a:pPr>
            <a:r>
              <a:rPr lang="ru-RU" sz="5600" dirty="0" smtClean="0">
                <a:latin typeface="Times New Roman" panose="02020603050405020304" pitchFamily="18" charset="0"/>
                <a:cs typeface="Times New Roman" panose="02020603050405020304" pitchFamily="18" charset="0"/>
              </a:rPr>
              <a:t>Прогулки </a:t>
            </a:r>
            <a:r>
              <a:rPr lang="ru-RU" sz="5600" dirty="0">
                <a:latin typeface="Times New Roman" panose="02020603050405020304" pitchFamily="18" charset="0"/>
                <a:cs typeface="Times New Roman" panose="02020603050405020304" pitchFamily="18" charset="0"/>
              </a:rPr>
              <a:t>по терренкуру проводятся в естественных природных условиях, на свежем воздухе, по принципу постепенного наращивания темпа и двигательной активности, что способствует закаливанию, повышению физической выносливости, нормализации психоэмоциональной деятельности дошкольников.</a:t>
            </a:r>
          </a:p>
          <a:p>
            <a:pPr marL="45720" indent="0" fontAlgn="base">
              <a:buNone/>
            </a:pPr>
            <a:r>
              <a:rPr lang="ru-RU" sz="5600" dirty="0">
                <a:latin typeface="Times New Roman" panose="02020603050405020304" pitchFamily="18" charset="0"/>
                <a:cs typeface="Times New Roman" panose="02020603050405020304" pitchFamily="18" charset="0"/>
              </a:rPr>
              <a:t>Маршрут терренкура разбивается на несколько «</a:t>
            </a:r>
            <a:r>
              <a:rPr lang="ru-RU" sz="5600" dirty="0" smtClean="0">
                <a:latin typeface="Times New Roman" panose="02020603050405020304" pitchFamily="18" charset="0"/>
                <a:cs typeface="Times New Roman" panose="02020603050405020304" pitchFamily="18" charset="0"/>
              </a:rPr>
              <a:t>станций</a:t>
            </a:r>
            <a:r>
              <a:rPr lang="ru-RU" sz="5600" dirty="0">
                <a:latin typeface="Times New Roman" panose="02020603050405020304" pitchFamily="18" charset="0"/>
                <a:cs typeface="Times New Roman" panose="02020603050405020304" pitchFamily="18" charset="0"/>
              </a:rPr>
              <a:t>», или «домов». Каждая «станция» может иметь </a:t>
            </a:r>
            <a:r>
              <a:rPr lang="ru-RU" sz="5600" dirty="0" smtClean="0">
                <a:latin typeface="Times New Roman" panose="02020603050405020304" pitchFamily="18" charset="0"/>
                <a:cs typeface="Times New Roman" panose="02020603050405020304" pitchFamily="18" charset="0"/>
              </a:rPr>
              <a:t>свое название</a:t>
            </a:r>
            <a:r>
              <a:rPr lang="ru-RU" sz="5600" dirty="0">
                <a:latin typeface="Times New Roman" panose="02020603050405020304" pitchFamily="18" charset="0"/>
                <a:cs typeface="Times New Roman" panose="02020603050405020304" pitchFamily="18" charset="0"/>
              </a:rPr>
              <a:t>: «</a:t>
            </a:r>
            <a:r>
              <a:rPr lang="ru-RU" sz="5600" dirty="0" err="1">
                <a:latin typeface="Times New Roman" panose="02020603050405020304" pitchFamily="18" charset="0"/>
                <a:cs typeface="Times New Roman" panose="02020603050405020304" pitchFamily="18" charset="0"/>
              </a:rPr>
              <a:t>Метеолаборатория</a:t>
            </a:r>
            <a:r>
              <a:rPr lang="ru-RU" sz="5600" dirty="0">
                <a:latin typeface="Times New Roman" panose="02020603050405020304" pitchFamily="18" charset="0"/>
                <a:cs typeface="Times New Roman" panose="02020603050405020304" pitchFamily="18" charset="0"/>
              </a:rPr>
              <a:t>», «В стране сказок», «Поляна богатырей», «Птичья столовая», Центр отдыха и т. д. При этом не все «дома» стационарны, расположение некоторых из них можно периодически менять. В жаркое летнее время может появиться «Дом Феи воды» (</a:t>
            </a:r>
            <a:r>
              <a:rPr lang="ru-RU" sz="5600" dirty="0" err="1">
                <a:latin typeface="Times New Roman" panose="02020603050405020304" pitchFamily="18" charset="0"/>
                <a:cs typeface="Times New Roman" panose="02020603050405020304" pitchFamily="18" charset="0"/>
              </a:rPr>
              <a:t>плескательница</a:t>
            </a:r>
            <a:r>
              <a:rPr lang="ru-RU" sz="5600" dirty="0">
                <a:latin typeface="Times New Roman" panose="02020603050405020304" pitchFamily="18" charset="0"/>
                <a:cs typeface="Times New Roman" panose="02020603050405020304" pitchFamily="18" charset="0"/>
              </a:rPr>
              <a:t> или надувной бассейн, самодельные брызгалки), осенью — лабиринт из сухих листьев, зимой — снежный лабиринт.</a:t>
            </a:r>
          </a:p>
          <a:p>
            <a:pPr marL="45720" indent="0" fontAlgn="base">
              <a:buNone/>
            </a:pPr>
            <a:r>
              <a:rPr lang="ru-RU" sz="5600" dirty="0">
                <a:latin typeface="Times New Roman" panose="02020603050405020304" pitchFamily="18" charset="0"/>
                <a:cs typeface="Times New Roman" panose="02020603050405020304" pitchFamily="18" charset="0"/>
              </a:rPr>
              <a:t>Для создания новых «домов» удобнее всего использовать переносные плоские макеты. На них контуром обозначается какая-либо фигура, например сказочного персонажа (Царевны-лягушки, Бабы Яги, </a:t>
            </a:r>
            <a:r>
              <a:rPr lang="ru-RU" sz="5600" dirty="0" err="1">
                <a:latin typeface="Times New Roman" panose="02020603050405020304" pitchFamily="18" charset="0"/>
                <a:cs typeface="Times New Roman" panose="02020603050405020304" pitchFamily="18" charset="0"/>
              </a:rPr>
              <a:t>Дюймовочки</a:t>
            </a:r>
            <a:r>
              <a:rPr lang="ru-RU" sz="5600" dirty="0">
                <a:latin typeface="Times New Roman" panose="02020603050405020304" pitchFamily="18" charset="0"/>
                <a:cs typeface="Times New Roman" panose="02020603050405020304" pitchFamily="18" charset="0"/>
              </a:rPr>
              <a:t>, Мальвины, Кота в сапогах), или остов ракеты, теремка, домика Бабы Яги. Переносной макет крепится на подставку и устанавливается в любом месте на территории ДОО перед началом движения по терренкуру.</a:t>
            </a:r>
          </a:p>
          <a:p>
            <a:pPr marL="45720" indent="0" fontAlgn="base">
              <a:buNone/>
            </a:pPr>
            <a:r>
              <a:rPr lang="ru-RU" sz="5600" dirty="0">
                <a:latin typeface="Times New Roman" panose="02020603050405020304" pitchFamily="18" charset="0"/>
                <a:cs typeface="Times New Roman" panose="02020603050405020304" pitchFamily="18" charset="0"/>
              </a:rPr>
              <a:t>Прогулки по терренкуру должны проводиться регулярно, в нежаркое время суток в первую половину дня за счет времени, отведенного на утреннюю прогулку и физкультурное занятие на воздухе. Продолжительность пешеходного маршрута для старших дошкольников составляет 1,5 ч, для младших - 1 ч. Они начинаются с построения парами на улице. Инструктор по физической культуре или воспитатель идут впереди и определяют темп движения.</a:t>
            </a:r>
          </a:p>
          <a:p>
            <a:pPr marL="45720" indent="0" fontAlgn="base">
              <a:buNone/>
            </a:pPr>
            <a:r>
              <a:rPr lang="ru-RU" sz="5600" dirty="0">
                <a:latin typeface="Times New Roman" panose="02020603050405020304" pitchFamily="18" charset="0"/>
                <a:cs typeface="Times New Roman" panose="02020603050405020304" pitchFamily="18" charset="0"/>
              </a:rPr>
              <a:t>Непосредственно в проведении пеших прогулок могут участвовать 2–3 взрослых (воспитатель группы, инструктор по физической культуре, помощник воспитателя, родители).</a:t>
            </a:r>
          </a:p>
          <a:p>
            <a:pPr marL="45720" indent="0" fontAlgn="base">
              <a:buNone/>
            </a:pPr>
            <a:r>
              <a:rPr lang="ru-RU" sz="5600" dirty="0">
                <a:latin typeface="Times New Roman" panose="02020603050405020304" pitchFamily="18" charset="0"/>
                <a:cs typeface="Times New Roman" panose="02020603050405020304" pitchFamily="18" charset="0"/>
              </a:rPr>
              <a:t>Перед проведением прогулки-похода детям сообщается цель предстоящей деятельности. Если в ДОО есть баннер с обозначенными центрами познавательно-исследовательской деятельности, зонами отдыха, спортивными сооружениями, то составление маршрута возможно с участием самих дошкольников, с учетом предварительной работы по обсуждению условных обозначений на </a:t>
            </a:r>
            <a:r>
              <a:rPr lang="ru-RU" sz="5600" dirty="0" err="1">
                <a:latin typeface="Times New Roman" panose="02020603050405020304" pitchFamily="18" charset="0"/>
                <a:cs typeface="Times New Roman" panose="02020603050405020304" pitchFamily="18" charset="0"/>
              </a:rPr>
              <a:t>баннере.С</a:t>
            </a:r>
            <a:r>
              <a:rPr lang="ru-RU" sz="5600" dirty="0">
                <a:latin typeface="Times New Roman" panose="02020603050405020304" pitchFamily="18" charset="0"/>
                <a:cs typeface="Times New Roman" panose="02020603050405020304" pitchFamily="18" charset="0"/>
              </a:rPr>
              <a:t> детьми проводится беседа о том, какие «станции» они хотели бы посетить, напоминаются правила поведения на некоторых из них (например, на экологической тропе, в зоне игр на асфальте). Некоторые центры являются временными (сюрпризными) и устанавливаются дополнительно перед походом с учетом цели терренкура, времени года, возраста воспитанников и т. д.</a:t>
            </a:r>
          </a:p>
          <a:p>
            <a:pPr marL="45720" indent="0" fontAlgn="base">
              <a:buNone/>
            </a:pPr>
            <a:r>
              <a:rPr lang="ru-RU" sz="5600" dirty="0">
                <a:latin typeface="Times New Roman" panose="02020603050405020304" pitchFamily="18" charset="0"/>
                <a:cs typeface="Times New Roman" panose="02020603050405020304" pitchFamily="18" charset="0"/>
              </a:rPr>
              <a:t>Сюжетное задание «Победи Змея Горыныча — распутай узел»</a:t>
            </a:r>
            <a:br>
              <a:rPr lang="ru-RU" sz="5600" dirty="0">
                <a:latin typeface="Times New Roman" panose="02020603050405020304" pitchFamily="18" charset="0"/>
                <a:cs typeface="Times New Roman" panose="02020603050405020304" pitchFamily="18" charset="0"/>
              </a:rPr>
            </a:br>
            <a:r>
              <a:rPr lang="ru-RU" sz="5600" dirty="0">
                <a:latin typeface="Times New Roman" panose="02020603050405020304" pitchFamily="18" charset="0"/>
                <a:cs typeface="Times New Roman" panose="02020603050405020304" pitchFamily="18" charset="0"/>
              </a:rPr>
              <a:t>Содержание терренкура зависит от выбранной тематики, времени года и погоды. В пешие прогулки педагоги могут включить познавательные беседы, наблюдения за насекомыми, птицами, растениями, сбор природного материала, знакомые детям подвижные и дидактические игры, игры на внимание, спортивные игры, комплекс оздоровительных физических упражнений.</a:t>
            </a:r>
          </a:p>
          <a:p>
            <a:pPr marL="45720" indent="0">
              <a:buNone/>
            </a:pPr>
            <a:endParaRPr lang="ru-RU" sz="56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63829160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Заголовок 7"/>
          <p:cNvSpPr>
            <a:spLocks noGrp="1"/>
          </p:cNvSpPr>
          <p:nvPr>
            <p:ph type="title"/>
          </p:nvPr>
        </p:nvSpPr>
        <p:spPr>
          <a:xfrm>
            <a:off x="3923928" y="764704"/>
            <a:ext cx="4968553" cy="6048672"/>
          </a:xfrm>
        </p:spPr>
        <p:txBody>
          <a:bodyPr/>
          <a:lstStyle/>
          <a:p>
            <a:pPr marL="0" indent="0" algn="l">
              <a:buNone/>
            </a:pPr>
            <a:r>
              <a:rPr lang="ru-RU" sz="2000" cap="all" dirty="0">
                <a:solidFill>
                  <a:srgbClr val="0070C0"/>
                </a:solidFill>
                <a:effectLst>
                  <a:reflection blurRad="12700" stA="28000" endPos="45000" dist="1003" dir="5400000" sy="-100000" algn="bl"/>
                </a:effectLst>
                <a:latin typeface="Times New Roman" panose="02020603050405020304" pitchFamily="18" charset="0"/>
                <a:cs typeface="Times New Roman" panose="02020603050405020304" pitchFamily="18" charset="0"/>
              </a:rPr>
              <a:t>1.метеолаборатория</a:t>
            </a:r>
            <a:r>
              <a:rPr lang="ru-RU" sz="2000" dirty="0">
                <a:latin typeface="Times New Roman" panose="02020603050405020304" pitchFamily="18" charset="0"/>
                <a:cs typeface="Times New Roman" panose="02020603050405020304" pitchFamily="18" charset="0"/>
              </a:rPr>
              <a:t/>
            </a:r>
            <a:br>
              <a:rPr lang="ru-RU" sz="2000" dirty="0">
                <a:latin typeface="Times New Roman" panose="02020603050405020304" pitchFamily="18" charset="0"/>
                <a:cs typeface="Times New Roman" panose="02020603050405020304" pitchFamily="18" charset="0"/>
              </a:rPr>
            </a:br>
            <a:r>
              <a:rPr lang="ru-RU" sz="2000" cap="all" dirty="0">
                <a:solidFill>
                  <a:srgbClr val="00B050"/>
                </a:solidFill>
                <a:effectLst>
                  <a:reflection blurRad="12700" stA="28000" endPos="45000" dist="1003" dir="5400000" sy="-100000" algn="bl"/>
                </a:effectLst>
                <a:latin typeface="Times New Roman" panose="02020603050405020304" pitchFamily="18" charset="0"/>
                <a:cs typeface="Times New Roman" panose="02020603050405020304" pitchFamily="18" charset="0"/>
              </a:rPr>
              <a:t>2.птичья столовая</a:t>
            </a:r>
            <a:r>
              <a:rPr lang="ru-RU" sz="2000" dirty="0">
                <a:solidFill>
                  <a:srgbClr val="00B050"/>
                </a:solidFill>
                <a:latin typeface="Times New Roman" panose="02020603050405020304" pitchFamily="18" charset="0"/>
                <a:cs typeface="Times New Roman" panose="02020603050405020304" pitchFamily="18" charset="0"/>
              </a:rPr>
              <a:t/>
            </a:r>
            <a:br>
              <a:rPr lang="ru-RU" sz="2000" dirty="0">
                <a:solidFill>
                  <a:srgbClr val="00B050"/>
                </a:solidFill>
                <a:latin typeface="Times New Roman" panose="02020603050405020304" pitchFamily="18" charset="0"/>
                <a:cs typeface="Times New Roman" panose="02020603050405020304" pitchFamily="18" charset="0"/>
              </a:rPr>
            </a:br>
            <a:r>
              <a:rPr lang="ru-RU" sz="2000" cap="all" dirty="0">
                <a:solidFill>
                  <a:srgbClr val="0070C0"/>
                </a:solidFill>
                <a:effectLst>
                  <a:reflection blurRad="12700" stA="28000" endPos="45000" dist="1003" dir="5400000" sy="-100000" algn="bl"/>
                </a:effectLst>
                <a:latin typeface="Times New Roman" panose="02020603050405020304" pitchFamily="18" charset="0"/>
                <a:cs typeface="Times New Roman" panose="02020603050405020304" pitchFamily="18" charset="0"/>
              </a:rPr>
              <a:t>3.дом Феи воды</a:t>
            </a:r>
            <a:r>
              <a:rPr lang="ru-RU" sz="2000" dirty="0">
                <a:solidFill>
                  <a:srgbClr val="0070C0"/>
                </a:solidFill>
                <a:latin typeface="Times New Roman" panose="02020603050405020304" pitchFamily="18" charset="0"/>
                <a:cs typeface="Times New Roman" panose="02020603050405020304" pitchFamily="18" charset="0"/>
              </a:rPr>
              <a:t/>
            </a:r>
            <a:br>
              <a:rPr lang="ru-RU" sz="2000" dirty="0">
                <a:solidFill>
                  <a:srgbClr val="0070C0"/>
                </a:solidFill>
                <a:latin typeface="Times New Roman" panose="02020603050405020304" pitchFamily="18" charset="0"/>
                <a:cs typeface="Times New Roman" panose="02020603050405020304" pitchFamily="18" charset="0"/>
              </a:rPr>
            </a:br>
            <a:r>
              <a:rPr lang="ru-RU" sz="2000" cap="all" dirty="0">
                <a:solidFill>
                  <a:srgbClr val="7030A0"/>
                </a:solidFill>
                <a:effectLst>
                  <a:reflection blurRad="12700" stA="28000" endPos="45000" dist="1003" dir="5400000" sy="-100000" algn="bl"/>
                </a:effectLst>
                <a:latin typeface="Times New Roman" panose="02020603050405020304" pitchFamily="18" charset="0"/>
                <a:cs typeface="Times New Roman" panose="02020603050405020304" pitchFamily="18" charset="0"/>
              </a:rPr>
              <a:t>4.дом </a:t>
            </a:r>
            <a:r>
              <a:rPr lang="ru-RU" sz="2000" cap="all" dirty="0" err="1" smtClean="0">
                <a:solidFill>
                  <a:srgbClr val="7030A0"/>
                </a:solidFill>
                <a:effectLst>
                  <a:reflection blurRad="12700" stA="28000" endPos="45000" dist="1003" dir="5400000" sy="-100000" algn="bl"/>
                </a:effectLst>
                <a:latin typeface="Times New Roman" panose="02020603050405020304" pitchFamily="18" charset="0"/>
                <a:cs typeface="Times New Roman" panose="02020603050405020304" pitchFamily="18" charset="0"/>
              </a:rPr>
              <a:t>Самоделкина</a:t>
            </a:r>
            <a:r>
              <a:rPr lang="ru-RU" sz="2000" dirty="0">
                <a:solidFill>
                  <a:srgbClr val="7030A0"/>
                </a:solidFill>
                <a:latin typeface="Times New Roman" panose="02020603050405020304" pitchFamily="18" charset="0"/>
                <a:cs typeface="Times New Roman" panose="02020603050405020304" pitchFamily="18" charset="0"/>
              </a:rPr>
              <a:t> </a:t>
            </a:r>
            <a:r>
              <a:rPr lang="ru-RU" sz="1600" cap="all" dirty="0" smtClean="0">
                <a:solidFill>
                  <a:srgbClr val="7030A0"/>
                </a:solidFill>
                <a:effectLst>
                  <a:reflection blurRad="12700" stA="28000" endPos="45000" dist="1003" dir="5400000" sy="-100000" algn="bl"/>
                </a:effectLst>
                <a:latin typeface="Times New Roman" panose="02020603050405020304" pitchFamily="18" charset="0"/>
                <a:cs typeface="Times New Roman" panose="02020603050405020304" pitchFamily="18" charset="0"/>
              </a:rPr>
              <a:t>(инсталляция </a:t>
            </a:r>
            <a:r>
              <a:rPr lang="ru-RU" sz="1600" cap="all" dirty="0">
                <a:solidFill>
                  <a:srgbClr val="7030A0"/>
                </a:solidFill>
                <a:effectLst>
                  <a:reflection blurRad="12700" stA="28000" endPos="45000" dist="1003" dir="5400000" sy="-100000" algn="bl"/>
                </a:effectLst>
                <a:latin typeface="Times New Roman" panose="02020603050405020304" pitchFamily="18" charset="0"/>
                <a:cs typeface="Times New Roman" panose="02020603050405020304" pitchFamily="18" charset="0"/>
              </a:rPr>
              <a:t>из бросового материала)</a:t>
            </a:r>
            <a:r>
              <a:rPr lang="ru-RU" sz="1600" dirty="0">
                <a:solidFill>
                  <a:srgbClr val="7030A0"/>
                </a:solidFill>
                <a:latin typeface="Times New Roman" panose="02020603050405020304" pitchFamily="18" charset="0"/>
                <a:cs typeface="Times New Roman" panose="02020603050405020304" pitchFamily="18" charset="0"/>
              </a:rPr>
              <a:t/>
            </a:r>
            <a:br>
              <a:rPr lang="ru-RU" sz="1600" dirty="0">
                <a:solidFill>
                  <a:srgbClr val="7030A0"/>
                </a:solidFill>
                <a:latin typeface="Times New Roman" panose="02020603050405020304" pitchFamily="18" charset="0"/>
                <a:cs typeface="Times New Roman" panose="02020603050405020304" pitchFamily="18" charset="0"/>
              </a:rPr>
            </a:br>
            <a:r>
              <a:rPr lang="ru-RU" sz="2000" cap="all" dirty="0">
                <a:solidFill>
                  <a:srgbClr val="0070C0"/>
                </a:solidFill>
                <a:effectLst>
                  <a:reflection blurRad="12700" stA="28000" endPos="45000" dist="1003" dir="5400000" sy="-100000" algn="bl"/>
                </a:effectLst>
                <a:latin typeface="Times New Roman" panose="02020603050405020304" pitchFamily="18" charset="0"/>
                <a:cs typeface="Times New Roman" panose="02020603050405020304" pitchFamily="18" charset="0"/>
              </a:rPr>
              <a:t>5.владения мыльного  </a:t>
            </a:r>
            <a:r>
              <a:rPr lang="ru-RU" sz="2000" cap="all" dirty="0" smtClean="0">
                <a:solidFill>
                  <a:srgbClr val="0070C0"/>
                </a:solidFill>
                <a:effectLst>
                  <a:reflection blurRad="12700" stA="28000" endPos="45000" dist="1003" dir="5400000" sy="-100000" algn="bl"/>
                </a:effectLst>
                <a:latin typeface="Times New Roman" panose="02020603050405020304" pitchFamily="18" charset="0"/>
                <a:cs typeface="Times New Roman" panose="02020603050405020304" pitchFamily="18" charset="0"/>
              </a:rPr>
              <a:t>пузыря</a:t>
            </a:r>
            <a:r>
              <a:rPr lang="ru-RU" sz="2000" dirty="0">
                <a:solidFill>
                  <a:srgbClr val="0070C0"/>
                </a:solidFill>
                <a:latin typeface="Times New Roman" panose="02020603050405020304" pitchFamily="18" charset="0"/>
                <a:cs typeface="Times New Roman" panose="02020603050405020304" pitchFamily="18" charset="0"/>
              </a:rPr>
              <a:t/>
            </a:r>
            <a:br>
              <a:rPr lang="ru-RU" sz="2000" dirty="0">
                <a:solidFill>
                  <a:srgbClr val="0070C0"/>
                </a:solidFill>
                <a:latin typeface="Times New Roman" panose="02020603050405020304" pitchFamily="18" charset="0"/>
                <a:cs typeface="Times New Roman" panose="02020603050405020304" pitchFamily="18" charset="0"/>
              </a:rPr>
            </a:br>
            <a:r>
              <a:rPr lang="ru-RU" sz="2000" cap="all" dirty="0">
                <a:solidFill>
                  <a:srgbClr val="0070C0"/>
                </a:solidFill>
                <a:effectLst>
                  <a:reflection blurRad="12700" stA="28000" endPos="45000" dist="1003" dir="5400000" sy="-100000" algn="bl"/>
                </a:effectLst>
                <a:latin typeface="Times New Roman" panose="02020603050405020304" pitchFamily="18" charset="0"/>
                <a:cs typeface="Times New Roman" panose="02020603050405020304" pitchFamily="18" charset="0"/>
              </a:rPr>
              <a:t>6.морская гавань</a:t>
            </a:r>
            <a:r>
              <a:rPr lang="ru-RU" sz="2000" dirty="0">
                <a:solidFill>
                  <a:srgbClr val="0070C0"/>
                </a:solidFill>
                <a:latin typeface="Times New Roman" panose="02020603050405020304" pitchFamily="18" charset="0"/>
                <a:cs typeface="Times New Roman" panose="02020603050405020304" pitchFamily="18" charset="0"/>
              </a:rPr>
              <a:t/>
            </a:r>
            <a:br>
              <a:rPr lang="ru-RU" sz="2000" dirty="0">
                <a:solidFill>
                  <a:srgbClr val="0070C0"/>
                </a:solidFill>
                <a:latin typeface="Times New Roman" panose="02020603050405020304" pitchFamily="18" charset="0"/>
                <a:cs typeface="Times New Roman" panose="02020603050405020304" pitchFamily="18" charset="0"/>
              </a:rPr>
            </a:br>
            <a:r>
              <a:rPr lang="ru-RU" sz="2000" cap="all" dirty="0">
                <a:solidFill>
                  <a:srgbClr val="FFC000"/>
                </a:solidFill>
                <a:effectLst>
                  <a:reflection blurRad="12700" stA="28000" endPos="45000" dist="1003" dir="5400000" sy="-100000" algn="bl"/>
                </a:effectLst>
                <a:latin typeface="Times New Roman" panose="02020603050405020304" pitchFamily="18" charset="0"/>
                <a:cs typeface="Times New Roman" panose="02020603050405020304" pitchFamily="18" charset="0"/>
              </a:rPr>
              <a:t>7.островок размышления</a:t>
            </a:r>
            <a:r>
              <a:rPr lang="ru-RU" sz="2000" dirty="0">
                <a:latin typeface="Times New Roman" panose="02020603050405020304" pitchFamily="18" charset="0"/>
                <a:cs typeface="Times New Roman" panose="02020603050405020304" pitchFamily="18" charset="0"/>
              </a:rPr>
              <a:t/>
            </a:r>
            <a:br>
              <a:rPr lang="ru-RU" sz="2000" dirty="0">
                <a:latin typeface="Times New Roman" panose="02020603050405020304" pitchFamily="18" charset="0"/>
                <a:cs typeface="Times New Roman" panose="02020603050405020304" pitchFamily="18" charset="0"/>
              </a:rPr>
            </a:br>
            <a:r>
              <a:rPr lang="ru-RU" sz="2000" cap="all" dirty="0">
                <a:solidFill>
                  <a:srgbClr val="002060"/>
                </a:solidFill>
                <a:effectLst>
                  <a:reflection blurRad="12700" stA="28000" endPos="45000" dist="1003" dir="5400000" sy="-100000" algn="bl"/>
                </a:effectLst>
                <a:latin typeface="Times New Roman" panose="02020603050405020304" pitchFamily="18" charset="0"/>
                <a:cs typeface="Times New Roman" panose="02020603050405020304" pitchFamily="18" charset="0"/>
              </a:rPr>
              <a:t>8.дом царицы Математики</a:t>
            </a:r>
            <a:r>
              <a:rPr lang="ru-RU" sz="2000" dirty="0">
                <a:solidFill>
                  <a:srgbClr val="002060"/>
                </a:solidFill>
                <a:latin typeface="Times New Roman" panose="02020603050405020304" pitchFamily="18" charset="0"/>
                <a:cs typeface="Times New Roman" panose="02020603050405020304" pitchFamily="18" charset="0"/>
              </a:rPr>
              <a:t/>
            </a:r>
            <a:br>
              <a:rPr lang="ru-RU" sz="2000" dirty="0">
                <a:solidFill>
                  <a:srgbClr val="002060"/>
                </a:solidFill>
                <a:latin typeface="Times New Roman" panose="02020603050405020304" pitchFamily="18" charset="0"/>
                <a:cs typeface="Times New Roman" panose="02020603050405020304" pitchFamily="18" charset="0"/>
              </a:rPr>
            </a:br>
            <a:r>
              <a:rPr lang="ru-RU" sz="2000" cap="all" dirty="0">
                <a:solidFill>
                  <a:srgbClr val="C00000"/>
                </a:solidFill>
                <a:effectLst>
                  <a:reflection blurRad="12700" stA="28000" endPos="45000" dist="1003" dir="5400000" sy="-100000" algn="bl"/>
                </a:effectLst>
                <a:latin typeface="Times New Roman" panose="02020603050405020304" pitchFamily="18" charset="0"/>
                <a:cs typeface="Times New Roman" panose="02020603050405020304" pitchFamily="18" charset="0"/>
              </a:rPr>
              <a:t>9.королевство Кисточки</a:t>
            </a:r>
            <a:r>
              <a:rPr lang="ru-RU" sz="2000" dirty="0">
                <a:solidFill>
                  <a:srgbClr val="C00000"/>
                </a:solidFill>
                <a:latin typeface="Times New Roman" panose="02020603050405020304" pitchFamily="18" charset="0"/>
                <a:cs typeface="Times New Roman" panose="02020603050405020304" pitchFamily="18" charset="0"/>
              </a:rPr>
              <a:t/>
            </a:r>
            <a:br>
              <a:rPr lang="ru-RU" sz="2000" dirty="0">
                <a:solidFill>
                  <a:srgbClr val="C00000"/>
                </a:solidFill>
                <a:latin typeface="Times New Roman" panose="02020603050405020304" pitchFamily="18" charset="0"/>
                <a:cs typeface="Times New Roman" panose="02020603050405020304" pitchFamily="18" charset="0"/>
              </a:rPr>
            </a:br>
            <a:r>
              <a:rPr lang="ru-RU" sz="2000" cap="all" dirty="0">
                <a:solidFill>
                  <a:srgbClr val="00B050"/>
                </a:solidFill>
                <a:effectLst>
                  <a:reflection blurRad="12700" stA="28000" endPos="45000" dist="1003" dir="5400000" sy="-100000" algn="bl"/>
                </a:effectLst>
                <a:latin typeface="Times New Roman" panose="02020603050405020304" pitchFamily="18" charset="0"/>
                <a:cs typeface="Times New Roman" panose="02020603050405020304" pitchFamily="18" charset="0"/>
              </a:rPr>
              <a:t>10.зона игр на асфальте</a:t>
            </a:r>
            <a:r>
              <a:rPr lang="ru-RU" sz="2000" dirty="0">
                <a:solidFill>
                  <a:srgbClr val="00B050"/>
                </a:solidFill>
                <a:latin typeface="Times New Roman" panose="02020603050405020304" pitchFamily="18" charset="0"/>
                <a:cs typeface="Times New Roman" panose="02020603050405020304" pitchFamily="18" charset="0"/>
              </a:rPr>
              <a:t/>
            </a:r>
            <a:br>
              <a:rPr lang="ru-RU" sz="2000" dirty="0">
                <a:solidFill>
                  <a:srgbClr val="00B050"/>
                </a:solidFill>
                <a:latin typeface="Times New Roman" panose="02020603050405020304" pitchFamily="18" charset="0"/>
                <a:cs typeface="Times New Roman" panose="02020603050405020304" pitchFamily="18" charset="0"/>
              </a:rPr>
            </a:br>
            <a:r>
              <a:rPr lang="ru-RU" sz="2000" cap="all" dirty="0">
                <a:solidFill>
                  <a:srgbClr val="FF0000"/>
                </a:solidFill>
                <a:effectLst>
                  <a:reflection blurRad="12700" stA="28000" endPos="45000" dist="1003" dir="5400000" sy="-100000" algn="bl"/>
                </a:effectLst>
                <a:latin typeface="Times New Roman" panose="02020603050405020304" pitchFamily="18" charset="0"/>
                <a:cs typeface="Times New Roman" panose="02020603050405020304" pitchFamily="18" charset="0"/>
              </a:rPr>
              <a:t>11.поляна Богатырей</a:t>
            </a:r>
            <a:r>
              <a:rPr lang="ru-RU" sz="2000" dirty="0">
                <a:solidFill>
                  <a:srgbClr val="FF0000"/>
                </a:solidFill>
                <a:latin typeface="Times New Roman" panose="02020603050405020304" pitchFamily="18" charset="0"/>
                <a:cs typeface="Times New Roman" panose="02020603050405020304" pitchFamily="18" charset="0"/>
              </a:rPr>
              <a:t/>
            </a:r>
            <a:br>
              <a:rPr lang="ru-RU" sz="2000" dirty="0">
                <a:solidFill>
                  <a:srgbClr val="FF0000"/>
                </a:solidFill>
                <a:latin typeface="Times New Roman" panose="02020603050405020304" pitchFamily="18" charset="0"/>
                <a:cs typeface="Times New Roman" panose="02020603050405020304" pitchFamily="18" charset="0"/>
              </a:rPr>
            </a:br>
            <a:r>
              <a:rPr lang="ru-RU" sz="2000" cap="all" dirty="0">
                <a:solidFill>
                  <a:srgbClr val="00B050"/>
                </a:solidFill>
                <a:effectLst>
                  <a:reflection blurRad="12700" stA="28000" endPos="45000" dist="1003" dir="5400000" sy="-100000" algn="bl"/>
                </a:effectLst>
                <a:latin typeface="Times New Roman" panose="02020603050405020304" pitchFamily="18" charset="0"/>
                <a:cs typeface="Times New Roman" panose="02020603050405020304" pitchFamily="18" charset="0"/>
              </a:rPr>
              <a:t>12.цветочная поляна</a:t>
            </a:r>
            <a:r>
              <a:rPr lang="ru-RU" sz="2000" dirty="0">
                <a:solidFill>
                  <a:srgbClr val="00B050"/>
                </a:solidFill>
                <a:latin typeface="Times New Roman" panose="02020603050405020304" pitchFamily="18" charset="0"/>
                <a:cs typeface="Times New Roman" panose="02020603050405020304" pitchFamily="18" charset="0"/>
              </a:rPr>
              <a:t/>
            </a:r>
            <a:br>
              <a:rPr lang="ru-RU" sz="2000" dirty="0">
                <a:solidFill>
                  <a:srgbClr val="00B050"/>
                </a:solidFill>
                <a:latin typeface="Times New Roman" panose="02020603050405020304" pitchFamily="18" charset="0"/>
                <a:cs typeface="Times New Roman" panose="02020603050405020304" pitchFamily="18" charset="0"/>
              </a:rPr>
            </a:br>
            <a:r>
              <a:rPr lang="ru-RU" sz="2000" cap="all" dirty="0">
                <a:solidFill>
                  <a:srgbClr val="00B0F0"/>
                </a:solidFill>
                <a:effectLst>
                  <a:reflection blurRad="12700" stA="28000" endPos="45000" dist="1003" dir="5400000" sy="-100000" algn="bl"/>
                </a:effectLst>
                <a:latin typeface="Times New Roman" panose="02020603050405020304" pitchFamily="18" charset="0"/>
                <a:cs typeface="Times New Roman" panose="02020603050405020304" pitchFamily="18" charset="0"/>
              </a:rPr>
              <a:t>13.Олимпийская деревня</a:t>
            </a:r>
            <a:r>
              <a:rPr lang="ru-RU" sz="2000" dirty="0">
                <a:solidFill>
                  <a:srgbClr val="00B0F0"/>
                </a:solidFill>
                <a:latin typeface="Times New Roman" panose="02020603050405020304" pitchFamily="18" charset="0"/>
                <a:cs typeface="Times New Roman" panose="02020603050405020304" pitchFamily="18" charset="0"/>
              </a:rPr>
              <a:t/>
            </a:r>
            <a:br>
              <a:rPr lang="ru-RU" sz="2000" dirty="0">
                <a:solidFill>
                  <a:srgbClr val="00B0F0"/>
                </a:solidFill>
                <a:latin typeface="Times New Roman" panose="02020603050405020304" pitchFamily="18" charset="0"/>
                <a:cs typeface="Times New Roman" panose="02020603050405020304" pitchFamily="18" charset="0"/>
              </a:rPr>
            </a:br>
            <a:r>
              <a:rPr lang="ru-RU" sz="2000" cap="all" dirty="0">
                <a:solidFill>
                  <a:srgbClr val="C00000"/>
                </a:solidFill>
                <a:effectLst>
                  <a:reflection blurRad="12700" stA="28000" endPos="45000" dist="1003" dir="5400000" sy="-100000" algn="bl"/>
                </a:effectLst>
                <a:latin typeface="Times New Roman" panose="02020603050405020304" pitchFamily="18" charset="0"/>
                <a:cs typeface="Times New Roman" panose="02020603050405020304" pitchFamily="18" charset="0"/>
              </a:rPr>
              <a:t>14.сказкоград</a:t>
            </a:r>
            <a:r>
              <a:rPr lang="ru-RU" sz="2000" dirty="0">
                <a:latin typeface="Times New Roman" panose="02020603050405020304" pitchFamily="18" charset="0"/>
                <a:cs typeface="Times New Roman" panose="02020603050405020304" pitchFamily="18" charset="0"/>
              </a:rPr>
              <a:t/>
            </a:r>
            <a:br>
              <a:rPr lang="ru-RU" sz="2000" dirty="0">
                <a:latin typeface="Times New Roman" panose="02020603050405020304" pitchFamily="18" charset="0"/>
                <a:cs typeface="Times New Roman" panose="02020603050405020304" pitchFamily="18" charset="0"/>
              </a:rPr>
            </a:br>
            <a:r>
              <a:rPr lang="ru-RU" sz="2000" cap="all" dirty="0">
                <a:solidFill>
                  <a:srgbClr val="00B050"/>
                </a:solidFill>
                <a:effectLst>
                  <a:reflection blurRad="12700" stA="28000" endPos="45000" dist="1003" dir="5400000" sy="-100000" algn="bl"/>
                </a:effectLst>
                <a:latin typeface="Times New Roman" panose="02020603050405020304" pitchFamily="18" charset="0"/>
                <a:cs typeface="Times New Roman" panose="02020603050405020304" pitchFamily="18" charset="0"/>
              </a:rPr>
              <a:t>15.огород </a:t>
            </a:r>
            <a:r>
              <a:rPr lang="ru-RU" sz="2000" cap="all" dirty="0" smtClean="0">
                <a:solidFill>
                  <a:srgbClr val="00B050"/>
                </a:solidFill>
                <a:effectLst>
                  <a:reflection blurRad="12700" stA="28000" endPos="45000" dist="1003" dir="5400000" sy="-100000" algn="bl"/>
                </a:effectLst>
                <a:latin typeface="Times New Roman" panose="02020603050405020304" pitchFamily="18" charset="0"/>
                <a:cs typeface="Times New Roman" panose="02020603050405020304" pitchFamily="18" charset="0"/>
              </a:rPr>
              <a:t> (</a:t>
            </a:r>
            <a:r>
              <a:rPr lang="ru-RU" sz="2000" cap="all" dirty="0">
                <a:solidFill>
                  <a:srgbClr val="00B050"/>
                </a:solidFill>
                <a:effectLst>
                  <a:reflection blurRad="12700" stA="28000" endPos="45000" dist="1003" dir="5400000" sy="-100000" algn="bl"/>
                </a:effectLst>
                <a:latin typeface="Times New Roman" panose="02020603050405020304" pitchFamily="18" charset="0"/>
                <a:cs typeface="Times New Roman" panose="02020603050405020304" pitchFamily="18" charset="0"/>
              </a:rPr>
              <a:t>поле)</a:t>
            </a:r>
            <a:r>
              <a:rPr lang="ru-RU" sz="2000" dirty="0">
                <a:solidFill>
                  <a:srgbClr val="00B050"/>
                </a:solidFill>
                <a:latin typeface="Times New Roman" panose="02020603050405020304" pitchFamily="18" charset="0"/>
                <a:cs typeface="Times New Roman" panose="02020603050405020304" pitchFamily="18" charset="0"/>
              </a:rPr>
              <a:t/>
            </a:r>
            <a:br>
              <a:rPr lang="ru-RU" sz="2000" dirty="0">
                <a:solidFill>
                  <a:srgbClr val="00B050"/>
                </a:solidFill>
                <a:latin typeface="Times New Roman" panose="02020603050405020304" pitchFamily="18" charset="0"/>
                <a:cs typeface="Times New Roman" panose="02020603050405020304" pitchFamily="18" charset="0"/>
              </a:rPr>
            </a:br>
            <a:r>
              <a:rPr lang="ru-RU" sz="2000" cap="all" dirty="0">
                <a:solidFill>
                  <a:srgbClr val="C00000"/>
                </a:solidFill>
                <a:effectLst>
                  <a:reflection blurRad="12700" stA="28000" endPos="45000" dist="1003" dir="5400000" sy="-100000" algn="bl"/>
                </a:effectLst>
                <a:latin typeface="Times New Roman" panose="02020603050405020304" pitchFamily="18" charset="0"/>
                <a:cs typeface="Times New Roman" panose="02020603050405020304" pitchFamily="18" charset="0"/>
              </a:rPr>
              <a:t>16.стена шумовых </a:t>
            </a:r>
            <a:r>
              <a:rPr lang="ru-RU" sz="2000" cap="all" dirty="0" smtClean="0">
                <a:solidFill>
                  <a:srgbClr val="C00000"/>
                </a:solidFill>
                <a:effectLst>
                  <a:reflection blurRad="12700" stA="28000" endPos="45000" dist="1003" dir="5400000" sy="-100000" algn="bl"/>
                </a:effectLst>
                <a:latin typeface="Times New Roman" panose="02020603050405020304" pitchFamily="18" charset="0"/>
                <a:cs typeface="Times New Roman" panose="02020603050405020304" pitchFamily="18" charset="0"/>
              </a:rPr>
              <a:t>музыкальных </a:t>
            </a:r>
            <a:r>
              <a:rPr lang="ru-RU" sz="2000" cap="all" dirty="0">
                <a:solidFill>
                  <a:srgbClr val="C00000"/>
                </a:solidFill>
                <a:effectLst>
                  <a:reflection blurRad="12700" stA="28000" endPos="45000" dist="1003" dir="5400000" sy="-100000" algn="bl"/>
                </a:effectLst>
                <a:latin typeface="Times New Roman" panose="02020603050405020304" pitchFamily="18" charset="0"/>
                <a:cs typeface="Times New Roman" panose="02020603050405020304" pitchFamily="18" charset="0"/>
              </a:rPr>
              <a:t>инструментов</a:t>
            </a:r>
            <a:r>
              <a:rPr lang="ru-RU" sz="2000" dirty="0">
                <a:solidFill>
                  <a:srgbClr val="C00000"/>
                </a:solidFill>
                <a:latin typeface="Times New Roman" panose="02020603050405020304" pitchFamily="18" charset="0"/>
                <a:cs typeface="Times New Roman" panose="02020603050405020304" pitchFamily="18" charset="0"/>
              </a:rPr>
              <a:t/>
            </a:r>
            <a:br>
              <a:rPr lang="ru-RU" sz="2000" dirty="0">
                <a:solidFill>
                  <a:srgbClr val="C00000"/>
                </a:solidFill>
                <a:latin typeface="Times New Roman" panose="02020603050405020304" pitchFamily="18" charset="0"/>
                <a:cs typeface="Times New Roman" panose="02020603050405020304" pitchFamily="18" charset="0"/>
              </a:rPr>
            </a:br>
            <a:r>
              <a:rPr lang="ru-RU" sz="2000" cap="all" dirty="0">
                <a:solidFill>
                  <a:srgbClr val="7030A0"/>
                </a:solidFill>
                <a:effectLst>
                  <a:reflection blurRad="12700" stA="28000" endPos="45000" dist="1003" dir="5400000" sy="-100000" algn="bl"/>
                </a:effectLst>
                <a:latin typeface="Times New Roman" panose="02020603050405020304" pitchFamily="18" charset="0"/>
                <a:cs typeface="Times New Roman" panose="02020603050405020304" pitchFamily="18" charset="0"/>
              </a:rPr>
              <a:t>17.зона ПДД</a:t>
            </a:r>
            <a:r>
              <a:rPr lang="ru-RU" sz="2000" dirty="0">
                <a:solidFill>
                  <a:srgbClr val="7030A0"/>
                </a:solidFill>
                <a:latin typeface="Times New Roman" panose="02020603050405020304" pitchFamily="18" charset="0"/>
                <a:cs typeface="Times New Roman" panose="02020603050405020304" pitchFamily="18" charset="0"/>
              </a:rPr>
              <a:t/>
            </a:r>
            <a:br>
              <a:rPr lang="ru-RU" sz="2000" dirty="0">
                <a:solidFill>
                  <a:srgbClr val="7030A0"/>
                </a:solidFill>
                <a:latin typeface="Times New Roman" panose="02020603050405020304" pitchFamily="18" charset="0"/>
                <a:cs typeface="Times New Roman" panose="02020603050405020304" pitchFamily="18" charset="0"/>
              </a:rPr>
            </a:br>
            <a:endParaRPr lang="ru-RU" sz="2000" dirty="0">
              <a:solidFill>
                <a:srgbClr val="7030A0"/>
              </a:solidFill>
            </a:endParaRPr>
          </a:p>
        </p:txBody>
      </p:sp>
      <p:sp>
        <p:nvSpPr>
          <p:cNvPr id="3" name="Объект 2"/>
          <p:cNvSpPr>
            <a:spLocks noGrp="1"/>
          </p:cNvSpPr>
          <p:nvPr>
            <p:ph sz="quarter" idx="13"/>
          </p:nvPr>
        </p:nvSpPr>
        <p:spPr>
          <a:xfrm>
            <a:off x="179512" y="188640"/>
            <a:ext cx="8856984" cy="576064"/>
          </a:xfrm>
        </p:spPr>
        <p:txBody>
          <a:bodyPr>
            <a:normAutofit fontScale="40000" lnSpcReduction="20000"/>
          </a:bodyPr>
          <a:lstStyle/>
          <a:p>
            <a:pPr marL="45720" indent="0" algn="ctr">
              <a:buNone/>
            </a:pPr>
            <a:r>
              <a:rPr lang="ru-RU" sz="6200" b="1" cap="all" dirty="0">
                <a:solidFill>
                  <a:schemeClr val="accent6"/>
                </a:solidFill>
                <a:effectLst>
                  <a:reflection blurRad="12700" stA="28000" endPos="45000" dist="1003" dir="5400000" sy="-100000" algn="bl"/>
                </a:effectLst>
                <a:latin typeface="Times New Roman" panose="02020603050405020304" pitchFamily="18" charset="0"/>
                <a:cs typeface="Times New Roman" panose="02020603050405020304" pitchFamily="18" charset="0"/>
              </a:rPr>
              <a:t>ОБРАЗОВАТЕЛЬНЫЙ </a:t>
            </a:r>
            <a:r>
              <a:rPr lang="ru-RU" sz="6200" b="1" cap="all" dirty="0" smtClean="0">
                <a:solidFill>
                  <a:schemeClr val="accent6"/>
                </a:solidFill>
                <a:effectLst>
                  <a:reflection blurRad="12700" stA="28000" endPos="45000" dist="1003" dir="5400000" sy="-100000" algn="bl"/>
                </a:effectLst>
                <a:latin typeface="Times New Roman" panose="02020603050405020304" pitchFamily="18" charset="0"/>
                <a:cs typeface="Times New Roman" panose="02020603050405020304" pitchFamily="18" charset="0"/>
              </a:rPr>
              <a:t>ТЕРРЕНКУР</a:t>
            </a:r>
            <a:r>
              <a:rPr lang="ru-RU" sz="6200" dirty="0">
                <a:solidFill>
                  <a:schemeClr val="accent6"/>
                </a:solidFill>
                <a:latin typeface="Times New Roman" panose="02020603050405020304" pitchFamily="18" charset="0"/>
                <a:cs typeface="Times New Roman" panose="02020603050405020304" pitchFamily="18" charset="0"/>
              </a:rPr>
              <a:t> </a:t>
            </a:r>
            <a:r>
              <a:rPr lang="ru-RU" sz="6200" dirty="0" smtClean="0">
                <a:solidFill>
                  <a:schemeClr val="accent6"/>
                </a:solidFill>
                <a:latin typeface="Times New Roman" panose="02020603050405020304" pitchFamily="18" charset="0"/>
                <a:cs typeface="Times New Roman" panose="02020603050405020304" pitchFamily="18" charset="0"/>
              </a:rPr>
              <a:t> </a:t>
            </a:r>
            <a:r>
              <a:rPr lang="ru-RU" sz="6200" dirty="0" smtClean="0">
                <a:solidFill>
                  <a:srgbClr val="0070C0"/>
                </a:solidFill>
                <a:latin typeface="Times New Roman" panose="02020603050405020304" pitchFamily="18" charset="0"/>
                <a:cs typeface="Times New Roman" panose="02020603050405020304" pitchFamily="18" charset="0"/>
              </a:rPr>
              <a:t>(</a:t>
            </a:r>
            <a:r>
              <a:rPr lang="ru-RU" sz="6200" b="1" cap="all" dirty="0" smtClean="0">
                <a:solidFill>
                  <a:schemeClr val="accent1"/>
                </a:solidFill>
                <a:effectLst>
                  <a:reflection blurRad="12700" stA="28000" endPos="45000" dist="1003" dir="5400000" sy="-100000" algn="bl"/>
                </a:effectLst>
                <a:latin typeface="Times New Roman" panose="02020603050405020304" pitchFamily="18" charset="0"/>
                <a:cs typeface="Times New Roman" panose="02020603050405020304" pitchFamily="18" charset="0"/>
              </a:rPr>
              <a:t>ОСТАНОВКИ):</a:t>
            </a:r>
            <a:endParaRPr lang="ru-RU" sz="6200" b="1" dirty="0">
              <a:solidFill>
                <a:schemeClr val="accent1"/>
              </a:solidFill>
              <a:latin typeface="Times New Roman" panose="02020603050405020304" pitchFamily="18" charset="0"/>
              <a:cs typeface="Times New Roman" panose="02020603050405020304" pitchFamily="18" charset="0"/>
            </a:endParaRPr>
          </a:p>
          <a:p>
            <a:pPr algn="ctr"/>
            <a:endParaRPr lang="ru-RU" dirty="0"/>
          </a:p>
        </p:txBody>
      </p:sp>
      <p:pic>
        <p:nvPicPr>
          <p:cNvPr id="4" name="Объект 3"/>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79512" y="1268760"/>
            <a:ext cx="3528392" cy="5328592"/>
          </a:xfrm>
          <a:prstGeom prst="rect">
            <a:avLst/>
          </a:prstGeom>
        </p:spPr>
      </p:pic>
    </p:spTree>
    <p:extLst>
      <p:ext uri="{BB962C8B-B14F-4D97-AF65-F5344CB8AC3E}">
        <p14:creationId xmlns:p14="http://schemas.microsoft.com/office/powerpoint/2010/main" val="427190028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51520" y="4797152"/>
            <a:ext cx="8712967" cy="1800200"/>
          </a:xfrm>
        </p:spPr>
        <p:txBody>
          <a:bodyPr/>
          <a:lstStyle/>
          <a:p>
            <a:pPr marL="0" indent="0" algn="ctr" fontAlgn="base">
              <a:buNone/>
            </a:pPr>
            <a:r>
              <a:rPr lang="ru-RU" sz="2800" cap="all" dirty="0" smtClean="0">
                <a:solidFill>
                  <a:srgbClr val="FFC000"/>
                </a:solidFill>
                <a:effectLst>
                  <a:reflection blurRad="12700" stA="28000" endPos="45000" dist="1003" dir="5400000" sy="-100000" algn="bl"/>
                </a:effectLst>
                <a:latin typeface="Times New Roman" panose="02020603050405020304" pitchFamily="18" charset="0"/>
                <a:cs typeface="Times New Roman" panose="02020603050405020304" pitchFamily="18" charset="0"/>
              </a:rPr>
              <a:t>островок размышления</a:t>
            </a:r>
            <a:br>
              <a:rPr lang="ru-RU" sz="2800" cap="all" dirty="0" smtClean="0">
                <a:solidFill>
                  <a:srgbClr val="FFC000"/>
                </a:solidFill>
                <a:effectLst>
                  <a:reflection blurRad="12700" stA="28000" endPos="45000" dist="1003" dir="5400000" sy="-100000" algn="bl"/>
                </a:effectLst>
                <a:latin typeface="Times New Roman" panose="02020603050405020304" pitchFamily="18" charset="0"/>
                <a:cs typeface="Times New Roman" panose="02020603050405020304" pitchFamily="18" charset="0"/>
              </a:rPr>
            </a:br>
            <a:r>
              <a:rPr lang="ru-RU" sz="1400" dirty="0" smtClean="0">
                <a:solidFill>
                  <a:srgbClr val="7030A0"/>
                </a:solidFill>
                <a:effectLst/>
                <a:latin typeface="Times New Roman" panose="02020603050405020304" pitchFamily="18" charset="0"/>
                <a:cs typeface="Times New Roman" panose="02020603050405020304" pitchFamily="18" charset="0"/>
              </a:rPr>
              <a:t>Это </a:t>
            </a:r>
            <a:r>
              <a:rPr lang="ru-RU" sz="1400" dirty="0">
                <a:solidFill>
                  <a:srgbClr val="7030A0"/>
                </a:solidFill>
                <a:effectLst/>
                <a:latin typeface="Times New Roman" panose="02020603050405020304" pitchFamily="18" charset="0"/>
                <a:cs typeface="Times New Roman" panose="02020603050405020304" pitchFamily="18" charset="0"/>
              </a:rPr>
              <a:t>самая </a:t>
            </a:r>
            <a:r>
              <a:rPr lang="ru-RU" sz="1400" u="sng" dirty="0">
                <a:solidFill>
                  <a:srgbClr val="7030A0"/>
                </a:solidFill>
                <a:effectLst/>
                <a:latin typeface="Times New Roman" panose="02020603050405020304" pitchFamily="18" charset="0"/>
                <a:cs typeface="Times New Roman" panose="02020603050405020304" pitchFamily="18" charset="0"/>
              </a:rPr>
              <a:t>первая</a:t>
            </a:r>
            <a:r>
              <a:rPr lang="ru-RU" sz="1400" dirty="0">
                <a:solidFill>
                  <a:srgbClr val="7030A0"/>
                </a:solidFill>
                <a:effectLst/>
                <a:latin typeface="Times New Roman" panose="02020603050405020304" pitchFamily="18" charset="0"/>
                <a:cs typeface="Times New Roman" panose="02020603050405020304" pitchFamily="18" charset="0"/>
              </a:rPr>
              <a:t> </a:t>
            </a:r>
            <a:r>
              <a:rPr lang="ru-RU" sz="1400" dirty="0" smtClean="0">
                <a:solidFill>
                  <a:srgbClr val="7030A0"/>
                </a:solidFill>
                <a:effectLst/>
                <a:latin typeface="Times New Roman" panose="02020603050405020304" pitchFamily="18" charset="0"/>
                <a:cs typeface="Times New Roman" panose="02020603050405020304" pitchFamily="18" charset="0"/>
              </a:rPr>
              <a:t>остановка. Представляет </a:t>
            </a:r>
            <a:r>
              <a:rPr lang="ru-RU" sz="1400" dirty="0">
                <a:solidFill>
                  <a:srgbClr val="7030A0"/>
                </a:solidFill>
                <a:effectLst/>
                <a:latin typeface="Times New Roman" panose="02020603050405020304" pitchFamily="18" charset="0"/>
                <a:cs typeface="Times New Roman" panose="02020603050405020304" pitchFamily="18" charset="0"/>
              </a:rPr>
              <a:t>собой место, где стоят напротив друг друга лавочки, которые используются как место для отдыха, так и для обсуждения возникшей проблемы или предложений по составлению </a:t>
            </a:r>
            <a:r>
              <a:rPr lang="ru-RU" sz="1400" dirty="0" smtClean="0">
                <a:solidFill>
                  <a:srgbClr val="7030A0"/>
                </a:solidFill>
                <a:effectLst/>
                <a:latin typeface="Times New Roman" panose="02020603050405020304" pitchFamily="18" charset="0"/>
                <a:cs typeface="Times New Roman" panose="02020603050405020304" pitchFamily="18" charset="0"/>
              </a:rPr>
              <a:t> </a:t>
            </a:r>
            <a:r>
              <a:rPr lang="ru-RU" sz="1400" dirty="0">
                <a:solidFill>
                  <a:srgbClr val="7030A0"/>
                </a:solidFill>
                <a:effectLst/>
                <a:latin typeface="Times New Roman" panose="02020603050405020304" pitchFamily="18" charset="0"/>
                <a:cs typeface="Times New Roman" panose="02020603050405020304" pitchFamily="18" charset="0"/>
              </a:rPr>
              <a:t>маршрута терренкура</a:t>
            </a:r>
            <a:r>
              <a:rPr lang="ru-RU" sz="1400" dirty="0" smtClean="0">
                <a:solidFill>
                  <a:srgbClr val="7030A0"/>
                </a:solidFill>
                <a:effectLst/>
                <a:latin typeface="Times New Roman" panose="02020603050405020304" pitchFamily="18" charset="0"/>
                <a:cs typeface="Times New Roman" panose="02020603050405020304" pitchFamily="18" charset="0"/>
              </a:rPr>
              <a:t>. Расположен рядом с выходом из группы. </a:t>
            </a:r>
            <a:r>
              <a:rPr lang="ru-RU" sz="1400" dirty="0">
                <a:solidFill>
                  <a:srgbClr val="7030A0"/>
                </a:solidFill>
                <a:effectLst/>
                <a:latin typeface="Times New Roman" panose="02020603050405020304" pitchFamily="18" charset="0"/>
                <a:cs typeface="Times New Roman" panose="02020603050405020304" pitchFamily="18" charset="0"/>
              </a:rPr>
              <a:t>Ч</a:t>
            </a:r>
            <a:r>
              <a:rPr lang="ru-RU" sz="1400" dirty="0" smtClean="0">
                <a:solidFill>
                  <a:srgbClr val="7030A0"/>
                </a:solidFill>
                <a:effectLst/>
                <a:latin typeface="Times New Roman" panose="02020603050405020304" pitchFamily="18" charset="0"/>
                <a:cs typeface="Times New Roman" panose="02020603050405020304" pitchFamily="18" charset="0"/>
              </a:rPr>
              <a:t>тобы </a:t>
            </a:r>
            <a:r>
              <a:rPr lang="ru-RU" sz="1400" dirty="0">
                <a:solidFill>
                  <a:srgbClr val="7030A0"/>
                </a:solidFill>
                <a:effectLst/>
                <a:latin typeface="Times New Roman" panose="02020603050405020304" pitchFamily="18" charset="0"/>
                <a:cs typeface="Times New Roman" panose="02020603050405020304" pitchFamily="18" charset="0"/>
              </a:rPr>
              <a:t>вызвать у детей живой </a:t>
            </a:r>
            <a:r>
              <a:rPr lang="ru-RU" sz="1400" dirty="0" smtClean="0">
                <a:solidFill>
                  <a:srgbClr val="7030A0"/>
                </a:solidFill>
                <a:effectLst/>
                <a:latin typeface="Times New Roman" panose="02020603050405020304" pitchFamily="18" charset="0"/>
                <a:cs typeface="Times New Roman" panose="02020603050405020304" pitchFamily="18" charset="0"/>
              </a:rPr>
              <a:t>интерес , воспитатель  предлагает  </a:t>
            </a:r>
            <a:r>
              <a:rPr lang="ru-RU" sz="1400" dirty="0">
                <a:solidFill>
                  <a:srgbClr val="7030A0"/>
                </a:solidFill>
                <a:effectLst/>
                <a:latin typeface="Times New Roman" panose="02020603050405020304" pitchFamily="18" charset="0"/>
                <a:cs typeface="Times New Roman" panose="02020603050405020304" pitchFamily="18" charset="0"/>
              </a:rPr>
              <a:t>им поучаствовать в составлении образовательного маршрута или создать собственную инсталляцию из бросового или природного материала.</a:t>
            </a:r>
            <a:br>
              <a:rPr lang="ru-RU" sz="1400" dirty="0">
                <a:solidFill>
                  <a:srgbClr val="7030A0"/>
                </a:solidFill>
                <a:effectLst/>
                <a:latin typeface="Times New Roman" panose="02020603050405020304" pitchFamily="18" charset="0"/>
                <a:cs typeface="Times New Roman" panose="02020603050405020304" pitchFamily="18" charset="0"/>
              </a:rPr>
            </a:br>
            <a:r>
              <a:rPr lang="ru-RU" sz="1600" dirty="0">
                <a:solidFill>
                  <a:srgbClr val="7030A0"/>
                </a:solidFill>
                <a:effectLst/>
              </a:rPr>
              <a:t/>
            </a:r>
            <a:br>
              <a:rPr lang="ru-RU" sz="1600" dirty="0">
                <a:solidFill>
                  <a:srgbClr val="7030A0"/>
                </a:solidFill>
                <a:effectLst/>
              </a:rPr>
            </a:br>
            <a:endParaRPr lang="ru-RU" sz="1600" dirty="0">
              <a:solidFill>
                <a:srgbClr val="7030A0"/>
              </a:solidFill>
              <a:effectLst/>
              <a:latin typeface="Times New Roman" panose="02020603050405020304" pitchFamily="18" charset="0"/>
              <a:cs typeface="Times New Roman" panose="02020603050405020304" pitchFamily="18" charset="0"/>
            </a:endParaRPr>
          </a:p>
        </p:txBody>
      </p:sp>
      <p:sp>
        <p:nvSpPr>
          <p:cNvPr id="5" name="Объект 4"/>
          <p:cNvSpPr>
            <a:spLocks noGrp="1"/>
          </p:cNvSpPr>
          <p:nvPr>
            <p:ph sz="quarter" idx="13"/>
          </p:nvPr>
        </p:nvSpPr>
        <p:spPr/>
        <p:txBody>
          <a:bodyPr/>
          <a:lstStyle/>
          <a:p>
            <a:pPr marL="45720" indent="0">
              <a:buNone/>
            </a:pPr>
            <a:endParaRPr lang="ru-RU" dirty="0"/>
          </a:p>
        </p:txBody>
      </p:sp>
      <p:pic>
        <p:nvPicPr>
          <p:cNvPr id="1027" name="Picture 3" descr="C:\Users\Садик\Desktop\обр.терренкур\P1100237.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395536" y="116632"/>
            <a:ext cx="8280920" cy="46805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9107492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title"/>
          </p:nvPr>
        </p:nvSpPr>
        <p:spPr>
          <a:xfrm>
            <a:off x="107504" y="5373216"/>
            <a:ext cx="8928991" cy="1296144"/>
          </a:xfrm>
        </p:spPr>
        <p:txBody>
          <a:bodyPr/>
          <a:lstStyle/>
          <a:p>
            <a:pPr marL="0" indent="0" algn="ctr">
              <a:buNone/>
            </a:pPr>
            <a:r>
              <a:rPr lang="ru-RU" sz="2400" cap="all" dirty="0" smtClean="0">
                <a:solidFill>
                  <a:srgbClr val="0070C0"/>
                </a:solidFill>
                <a:effectLst>
                  <a:reflection blurRad="12700" stA="28000" endPos="45000" dist="1003" dir="5400000" sy="-100000" algn="bl"/>
                </a:effectLst>
                <a:latin typeface="Times New Roman" panose="02020603050405020304" pitchFamily="18" charset="0"/>
                <a:cs typeface="Times New Roman" panose="02020603050405020304" pitchFamily="18" charset="0"/>
              </a:rPr>
              <a:t>владения </a:t>
            </a:r>
            <a:r>
              <a:rPr lang="ru-RU" sz="2400" cap="all" dirty="0">
                <a:solidFill>
                  <a:srgbClr val="0070C0"/>
                </a:solidFill>
                <a:effectLst>
                  <a:reflection blurRad="12700" stA="28000" endPos="45000" dist="1003" dir="5400000" sy="-100000" algn="bl"/>
                </a:effectLst>
                <a:latin typeface="Times New Roman" panose="02020603050405020304" pitchFamily="18" charset="0"/>
                <a:cs typeface="Times New Roman" panose="02020603050405020304" pitchFamily="18" charset="0"/>
              </a:rPr>
              <a:t>мыльного </a:t>
            </a:r>
            <a:r>
              <a:rPr lang="ru-RU" sz="2400" cap="all" dirty="0" smtClean="0">
                <a:solidFill>
                  <a:srgbClr val="0070C0"/>
                </a:solidFill>
                <a:effectLst>
                  <a:reflection blurRad="12700" stA="28000" endPos="45000" dist="1003" dir="5400000" sy="-100000" algn="bl"/>
                </a:effectLst>
                <a:latin typeface="Times New Roman" panose="02020603050405020304" pitchFamily="18" charset="0"/>
                <a:cs typeface="Times New Roman" panose="02020603050405020304" pitchFamily="18" charset="0"/>
              </a:rPr>
              <a:t>пузыря</a:t>
            </a:r>
            <a:br>
              <a:rPr lang="ru-RU" sz="2400" cap="all" dirty="0" smtClean="0">
                <a:solidFill>
                  <a:srgbClr val="0070C0"/>
                </a:solidFill>
                <a:effectLst>
                  <a:reflection blurRad="12700" stA="28000" endPos="45000" dist="1003" dir="5400000" sy="-100000" algn="bl"/>
                </a:effectLst>
                <a:latin typeface="Times New Roman" panose="02020603050405020304" pitchFamily="18" charset="0"/>
                <a:cs typeface="Times New Roman" panose="02020603050405020304" pitchFamily="18" charset="0"/>
              </a:rPr>
            </a:br>
            <a:r>
              <a:rPr lang="ru-RU" sz="1600" dirty="0">
                <a:solidFill>
                  <a:srgbClr val="7030A0"/>
                </a:solidFill>
                <a:effectLst/>
                <a:latin typeface="Times New Roman" panose="02020603050405020304" pitchFamily="18" charset="0"/>
                <a:cs typeface="Times New Roman" panose="02020603050405020304" pitchFamily="18" charset="0"/>
              </a:rPr>
              <a:t>С</a:t>
            </a:r>
            <a:r>
              <a:rPr lang="ru-RU" sz="1600" dirty="0" smtClean="0">
                <a:solidFill>
                  <a:srgbClr val="7030A0"/>
                </a:solidFill>
                <a:effectLst/>
                <a:latin typeface="Times New Roman" panose="02020603050405020304" pitchFamily="18" charset="0"/>
                <a:cs typeface="Times New Roman" panose="02020603050405020304" pitchFamily="18" charset="0"/>
              </a:rPr>
              <a:t>тол с емкостью для </a:t>
            </a:r>
            <a:r>
              <a:rPr lang="ru-RU" sz="1600" dirty="0">
                <a:solidFill>
                  <a:srgbClr val="7030A0"/>
                </a:solidFill>
                <a:effectLst/>
                <a:latin typeface="Times New Roman" panose="02020603050405020304" pitchFamily="18" charset="0"/>
                <a:cs typeface="Times New Roman" panose="02020603050405020304" pitchFamily="18" charset="0"/>
              </a:rPr>
              <a:t> </a:t>
            </a:r>
            <a:r>
              <a:rPr lang="ru-RU" sz="1600" dirty="0" smtClean="0">
                <a:solidFill>
                  <a:srgbClr val="7030A0"/>
                </a:solidFill>
                <a:effectLst/>
                <a:latin typeface="Times New Roman" panose="02020603050405020304" pitchFamily="18" charset="0"/>
                <a:cs typeface="Times New Roman" panose="02020603050405020304" pitchFamily="18" charset="0"/>
              </a:rPr>
              <a:t>мыльного раствора,  мыльные пузыри, набор трубочек, (</a:t>
            </a:r>
            <a:r>
              <a:rPr lang="ru-RU" sz="1600" dirty="0">
                <a:solidFill>
                  <a:srgbClr val="7030A0"/>
                </a:solidFill>
                <a:effectLst/>
                <a:latin typeface="Times New Roman" panose="02020603050405020304" pitchFamily="18" charset="0"/>
                <a:cs typeface="Times New Roman" panose="02020603050405020304" pitchFamily="18" charset="0"/>
              </a:rPr>
              <a:t>по количеству детей). </a:t>
            </a:r>
            <a:r>
              <a:rPr lang="ru-RU" sz="1600" dirty="0" smtClean="0">
                <a:solidFill>
                  <a:srgbClr val="7030A0"/>
                </a:solidFill>
                <a:effectLst/>
                <a:latin typeface="Times New Roman" panose="02020603050405020304" pitchFamily="18" charset="0"/>
                <a:cs typeface="Times New Roman" panose="02020603050405020304" pitchFamily="18" charset="0"/>
              </a:rPr>
              <a:t>Здесь </a:t>
            </a:r>
            <a:r>
              <a:rPr lang="ru-RU" sz="1600" dirty="0">
                <a:solidFill>
                  <a:srgbClr val="7030A0"/>
                </a:solidFill>
                <a:effectLst/>
                <a:latin typeface="Times New Roman" panose="02020603050405020304" pitchFamily="18" charset="0"/>
                <a:cs typeface="Times New Roman" panose="02020603050405020304" pitchFamily="18" charset="0"/>
              </a:rPr>
              <a:t>дошкольники могут </a:t>
            </a:r>
            <a:r>
              <a:rPr lang="ru-RU" sz="1600" dirty="0" smtClean="0">
                <a:solidFill>
                  <a:srgbClr val="7030A0"/>
                </a:solidFill>
                <a:effectLst/>
                <a:latin typeface="Times New Roman" panose="02020603050405020304" pitchFamily="18" charset="0"/>
                <a:cs typeface="Times New Roman" panose="02020603050405020304" pitchFamily="18" charset="0"/>
              </a:rPr>
              <a:t>посоревноваться в пускании мыльных пузырей.</a:t>
            </a:r>
            <a:r>
              <a:rPr lang="ru-RU" sz="1600" dirty="0">
                <a:solidFill>
                  <a:srgbClr val="7030A0"/>
                </a:solidFill>
                <a:effectLst/>
                <a:latin typeface="Times New Roman" panose="02020603050405020304" pitchFamily="18" charset="0"/>
                <a:cs typeface="Times New Roman" panose="02020603050405020304" pitchFamily="18" charset="0"/>
              </a:rPr>
              <a:t/>
            </a:r>
            <a:br>
              <a:rPr lang="ru-RU" sz="1600" dirty="0">
                <a:solidFill>
                  <a:srgbClr val="7030A0"/>
                </a:solidFill>
                <a:effectLst/>
                <a:latin typeface="Times New Roman" panose="02020603050405020304" pitchFamily="18" charset="0"/>
                <a:cs typeface="Times New Roman" panose="02020603050405020304" pitchFamily="18" charset="0"/>
              </a:rPr>
            </a:br>
            <a:endParaRPr lang="ru-RU" sz="1600" dirty="0">
              <a:solidFill>
                <a:srgbClr val="7030A0"/>
              </a:solidFill>
              <a:latin typeface="Times New Roman" panose="02020603050405020304" pitchFamily="18" charset="0"/>
              <a:cs typeface="Times New Roman" panose="02020603050405020304" pitchFamily="18" charset="0"/>
            </a:endParaRPr>
          </a:p>
        </p:txBody>
      </p:sp>
      <p:pic>
        <p:nvPicPr>
          <p:cNvPr id="7" name="Объект 6"/>
          <p:cNvPicPr>
            <a:picLocks noGrp="1" noChangeAspect="1"/>
          </p:cNvPicPr>
          <p:nvPr>
            <p:ph sz="quarter" idx="13"/>
          </p:nvPr>
        </p:nvPicPr>
        <p:blipFill>
          <a:blip r:embed="rId2" cstate="email">
            <a:extLst>
              <a:ext uri="{28A0092B-C50C-407E-A947-70E740481C1C}">
                <a14:useLocalDpi xmlns:a14="http://schemas.microsoft.com/office/drawing/2010/main"/>
              </a:ext>
            </a:extLst>
          </a:blip>
          <a:stretch>
            <a:fillRect/>
          </a:stretch>
        </p:blipFill>
        <p:spPr>
          <a:xfrm>
            <a:off x="3923928" y="908720"/>
            <a:ext cx="4824536" cy="3312368"/>
          </a:xfrm>
        </p:spPr>
      </p:pic>
      <p:sp>
        <p:nvSpPr>
          <p:cNvPr id="2" name="Объект 1"/>
          <p:cNvSpPr>
            <a:spLocks noGrp="1"/>
          </p:cNvSpPr>
          <p:nvPr>
            <p:ph sz="quarter" idx="14"/>
          </p:nvPr>
        </p:nvSpPr>
        <p:spPr>
          <a:xfrm>
            <a:off x="3923928" y="908720"/>
            <a:ext cx="4824536" cy="3240360"/>
          </a:xfrm>
        </p:spPr>
        <p:txBody>
          <a:bodyPr/>
          <a:lstStyle/>
          <a:p>
            <a:endParaRPr lang="ru-RU" dirty="0"/>
          </a:p>
        </p:txBody>
      </p:sp>
      <p:pic>
        <p:nvPicPr>
          <p:cNvPr id="2050" name="Picture 2" descr="C:\Users\Садик\Desktop\обр.терренкур\P1100257.JP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79512" y="260648"/>
            <a:ext cx="3096344" cy="489654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9485698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Заголовок 6"/>
          <p:cNvSpPr>
            <a:spLocks noGrp="1"/>
          </p:cNvSpPr>
          <p:nvPr>
            <p:ph type="title"/>
          </p:nvPr>
        </p:nvSpPr>
        <p:spPr>
          <a:xfrm>
            <a:off x="107504" y="5085184"/>
            <a:ext cx="9036496" cy="1656184"/>
          </a:xfrm>
        </p:spPr>
        <p:txBody>
          <a:bodyPr/>
          <a:lstStyle/>
          <a:p>
            <a:pPr marL="0" indent="0" algn="ctr">
              <a:buNone/>
            </a:pPr>
            <a:r>
              <a:rPr lang="ru-RU" sz="2400" cap="all" dirty="0" smtClean="0">
                <a:solidFill>
                  <a:srgbClr val="0070C0"/>
                </a:solidFill>
                <a:effectLst>
                  <a:reflection blurRad="12700" stA="28000" endPos="45000" dist="1003" dir="5400000" sy="-100000" algn="bl"/>
                </a:effectLst>
                <a:latin typeface="Times New Roman" panose="02020603050405020304" pitchFamily="18" charset="0"/>
                <a:cs typeface="Times New Roman" panose="02020603050405020304" pitchFamily="18" charset="0"/>
              </a:rPr>
              <a:t>дом </a:t>
            </a:r>
            <a:r>
              <a:rPr lang="ru-RU" sz="2400" cap="all" dirty="0">
                <a:solidFill>
                  <a:srgbClr val="0070C0"/>
                </a:solidFill>
                <a:effectLst>
                  <a:reflection blurRad="12700" stA="28000" endPos="45000" dist="1003" dir="5400000" sy="-100000" algn="bl"/>
                </a:effectLst>
                <a:latin typeface="Times New Roman" panose="02020603050405020304" pitchFamily="18" charset="0"/>
                <a:cs typeface="Times New Roman" panose="02020603050405020304" pitchFamily="18" charset="0"/>
              </a:rPr>
              <a:t>Феи </a:t>
            </a:r>
            <a:r>
              <a:rPr lang="ru-RU" sz="2400" cap="all" dirty="0" smtClean="0">
                <a:solidFill>
                  <a:srgbClr val="0070C0"/>
                </a:solidFill>
                <a:effectLst>
                  <a:reflection blurRad="12700" stA="28000" endPos="45000" dist="1003" dir="5400000" sy="-100000" algn="bl"/>
                </a:effectLst>
                <a:latin typeface="Times New Roman" panose="02020603050405020304" pitchFamily="18" charset="0"/>
                <a:cs typeface="Times New Roman" panose="02020603050405020304" pitchFamily="18" charset="0"/>
              </a:rPr>
              <a:t>воды</a:t>
            </a:r>
            <a:r>
              <a:rPr lang="ru-RU" sz="2400" cap="all" dirty="0">
                <a:solidFill>
                  <a:srgbClr val="0070C0"/>
                </a:solidFill>
                <a:effectLst>
                  <a:reflection blurRad="12700" stA="28000" endPos="45000" dist="1003" dir="5400000" sy="-100000" algn="bl"/>
                </a:effectLst>
                <a:latin typeface="Times New Roman" panose="02020603050405020304" pitchFamily="18" charset="0"/>
                <a:cs typeface="Times New Roman" panose="02020603050405020304" pitchFamily="18" charset="0"/>
              </a:rPr>
              <a:t/>
            </a:r>
            <a:br>
              <a:rPr lang="ru-RU" sz="2400" cap="all" dirty="0">
                <a:solidFill>
                  <a:srgbClr val="0070C0"/>
                </a:solidFill>
                <a:effectLst>
                  <a:reflection blurRad="12700" stA="28000" endPos="45000" dist="1003" dir="5400000" sy="-100000" algn="bl"/>
                </a:effectLst>
                <a:latin typeface="Times New Roman" panose="02020603050405020304" pitchFamily="18" charset="0"/>
                <a:cs typeface="Times New Roman" panose="02020603050405020304" pitchFamily="18" charset="0"/>
              </a:rPr>
            </a:br>
            <a:r>
              <a:rPr lang="ru-RU" sz="1600" dirty="0" smtClean="0">
                <a:solidFill>
                  <a:srgbClr val="7030A0"/>
                </a:solidFill>
                <a:effectLst/>
                <a:latin typeface="Times New Roman" panose="02020603050405020304" pitchFamily="18" charset="0"/>
                <a:cs typeface="Times New Roman" panose="02020603050405020304" pitchFamily="18" charset="0"/>
              </a:rPr>
              <a:t>Включает в себя: надувной </a:t>
            </a:r>
            <a:r>
              <a:rPr lang="ru-RU" sz="1600" dirty="0">
                <a:solidFill>
                  <a:srgbClr val="7030A0"/>
                </a:solidFill>
                <a:effectLst/>
                <a:latin typeface="Times New Roman" panose="02020603050405020304" pitchFamily="18" charset="0"/>
                <a:cs typeface="Times New Roman" panose="02020603050405020304" pitchFamily="18" charset="0"/>
              </a:rPr>
              <a:t>бассейн, самодельные </a:t>
            </a:r>
            <a:r>
              <a:rPr lang="ru-RU" sz="1600" dirty="0" smtClean="0">
                <a:solidFill>
                  <a:srgbClr val="7030A0"/>
                </a:solidFill>
                <a:effectLst/>
                <a:latin typeface="Times New Roman" panose="02020603050405020304" pitchFamily="18" charset="0"/>
                <a:cs typeface="Times New Roman" panose="02020603050405020304" pitchFamily="18" charset="0"/>
              </a:rPr>
              <a:t>брызгалки, ведра, лейки.  </a:t>
            </a:r>
            <a:br>
              <a:rPr lang="ru-RU" sz="1600" dirty="0" smtClean="0">
                <a:solidFill>
                  <a:srgbClr val="7030A0"/>
                </a:solidFill>
                <a:effectLst/>
                <a:latin typeface="Times New Roman" panose="02020603050405020304" pitchFamily="18" charset="0"/>
                <a:cs typeface="Times New Roman" panose="02020603050405020304" pitchFamily="18" charset="0"/>
              </a:rPr>
            </a:br>
            <a:r>
              <a:rPr lang="ru-RU" sz="1600" dirty="0" smtClean="0">
                <a:solidFill>
                  <a:srgbClr val="7030A0"/>
                </a:solidFill>
                <a:effectLst/>
                <a:latin typeface="Times New Roman" panose="02020603050405020304" pitchFamily="18" charset="0"/>
                <a:cs typeface="Times New Roman" panose="02020603050405020304" pitchFamily="18" charset="0"/>
              </a:rPr>
              <a:t>Выносной материал: набор </a:t>
            </a:r>
            <a:r>
              <a:rPr lang="ru-RU" sz="1600" dirty="0">
                <a:solidFill>
                  <a:srgbClr val="7030A0"/>
                </a:solidFill>
                <a:effectLst/>
                <a:latin typeface="Times New Roman" panose="02020603050405020304" pitchFamily="18" charset="0"/>
                <a:cs typeface="Times New Roman" panose="02020603050405020304" pitchFamily="18" charset="0"/>
              </a:rPr>
              <a:t>плавающих и тонущих предметов, бумажные кораблики.</a:t>
            </a:r>
            <a:br>
              <a:rPr lang="ru-RU" sz="1600" dirty="0">
                <a:solidFill>
                  <a:srgbClr val="7030A0"/>
                </a:solidFill>
                <a:effectLst/>
                <a:latin typeface="Times New Roman" panose="02020603050405020304" pitchFamily="18" charset="0"/>
                <a:cs typeface="Times New Roman" panose="02020603050405020304" pitchFamily="18" charset="0"/>
              </a:rPr>
            </a:br>
            <a:r>
              <a:rPr lang="ru-RU" sz="1600" dirty="0">
                <a:solidFill>
                  <a:srgbClr val="7030A0"/>
                </a:solidFill>
                <a:effectLst/>
                <a:latin typeface="Times New Roman" panose="02020603050405020304" pitchFamily="18" charset="0"/>
                <a:cs typeface="Times New Roman" panose="02020603050405020304" pitchFamily="18" charset="0"/>
              </a:rPr>
              <a:t>гуашь</a:t>
            </a:r>
            <a:r>
              <a:rPr lang="ru-RU" sz="1600" dirty="0" smtClean="0">
                <a:solidFill>
                  <a:srgbClr val="7030A0"/>
                </a:solidFill>
                <a:effectLst/>
                <a:latin typeface="Times New Roman" panose="02020603050405020304" pitchFamily="18" charset="0"/>
                <a:cs typeface="Times New Roman" panose="02020603050405020304" pitchFamily="18" charset="0"/>
              </a:rPr>
              <a:t>,  стеклянные сосуды, для разведения краски, проведения опытов, экспериментов.</a:t>
            </a:r>
            <a:br>
              <a:rPr lang="ru-RU" sz="1600" dirty="0" smtClean="0">
                <a:solidFill>
                  <a:srgbClr val="7030A0"/>
                </a:solidFill>
                <a:effectLst/>
                <a:latin typeface="Times New Roman" panose="02020603050405020304" pitchFamily="18" charset="0"/>
                <a:cs typeface="Times New Roman" panose="02020603050405020304" pitchFamily="18" charset="0"/>
              </a:rPr>
            </a:br>
            <a:r>
              <a:rPr lang="ru-RU" sz="1600" dirty="0" smtClean="0">
                <a:solidFill>
                  <a:srgbClr val="7030A0"/>
                </a:solidFill>
                <a:effectLst/>
                <a:latin typeface="Times New Roman" panose="02020603050405020304" pitchFamily="18" charset="0"/>
                <a:cs typeface="Times New Roman" panose="02020603050405020304" pitchFamily="18" charset="0"/>
              </a:rPr>
              <a:t>Вода наливается до прихода детей, а выливается детьми, маленькими ведрами. </a:t>
            </a:r>
            <a:br>
              <a:rPr lang="ru-RU" sz="1600" dirty="0" smtClean="0">
                <a:solidFill>
                  <a:srgbClr val="7030A0"/>
                </a:solidFill>
                <a:effectLst/>
                <a:latin typeface="Times New Roman" panose="02020603050405020304" pitchFamily="18" charset="0"/>
                <a:cs typeface="Times New Roman" panose="02020603050405020304" pitchFamily="18" charset="0"/>
              </a:rPr>
            </a:br>
            <a:r>
              <a:rPr lang="ru-RU" sz="1600" dirty="0" smtClean="0">
                <a:solidFill>
                  <a:srgbClr val="7030A0"/>
                </a:solidFill>
                <a:effectLst/>
                <a:latin typeface="Times New Roman" panose="02020603050405020304" pitchFamily="18" charset="0"/>
                <a:cs typeface="Times New Roman" panose="02020603050405020304" pitchFamily="18" charset="0"/>
              </a:rPr>
              <a:t>Дом Феи воды можно заменить: осенью</a:t>
            </a:r>
            <a:r>
              <a:rPr lang="ru-RU" sz="1600" dirty="0">
                <a:solidFill>
                  <a:srgbClr val="7030A0"/>
                </a:solidFill>
                <a:effectLst/>
                <a:latin typeface="Times New Roman" panose="02020603050405020304" pitchFamily="18" charset="0"/>
                <a:cs typeface="Times New Roman" panose="02020603050405020304" pitchFamily="18" charset="0"/>
              </a:rPr>
              <a:t>-</a:t>
            </a:r>
            <a:r>
              <a:rPr lang="ru-RU" sz="1600" dirty="0" smtClean="0">
                <a:solidFill>
                  <a:srgbClr val="7030A0"/>
                </a:solidFill>
                <a:effectLst/>
                <a:latin typeface="Times New Roman" panose="02020603050405020304" pitchFamily="18" charset="0"/>
                <a:cs typeface="Times New Roman" panose="02020603050405020304" pitchFamily="18" charset="0"/>
              </a:rPr>
              <a:t>лабиринт </a:t>
            </a:r>
            <a:r>
              <a:rPr lang="ru-RU" sz="1600" dirty="0">
                <a:solidFill>
                  <a:srgbClr val="7030A0"/>
                </a:solidFill>
                <a:effectLst/>
                <a:latin typeface="Times New Roman" panose="02020603050405020304" pitchFamily="18" charset="0"/>
                <a:cs typeface="Times New Roman" panose="02020603050405020304" pitchFamily="18" charset="0"/>
              </a:rPr>
              <a:t>из сухих листьев, </a:t>
            </a:r>
            <a:r>
              <a:rPr lang="ru-RU" sz="1600" dirty="0" smtClean="0">
                <a:solidFill>
                  <a:srgbClr val="7030A0"/>
                </a:solidFill>
                <a:effectLst/>
                <a:latin typeface="Times New Roman" panose="02020603050405020304" pitchFamily="18" charset="0"/>
                <a:cs typeface="Times New Roman" panose="02020603050405020304" pitchFamily="18" charset="0"/>
              </a:rPr>
              <a:t>зимой</a:t>
            </a:r>
            <a:r>
              <a:rPr lang="ru-RU" sz="1600" dirty="0">
                <a:solidFill>
                  <a:srgbClr val="7030A0"/>
                </a:solidFill>
                <a:effectLst/>
                <a:latin typeface="Times New Roman" panose="02020603050405020304" pitchFamily="18" charset="0"/>
                <a:cs typeface="Times New Roman" panose="02020603050405020304" pitchFamily="18" charset="0"/>
              </a:rPr>
              <a:t>-</a:t>
            </a:r>
            <a:r>
              <a:rPr lang="ru-RU" sz="1600" dirty="0" smtClean="0">
                <a:solidFill>
                  <a:srgbClr val="7030A0"/>
                </a:solidFill>
                <a:effectLst/>
                <a:latin typeface="Times New Roman" panose="02020603050405020304" pitchFamily="18" charset="0"/>
                <a:cs typeface="Times New Roman" panose="02020603050405020304" pitchFamily="18" charset="0"/>
              </a:rPr>
              <a:t>снежный </a:t>
            </a:r>
            <a:r>
              <a:rPr lang="ru-RU" sz="1600" dirty="0">
                <a:solidFill>
                  <a:srgbClr val="7030A0"/>
                </a:solidFill>
                <a:effectLst/>
                <a:latin typeface="Times New Roman" panose="02020603050405020304" pitchFamily="18" charset="0"/>
                <a:cs typeface="Times New Roman" panose="02020603050405020304" pitchFamily="18" charset="0"/>
              </a:rPr>
              <a:t>лабиринт.</a:t>
            </a:r>
            <a:br>
              <a:rPr lang="ru-RU" sz="1600" dirty="0">
                <a:solidFill>
                  <a:srgbClr val="7030A0"/>
                </a:solidFill>
                <a:effectLst/>
                <a:latin typeface="Times New Roman" panose="02020603050405020304" pitchFamily="18" charset="0"/>
                <a:cs typeface="Times New Roman" panose="02020603050405020304" pitchFamily="18" charset="0"/>
              </a:rPr>
            </a:br>
            <a:endParaRPr lang="ru-RU" sz="1600" dirty="0">
              <a:solidFill>
                <a:srgbClr val="7030A0"/>
              </a:solidFill>
              <a:latin typeface="Times New Roman" panose="02020603050405020304" pitchFamily="18" charset="0"/>
              <a:cs typeface="Times New Roman" panose="02020603050405020304" pitchFamily="18" charset="0"/>
            </a:endParaRPr>
          </a:p>
        </p:txBody>
      </p:sp>
      <p:pic>
        <p:nvPicPr>
          <p:cNvPr id="6" name="Объект 5"/>
          <p:cNvPicPr>
            <a:picLocks noGrp="1" noChangeAspect="1"/>
          </p:cNvPicPr>
          <p:nvPr>
            <p:ph sz="quarter" idx="13"/>
          </p:nvPr>
        </p:nvPicPr>
        <p:blipFill>
          <a:blip r:embed="rId2" cstate="email">
            <a:extLst>
              <a:ext uri="{28A0092B-C50C-407E-A947-70E740481C1C}">
                <a14:useLocalDpi xmlns:a14="http://schemas.microsoft.com/office/drawing/2010/main"/>
              </a:ext>
            </a:extLst>
          </a:blip>
          <a:stretch>
            <a:fillRect/>
          </a:stretch>
        </p:blipFill>
        <p:spPr>
          <a:xfrm>
            <a:off x="467543" y="116632"/>
            <a:ext cx="8064897" cy="4896544"/>
          </a:xfrm>
        </p:spPr>
      </p:pic>
    </p:spTree>
    <p:extLst>
      <p:ext uri="{BB962C8B-B14F-4D97-AF65-F5344CB8AC3E}">
        <p14:creationId xmlns:p14="http://schemas.microsoft.com/office/powerpoint/2010/main" val="61138341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512" y="5373216"/>
            <a:ext cx="8856983" cy="1152128"/>
          </a:xfrm>
        </p:spPr>
        <p:txBody>
          <a:bodyPr/>
          <a:lstStyle/>
          <a:p>
            <a:endParaRPr lang="ru-RU" dirty="0"/>
          </a:p>
        </p:txBody>
      </p:sp>
      <p:pic>
        <p:nvPicPr>
          <p:cNvPr id="5" name="Объект 4"/>
          <p:cNvPicPr>
            <a:picLocks noGrp="1" noChangeAspect="1"/>
          </p:cNvPicPr>
          <p:nvPr>
            <p:ph sz="quarter" idx="13"/>
          </p:nvPr>
        </p:nvPicPr>
        <p:blipFill>
          <a:blip r:embed="rId2" cstate="email">
            <a:extLst>
              <a:ext uri="{28A0092B-C50C-407E-A947-70E740481C1C}">
                <a14:useLocalDpi xmlns:a14="http://schemas.microsoft.com/office/drawing/2010/main"/>
              </a:ext>
            </a:extLst>
          </a:blip>
          <a:stretch>
            <a:fillRect/>
          </a:stretch>
        </p:blipFill>
        <p:spPr>
          <a:xfrm>
            <a:off x="539552" y="260648"/>
            <a:ext cx="7776864" cy="4680520"/>
          </a:xfrm>
        </p:spPr>
      </p:pic>
    </p:spTree>
    <p:extLst>
      <p:ext uri="{BB962C8B-B14F-4D97-AF65-F5344CB8AC3E}">
        <p14:creationId xmlns:p14="http://schemas.microsoft.com/office/powerpoint/2010/main" val="1914891511"/>
      </p:ext>
    </p:extLst>
  </p:cSld>
  <p:clrMapOvr>
    <a:masterClrMapping/>
  </p:clrMapOvr>
</p:sld>
</file>

<file path=ppt/theme/theme1.xml><?xml version="1.0" encoding="utf-8"?>
<a:theme xmlns:a="http://schemas.openxmlformats.org/drawingml/2006/main" name="Воздушный поток">
  <a:themeElements>
    <a:clrScheme name="Воздушный поток">
      <a:dk1>
        <a:sysClr val="windowText" lastClr="000000"/>
      </a:dk1>
      <a:lt1>
        <a:sysClr val="window" lastClr="FFFFFF"/>
      </a:lt1>
      <a:dk2>
        <a:srgbClr val="212745"/>
      </a:dk2>
      <a:lt2>
        <a:srgbClr val="B4DCFA"/>
      </a:lt2>
      <a:accent1>
        <a:srgbClr val="4E67C8"/>
      </a:accent1>
      <a:accent2>
        <a:srgbClr val="5ECCF3"/>
      </a:accent2>
      <a:accent3>
        <a:srgbClr val="A7EA52"/>
      </a:accent3>
      <a:accent4>
        <a:srgbClr val="5DCEAF"/>
      </a:accent4>
      <a:accent5>
        <a:srgbClr val="FF8021"/>
      </a:accent5>
      <a:accent6>
        <a:srgbClr val="F14124"/>
      </a:accent6>
      <a:hlink>
        <a:srgbClr val="56C7AA"/>
      </a:hlink>
      <a:folHlink>
        <a:srgbClr val="59A8D1"/>
      </a:folHlink>
    </a:clrScheme>
    <a:fontScheme name="Воздушный поток">
      <a:majorFont>
        <a:latin typeface="Trebuchet MS"/>
        <a:ea typeface=""/>
        <a:cs typeface=""/>
        <a:font script="Jpan" typeface="HGｺﾞｼｯｸM"/>
        <a:font script="Hang" typeface="HY그래픽B"/>
        <a:font script="Hans" typeface="方正姚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HGｺﾞｼｯｸM"/>
        <a:font script="Hang" typeface="HY그래픽M"/>
        <a:font script="Hans" typeface="方正姚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Воздушный поток">
      <a:fillStyleLst>
        <a:solidFill>
          <a:schemeClr val="phClr"/>
        </a:solidFill>
        <a:gradFill rotWithShape="1">
          <a:gsLst>
            <a:gs pos="28000">
              <a:schemeClr val="phClr">
                <a:tint val="18000"/>
                <a:satMod val="120000"/>
                <a:lumMod val="88000"/>
              </a:schemeClr>
            </a:gs>
            <a:gs pos="100000">
              <a:schemeClr val="phClr">
                <a:tint val="40000"/>
                <a:satMod val="100000"/>
                <a:lumMod val="78000"/>
              </a:schemeClr>
            </a:gs>
          </a:gsLst>
          <a:lin ang="5400000" scaled="0"/>
        </a:gradFill>
        <a:gradFill rotWithShape="1">
          <a:gsLst>
            <a:gs pos="0">
              <a:schemeClr val="phClr">
                <a:lumMod val="95000"/>
              </a:schemeClr>
            </a:gs>
            <a:gs pos="100000">
              <a:schemeClr val="phClr">
                <a:shade val="82000"/>
                <a:satMod val="125000"/>
                <a:lumMod val="74000"/>
              </a:schemeClr>
            </a:gs>
          </a:gsLst>
          <a:lin ang="5400000" scaled="0"/>
        </a:gradFill>
      </a:fillStyleLst>
      <a:lnStyleLst>
        <a:ln w="9525" cap="flat" cmpd="sng" algn="ctr">
          <a:solidFill>
            <a:schemeClr val="phClr"/>
          </a:solidFill>
          <a:prstDash val="solid"/>
        </a:ln>
        <a:ln w="15875" cap="flat" cmpd="sng" algn="ctr">
          <a:solidFill>
            <a:schemeClr val="phClr">
              <a:shade val="75000"/>
              <a:satMod val="125000"/>
              <a:lumMod val="75000"/>
            </a:schemeClr>
          </a:solidFill>
          <a:prstDash val="solid"/>
        </a:ln>
        <a:ln w="25400" cap="flat" cmpd="sng" algn="ctr">
          <a:solidFill>
            <a:schemeClr val="phClr"/>
          </a:solidFill>
          <a:prstDash val="solid"/>
        </a:ln>
      </a:lnStyleLst>
      <a:effectStyleLst>
        <a:effectStyle>
          <a:effectLst>
            <a:outerShdw blurRad="63500" dist="50800" dir="5400000" sx="98000" sy="98000" rotWithShape="0">
              <a:srgbClr val="000000">
                <a:alpha val="20000"/>
              </a:srgbClr>
            </a:outerShdw>
          </a:effectLst>
        </a:effectStyle>
        <a:effectStyle>
          <a:effectLst>
            <a:outerShdw blurRad="40005" dist="22984" dir="5400000" rotWithShape="0">
              <a:srgbClr val="000000">
                <a:alpha val="45000"/>
              </a:srgbClr>
            </a:outerShdw>
          </a:effectLst>
          <a:scene3d>
            <a:camera prst="orthographicFront">
              <a:rot lat="0" lon="0" rev="0"/>
            </a:camera>
            <a:lightRig rig="balanced" dir="tr"/>
          </a:scene3d>
          <a:sp3d prstMaterial="matte">
            <a:bevelT w="19050" h="38100"/>
          </a:sp3d>
        </a:effectStyle>
        <a:effectStyle>
          <a:effectLst>
            <a:reflection blurRad="38100" stA="26000" endPos="23000" dist="25400" dir="5400000" sy="-100000" rotWithShape="0"/>
          </a:effectLst>
          <a:scene3d>
            <a:camera prst="orthographicFront">
              <a:rot lat="0" lon="0" rev="0"/>
            </a:camera>
            <a:lightRig rig="balanced" dir="tr"/>
          </a:scene3d>
          <a:sp3d contourW="14605" prstMaterial="plastic">
            <a:bevelT w="50800"/>
            <a:contourClr>
              <a:schemeClr val="phClr">
                <a:shade val="30000"/>
                <a:satMod val="120000"/>
              </a:schemeClr>
            </a:contourClr>
          </a:sp3d>
        </a:effectStyle>
      </a:effectStyleLst>
      <a:bgFillStyleLst>
        <a:solidFill>
          <a:schemeClr val="phClr"/>
        </a:solidFill>
        <a:gradFill rotWithShape="1">
          <a:gsLst>
            <a:gs pos="0">
              <a:schemeClr val="phClr">
                <a:tint val="98000"/>
                <a:shade val="90000"/>
                <a:satMod val="160000"/>
                <a:lumMod val="100000"/>
              </a:schemeClr>
            </a:gs>
            <a:gs pos="60000">
              <a:schemeClr val="phClr">
                <a:tint val="95000"/>
                <a:shade val="100000"/>
                <a:satMod val="130000"/>
                <a:lumMod val="130000"/>
              </a:schemeClr>
            </a:gs>
            <a:gs pos="100000">
              <a:schemeClr val="phClr">
                <a:tint val="97000"/>
                <a:shade val="100000"/>
                <a:hueMod val="100000"/>
                <a:satMod val="140000"/>
                <a:lumMod val="80000"/>
              </a:schemeClr>
            </a:gs>
          </a:gsLst>
          <a:path path="circle">
            <a:fillToRect l="20000" t="10000" r="20000" b="60000"/>
          </a:path>
        </a:gradFill>
        <a:gradFill rotWithShape="1">
          <a:gsLst>
            <a:gs pos="0">
              <a:schemeClr val="phClr">
                <a:tint val="94000"/>
                <a:satMod val="160000"/>
                <a:lumMod val="160000"/>
              </a:schemeClr>
            </a:gs>
            <a:gs pos="42000">
              <a:schemeClr val="phClr">
                <a:tint val="94000"/>
                <a:shade val="94000"/>
                <a:satMod val="160000"/>
                <a:lumMod val="130000"/>
              </a:schemeClr>
            </a:gs>
            <a:gs pos="100000">
              <a:schemeClr val="phClr">
                <a:tint val="97000"/>
                <a:shade val="94000"/>
                <a:satMod val="180000"/>
                <a:lumMod val="84000"/>
              </a:schemeClr>
            </a:gs>
          </a:gsLst>
          <a:path path="circle">
            <a:fillToRect l="24000" t="44000" r="24000" b="12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8"?>
<?mso-contentType ?>
<FormTemplates xmlns="http://schemas.microsoft.com/sharepoint/v3/contenttype/forms">
  <Display>DocumentLibraryForm</Display>
  <Edit>AssetEditForm</Edit>
  <New>DocumentLibraryForm</New>
</FormTemplates>
</file>

<file path=customXml/itemProps1.xml><?xml version="1.0" encoding="utf-8"?>
<ds:datastoreItem xmlns:ds="http://schemas.openxmlformats.org/officeDocument/2006/customXml" ds:itemID="{5E102481-9430-4464-8195-A8DD2AD01321}">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Slipstream</Template>
  <TotalTime>0</TotalTime>
  <Words>484</Words>
  <Application>Microsoft Office PowerPoint</Application>
  <PresentationFormat>Экран (4:3)</PresentationFormat>
  <Paragraphs>108</Paragraphs>
  <Slides>37</Slides>
  <Notes>1</Notes>
  <HiddenSlides>0</HiddenSlides>
  <MMClips>0</MMClips>
  <ScaleCrop>false</ScaleCrop>
  <HeadingPairs>
    <vt:vector size="6" baseType="variant">
      <vt:variant>
        <vt:lpstr>Использованные шрифты</vt:lpstr>
      </vt:variant>
      <vt:variant>
        <vt:i4>5</vt:i4>
      </vt:variant>
      <vt:variant>
        <vt:lpstr>Тема</vt:lpstr>
      </vt:variant>
      <vt:variant>
        <vt:i4>1</vt:i4>
      </vt:variant>
      <vt:variant>
        <vt:lpstr>Заголовки слайдов</vt:lpstr>
      </vt:variant>
      <vt:variant>
        <vt:i4>37</vt:i4>
      </vt:variant>
    </vt:vector>
  </HeadingPairs>
  <TitlesOfParts>
    <vt:vector size="43" baseType="lpstr">
      <vt:lpstr>25</vt:lpstr>
      <vt:lpstr>Calibri</vt:lpstr>
      <vt:lpstr>Georgia</vt:lpstr>
      <vt:lpstr>Times New Roman</vt:lpstr>
      <vt:lpstr>Trebuchet MS</vt:lpstr>
      <vt:lpstr>Воздушный поток</vt:lpstr>
      <vt:lpstr>           ПРЕЗЕНТАЦИЯ «ЛЕТНЕ-ОЗДОРОВИТЕЛЬНАЯ КАМПАНИЯ ЧЕРЕЗ ОБРАЗОВАТЕЛЬНЫЙ ТЕРРЕНКУР»  МДОБУ «ДЕТСКИЙ САД «РАДУГА»  с.ВЕРХНЯЯ ВЯЗОВКА  Подготовил: заведующий МДОБУ Кейзерова Наталья Людвиговна</vt:lpstr>
      <vt:lpstr>ОБРАЗОВАТЕЛЬНЫЙ ТЕРРЕНКУР</vt:lpstr>
      <vt:lpstr>-примерные варианты маршрутов разрабатываются с учетом физической нагрузки, познавательного содержания, интересов детей, утверждаются заведующим или методистом ДОО;  -оборудование и атрибуты для организации спортивных, дидактических игр, самостоятельной деятельности дошкольников подбираются в соответствии с разработанными маршрутами с учетом интересов детей, времени года и погодных условий;  -прогулки предусматривают контроль за соблюдением правильного дыхания, сохранение оптимальной нагрузки, результатом которой является появление у участников маршрута приятной усталости к концу пути;  -одежда и обувь воспитанников для пеших прогулок должны соответствовать сезону года и погодным условиям;  -обязательно наличие аптечки. </vt:lpstr>
      <vt:lpstr>Презентация PowerPoint</vt:lpstr>
      <vt:lpstr>1.метеолаборатория 2.птичья столовая 3.дом Феи воды 4.дом Самоделкина (инсталляция из бросового материала) 5.владения мыльного  пузыря 6.морская гавань 7.островок размышления 8.дом царицы Математики 9.королевство Кисточки 10.зона игр на асфальте 11.поляна Богатырей 12.цветочная поляна 13.Олимпийская деревня 14.сказкоград 15.огород  (поле) 16.стена шумовых музыкальных инструментов 17.зона ПДД </vt:lpstr>
      <vt:lpstr>островок размышления Это самая первая остановка. Представляет собой место, где стоят напротив друг друга лавочки, которые используются как место для отдыха, так и для обсуждения возникшей проблемы или предложений по составлению  маршрута терренкура. Расположен рядом с выходом из группы. Чтобы вызвать у детей живой интерес , воспитатель  предлагает  им поучаствовать в составлении образовательного маршрута или создать собственную инсталляцию из бросового или природного материала.  </vt:lpstr>
      <vt:lpstr>владения мыльного пузыря Стол с емкостью для  мыльного раствора,  мыльные пузыри, набор трубочек, (по количеству детей). Здесь дошкольники могут посоревноваться в пускании мыльных пузырей. </vt:lpstr>
      <vt:lpstr>дом Феи воды Включает в себя: надувной бассейн, самодельные брызгалки, ведра, лейки.   Выносной материал: набор плавающих и тонущих предметов, бумажные кораблики. гуашь,  стеклянные сосуды, для разведения краски, проведения опытов, экспериментов. Вода наливается до прихода детей, а выливается детьми, маленькими ведрами.  Дом Феи воды можно заменить: осенью-лабиринт из сухих листьев, зимой-снежный лабиринт. </vt:lpstr>
      <vt:lpstr>Презентация PowerPoint</vt:lpstr>
      <vt:lpstr>стена шумовых музыкальных инструментов  Стена включает в себя не только шумовые игрушки, но и созданные с помощью инсталляции музыкальные инструменты - шумелки, стучалки, гремелки.  Инструменты висят на обыкновенных крючках. Доступ свободный.    </vt:lpstr>
      <vt:lpstr>Сказкоград. Дом с двориком, лавки. В домике стол,  посуда, стулья, «люлька». Выносной материал: маски, шапочки, костюмы сказочных героев, картонные декорации… В сказкограде инсценируются знакомые сказки.  Цели остановки: обучение детей драматизации знакомых произведений, закрепление знаний русских народных сказок, воспитание дружеских и вежливых отношений друг к другу.     </vt:lpstr>
      <vt:lpstr>Презентация PowerPoint</vt:lpstr>
      <vt:lpstr>Метеолаборатория. Традиционное оборудование: термометр, компас. Нетрадиционное: флюгер в форме вращающегося на опорной оси «цветка», султанчики, вертушки – это приборы для определения напра-вления и силы ветра. Дневник наблюдения, красочные картинки, приготовленные воспитателем заранее.       В дневник вносится все то, за чем мы наблюдали: показания температуры воздуха; сила и направление ветра; наличие осадков; состояние неба и солнца; влажность воздуха, тучка с дождинками» – к снижению атмосфер-ного давления и дождю; «тучка, закрывающая солнышко» – к повышению атмосферного давления и переме-нной облачности; «светящееся солнышко» - к высокому давлению и солнечной погоде, бабочки, птицы и т.д. Здесь дети учатся наблюдать за изменениями состояния погоды, анализировать и делать выводы.                      В зависимости от возраста детей меняются и усложняются задания. ПТИЧЬЯ СТОЛОВАЯ: Дети останавливаются возле кормушек, рассматривают их и выполняют задания воспитателя: найти самую высокую, самую низкую кормушку, покормить птиц и т. д. Здесь же проводятся дидактические и подвижные игры, связанные с этой темой.     </vt:lpstr>
      <vt:lpstr>дом царицы Математики Оформлен под навесом:  установлены стол для шнуровки и мозаики, доска, стулья. Необходимый материал для счета, крупная, мелкая магнитная мозаика, набор магнитных цифр, мел, выносные плакаты и т.д. Для знакомства дошкольников с геометрическими фигурами на этой станции мы  используем асфальтную дорожку, которая расположена рядом  </vt:lpstr>
      <vt:lpstr> </vt:lpstr>
      <vt:lpstr>дом Самоделкина (инсталляция из бросового материала)  Это-мастерская, где дошкольники занимаются созданием инсталляций из бросового материала: коробочек различной формы, картона, пластиковых бутылок, стаканов, ложек, старых сломанных деталей от различных машинок, механизмов, природного материала, в качестве закрепляющих элементов: нитки, леска, верёвка, проволока и т. д. Здесь расположены шкафы, столы, стулья, лавки, навес, контейнеры (сортёры)  для хранения и сортирования. </vt:lpstr>
      <vt:lpstr>Сортёр-это закрытый контейнер с отверстиями разной формы, который позволяет ребенку сортировать предметы по форме, размеру. Если сортер предполагает классификацию предметов по цвету, структуре, типу, то в качестве сортера мы используем коробку  из-под яиц с разными отделениями, окрашенными в разные цвета. Интересным заданием для детей является сортировка природного материала. Для сбора и сортировки природного материала мы изготовили несколько коробок-сортеров. Для наглядности на ячейки коробки приклеиваются картинки с соответствующими изображениями: камни, ветки, шишки, желуди и т.д. Можно взять на прогулку коробку-сортер и складывать в неё камни разной величины. </vt:lpstr>
      <vt:lpstr>Сортеры.  1.Коробка из под яиц, ячейки которой разукрашены в разные цвета. Камушки разноцветные.  2.Сортер изготовлен из ДСП. Отверстия в виде геометрических фигур, внутри ящика перегородки. Набор цветных геометрических фигур по размеру отверстий. </vt:lpstr>
      <vt:lpstr>В «Доме Самоделкина желательно деятельность детей разнообразить.</vt:lpstr>
      <vt:lpstr>        ИНСТАЛЛЯЦИЯ (АНГЛ. INSTALLATION - РАЗМЕЩЕНИЕ, УСТАНОВКА, МОНТАЖ) - ЭТО ПРОСТРАНСТВЕННАЯ КОМПОЗИЦИЯ, СОЗДАННАЯ ИЗ РАЗЛИЧНЫХ ГОТОВЫХ МАТЕРИАЛОВ И ФОРМ (ПРОМЫШЛЕННЫХ И БЫТОВЫХ ПРЕДМЕТОВ, ПРИРОДНЫХ ОБЪЕКТОВ).  </vt:lpstr>
      <vt:lpstr>Лунный пришелец. Инсталляции в виде мобиля — это декоративный,  юмористический проект художественного воображения, подвесная конструкция.  </vt:lpstr>
      <vt:lpstr> Инопланетянин-мастер. Инсталляции в виде мобиля, подвесная конструкция из бросового материала: болты, крышки, краны, запчасти к сантехники, провода и т.д. </vt:lpstr>
      <vt:lpstr>зона игр на асфальте.  Воспитатель проводит подвижные игры на асфальте, на котором заранее нарисованы «классики», лабиринты, «змейки», «ходилки» с цифрами, буквами, изображениями животных (например, кота, цыпленка, собачки, воробышка и т. д.). Остановка длится 15 мин. Здесь же проводятся конкурсы на лучший рисунок мелом. </vt:lpstr>
      <vt:lpstr>морская гавань На этой остановке расположена лодка с песком (песочница), ведра, лопатки, песочницы,  Здесь в основном организованы игры, эксперименты с песком, сюжетно-ролевые игры «Моряки», Защитники Родины» и т.д.</vt:lpstr>
      <vt:lpstr>огород  Грядки с растениями, дощечки с надписями овощей, датой посева семян или высадки рассады. На огороде мы уточняем названия овощей, их строение, особенности размера, окраски, формы. Поливаем, собираем урожай для приготовления салата. </vt:lpstr>
      <vt:lpstr>огород </vt:lpstr>
      <vt:lpstr>огород  </vt:lpstr>
      <vt:lpstr>Поле. Включает в себя пять основных культур: пшеницу, гречиху, рожь, горох, подсолнечник. На этой остановке мы уточняем названия культур, их строение, особенности размера, окраски, формы листьев, стебля; обращаем внимание на то, что из какой культуры человек получает в пищу.  Воспитываем чувство гордости, что в нашем селе растут такие полезные растения.   </vt:lpstr>
      <vt:lpstr>ЦВЕТОЧНАЯ ПОЛЯНА. Уточняем названия цветов, их строение, особенности размера, окраски, формы лепестков, листьев, стебля; побуждаем к сравнительным высказываниям; обращаем внимание на то, что некоторые цветы приятно пахнут. Ухаживаем за цветами (поливаем). Воспитываем чувство радости при восприятии красиво цветущих растений, стремление сохранять их. Проводим различные игры, хороводы, праздники.</vt:lpstr>
      <vt:lpstr>Праздник цветов на остановке «Цветочная поляна»</vt:lpstr>
      <vt:lpstr>Олимпийская деревня.  Баскетбольный щит Включает в себя все спортивные объекты, находящиеся на территории ДОО. Во время этой остановки на спортивной площадке воспитатель организует игры, физкультминутки, спортивные состязания. Время остановки — 30 мин.   </vt:lpstr>
      <vt:lpstr>Спортивные комплексы для лазания</vt:lpstr>
      <vt:lpstr>беговая дорожка. прыжковая яма. </vt:lpstr>
      <vt:lpstr>поляна Богатырей.  Цели остановки: развитие двигательной активности детей, воспитание дружеских отношений. Оборудование: стол для армрестлинга, мячи разные (для метания в горизонтальную и вертикальную цель), обручи, нетрадиционный спортивный инвентарь, канат для перетягивания и т.д. Во время этой остановки воспитатель организует спортивные состязания с детьми.</vt:lpstr>
      <vt:lpstr>Презентация PowerPoint</vt:lpstr>
      <vt:lpstr>зона ПДД. Оборудование: участок дороги, знаки, стол со схемой дороги, машины Остановка с целью обучения детей безопасному поведению, формирование дисциплиниро-ванности, осторожности, наблюдательности – личностных качеств, которые помогут детям адаптироваться к дорожной среде. Здесь мы проводим сюжетно – ролевые, дидактические игры </vt:lpstr>
      <vt:lpstr>Благодарим за внимание!</vt:lpstr>
    </vt:vector>
  </TitlesOfParts>
  <Manager/>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subject/>
  <dc:creator/>
  <cp:keywords/>
  <dc:description/>
  <cp:lastModifiedBy/>
  <cp:revision>1</cp:revision>
  <dcterms:created xsi:type="dcterms:W3CDTF">2012-01-31T20:18:45Z</dcterms:created>
  <dcterms:modified xsi:type="dcterms:W3CDTF">2019-01-19T07:48:43Z</dcterms:modified>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TC103626459990</vt:lpwstr>
  </property>
</Properties>
</file>