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7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4E05"/>
    <a:srgbClr val="C12515"/>
    <a:srgbClr val="B04426"/>
    <a:srgbClr val="D32DB3"/>
    <a:srgbClr val="E8D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11AA5-025E-4B35-B731-508A61F7D5D2}" type="datetimeFigureOut">
              <a:rPr lang="ru-RU"/>
              <a:pPr>
                <a:defRPr/>
              </a:pPr>
              <a:t>25.04.2018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4BAA3-75F0-413F-9B4E-96C524F31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848F1-038B-424B-AF4E-1269BA7DE3EC}" type="datetimeFigureOut">
              <a:rPr lang="ru-RU"/>
              <a:pPr>
                <a:defRPr/>
              </a:pPr>
              <a:t>25.04.2018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4D548-4F54-4790-84BC-DE6B7BB1D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9B12-B879-49F8-A8CD-CFCECBDC5FCF}" type="datetimeFigureOut">
              <a:rPr lang="ru-RU"/>
              <a:pPr>
                <a:defRPr/>
              </a:pPr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D725D-7B74-4481-A1E9-F7B2DA36F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0C930-B66E-4550-9CE3-18A48550CD7E}" type="datetimeFigureOut">
              <a:rPr lang="ru-RU"/>
              <a:pPr>
                <a:defRPr/>
              </a:pPr>
              <a:t>25.04.2018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91D1A-6DD7-4A1D-B0E1-0CB51C579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1CBC9-1F9C-4DE5-AD41-6F79126D367C}" type="datetimeFigureOut">
              <a:rPr lang="ru-RU"/>
              <a:pPr>
                <a:defRPr/>
              </a:pPr>
              <a:t>25.04.2018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0B02D-9CB1-4DE4-86F7-F63C6C16E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4F12D-52AE-40A0-9A38-AF3B377B91F0}" type="datetimeFigureOut">
              <a:rPr lang="ru-RU"/>
              <a:pPr>
                <a:defRPr/>
              </a:pPr>
              <a:t>25.04.2018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74202-B150-4946-BBF1-0145D34AC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A1575-132B-4F0E-B6F8-075BB61F3E5C}" type="datetimeFigureOut">
              <a:rPr lang="ru-RU"/>
              <a:pPr>
                <a:defRPr/>
              </a:pPr>
              <a:t>25.04.2018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4EDBA-E362-4F6A-B82B-E315627AF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A08DB-A81F-4938-8598-7F2101086A59}" type="datetimeFigureOut">
              <a:rPr lang="ru-RU"/>
              <a:pPr>
                <a:defRPr/>
              </a:pPr>
              <a:t>25.04.2018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EB757-60FC-4ACC-9C60-A331C6056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286E5-3F7B-4726-9FC2-5BFFAE244727}" type="datetimeFigureOut">
              <a:rPr lang="ru-RU"/>
              <a:pPr>
                <a:defRPr/>
              </a:pPr>
              <a:t>25.04.2018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1F72B-89FD-4599-8EBB-4E67CA7E8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998DA-E408-40DE-AE20-1C5B1399FD54}" type="datetimeFigureOut">
              <a:rPr lang="ru-RU"/>
              <a:pPr>
                <a:defRPr/>
              </a:pPr>
              <a:t>25.04.2018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EC38C-D46E-4FDF-A8A2-C1E26C54C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46D45-6136-406B-96C6-3478DCFABE52}" type="datetimeFigureOut">
              <a:rPr lang="ru-RU"/>
              <a:pPr>
                <a:defRPr/>
              </a:pPr>
              <a:t>25.04.2018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A9457-3890-4AE4-A9DE-A61E8D6D7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6BD740-93FC-4175-8B36-0C7007DD84FE}" type="datetimeFigureOut">
              <a:rPr lang="ru-RU"/>
              <a:pPr>
                <a:defRPr/>
              </a:pPr>
              <a:t>25.04.2018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DAE104-F02D-44A6-A241-7D12B0B9E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3" r:id="rId4"/>
    <p:sldLayoutId id="2147483699" r:id="rId5"/>
    <p:sldLayoutId id="2147483694" r:id="rId6"/>
    <p:sldLayoutId id="2147483700" r:id="rId7"/>
    <p:sldLayoutId id="2147483701" r:id="rId8"/>
    <p:sldLayoutId id="2147483702" r:id="rId9"/>
    <p:sldLayoutId id="2147483695" r:id="rId10"/>
    <p:sldLayoutId id="2147483703" r:id="rId11"/>
  </p:sldLayoutIdLst>
  <p:transition spd="med"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425" y="1271588"/>
            <a:ext cx="7593013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i="1" cap="none" dirty="0" smtClean="0">
                <a:solidFill>
                  <a:srgbClr val="C1251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КУЛЬТУРНЫЙ ПОТЕНЦИАЛ КУЗБАССА</a:t>
            </a:r>
            <a:br>
              <a:rPr lang="ru-RU" sz="3200" b="1" i="1" cap="none" dirty="0" smtClean="0">
                <a:solidFill>
                  <a:srgbClr val="C1251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i="1" cap="none" dirty="0" smtClean="0">
                <a:solidFill>
                  <a:srgbClr val="B044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b="1" i="1" cap="none" dirty="0" smtClean="0">
                <a:solidFill>
                  <a:srgbClr val="D14E0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история и развитие изобразительного искусства</a:t>
            </a:r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2268538" y="56610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1600" b="1" i="1">
              <a:solidFill>
                <a:schemeClr val="bg1"/>
              </a:solidFill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 flipH="1">
            <a:off x="139762" y="7245424"/>
            <a:ext cx="72060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Автор –составитель</a:t>
            </a:r>
          </a:p>
          <a:p>
            <a:r>
              <a:rPr lang="ru-RU" dirty="0">
                <a:solidFill>
                  <a:schemeClr val="bg1"/>
                </a:solidFill>
              </a:rPr>
              <a:t>Воспитатель старшей группы</a:t>
            </a:r>
          </a:p>
          <a:p>
            <a:r>
              <a:rPr lang="ru-RU" dirty="0">
                <a:solidFill>
                  <a:schemeClr val="bg1"/>
                </a:solidFill>
              </a:rPr>
              <a:t>Никифорова В.С.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4357687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/>
              </a:rPr>
              <a:t> </a:t>
            </a:r>
            <a:r>
              <a:rPr lang="ru-RU" sz="2000">
                <a:latin typeface="Franklin Gothic Book"/>
              </a:rPr>
              <a:t>Поколение 70-х годов творчески не столь однородно, как предшествующее. Одни художники продолжают следовать </a:t>
            </a:r>
            <a:r>
              <a:rPr lang="ru-RU" sz="2000" b="1" i="1">
                <a:solidFill>
                  <a:srgbClr val="C00000"/>
                </a:solidFill>
                <a:latin typeface="Franklin Gothic Book"/>
              </a:rPr>
              <a:t>реалистическим традициям</a:t>
            </a:r>
            <a:r>
              <a:rPr lang="ru-RU" sz="2000">
                <a:latin typeface="Franklin Gothic Book"/>
              </a:rPr>
              <a:t>, другие порывают с этими традициями.</a:t>
            </a:r>
          </a:p>
          <a:p>
            <a:r>
              <a:rPr lang="ru-RU" sz="2000">
                <a:latin typeface="Franklin Gothic Book"/>
              </a:rPr>
              <a:t>Первые представлены именами </a:t>
            </a:r>
            <a:r>
              <a:rPr lang="ru-RU" sz="2000">
                <a:solidFill>
                  <a:srgbClr val="C00000"/>
                </a:solidFill>
                <a:latin typeface="Franklin Gothic Book"/>
              </a:rPr>
              <a:t>А.С.Чернова, А.С.Макеева, В.В.Громова, О.Н.Чукиной, Г.Н.Писаревской</a:t>
            </a:r>
            <a:r>
              <a:rPr lang="ru-RU" sz="2000">
                <a:latin typeface="Franklin Gothic Book"/>
              </a:rPr>
              <a:t>. Наследуя искусство своих старших коллег, эти художники обогащают его личностной интонацией. Окружающий мир интересен им как отражение собственных чувств и настроений. Субъективное восприятие мотива усиливает образную выразительность их произведений: возможны смещения временных и пространственных планов, цвет получает эмоциональное звучание.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38" y="285750"/>
            <a:ext cx="31527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6643688" y="3000375"/>
            <a:ext cx="1355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/>
              </a:rPr>
              <a:t>Громов В.В.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3500438"/>
            <a:ext cx="29527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5"/>
          <p:cNvSpPr>
            <a:spLocks noChangeArrowheads="1"/>
          </p:cNvSpPr>
          <p:nvPr/>
        </p:nvSpPr>
        <p:spPr bwMode="auto">
          <a:xfrm>
            <a:off x="5000625" y="6211888"/>
            <a:ext cx="1930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Franklin Gothic Book"/>
              </a:rPr>
              <a:t>Макеев А.С. Улица М. Шагала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285750" y="214313"/>
            <a:ext cx="4143375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Franklin Gothic Book"/>
              </a:rPr>
              <a:t>Другая группа </a:t>
            </a:r>
            <a:r>
              <a:rPr lang="ru-RU" sz="2400" b="1" i="1">
                <a:solidFill>
                  <a:srgbClr val="C00000"/>
                </a:solidFill>
                <a:latin typeface="Franklin Gothic Book"/>
              </a:rPr>
              <a:t>"семидесятников" </a:t>
            </a:r>
            <a:r>
              <a:rPr lang="ru-RU" sz="2400">
                <a:latin typeface="Franklin Gothic Book"/>
              </a:rPr>
              <a:t>- </a:t>
            </a:r>
            <a:r>
              <a:rPr lang="ru-RU" sz="2400">
                <a:solidFill>
                  <a:srgbClr val="C00000"/>
                </a:solidFill>
                <a:latin typeface="Franklin Gothic Book"/>
              </a:rPr>
              <a:t>А.В.Суслов, А.А.Бобкин, В.А.Карманов</a:t>
            </a:r>
            <a:r>
              <a:rPr lang="ru-RU" sz="2400">
                <a:latin typeface="Franklin Gothic Book"/>
              </a:rPr>
              <a:t>, все из Новокузнецка. С именами этих художников связан процесс творческого обновления кузбасского искусства, который начался во второй половине 1980-х годов. Время перемен глубоко изменило отечественное искусство, определило судьбу его будущего развития - свободного от догм и запретов.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8" y="285750"/>
            <a:ext cx="2351087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4143375" y="3357563"/>
            <a:ext cx="2714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Franklin Gothic Book"/>
              </a:rPr>
              <a:t>А.А.Бобкин ''Автопортрет''. 1987 г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63" y="4143375"/>
            <a:ext cx="28575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Прямоугольник 6"/>
          <p:cNvSpPr>
            <a:spLocks noChangeArrowheads="1"/>
          </p:cNvSpPr>
          <p:nvPr/>
        </p:nvSpPr>
        <p:spPr bwMode="auto">
          <a:xfrm>
            <a:off x="6429375" y="6488113"/>
            <a:ext cx="1417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/>
              </a:rPr>
              <a:t>СУСЛОВ В.А.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285750" y="0"/>
            <a:ext cx="864393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Franklin Gothic Book"/>
              </a:rPr>
              <a:t>Творчество новокузнечан отличалось независимостью художнической позиции, непривычной обобщенностью и условностью изобразительного языка, высокой профессиональной культурой. В Кемерове творческую направленность новокунезцких художников поддержал Рудольф Иванович Корягин, равно одаренный как скульптор, график, живописец.</a:t>
            </a:r>
          </a:p>
        </p:txBody>
      </p:sp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000375"/>
            <a:ext cx="47053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2928938"/>
            <a:ext cx="23812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285750" y="285750"/>
            <a:ext cx="45720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Franklin Gothic Book"/>
              </a:rPr>
              <a:t>Творческая деятельность Корягина не исчерпывает всех его возможностей. Его организаторская деятельность началась в 1986 году с объединения творческого актива, куда входили молодые кемеровские художники. В своем творчестве они не отражают окружающую действительность, а размышляют на темы этой действительности. Их произведения насыщены символом, метафорой, гротеском, это придает замыслу образную остроту.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75" y="214313"/>
            <a:ext cx="3286125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4572000" y="2714625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Franklin Gothic Book"/>
              </a:rPr>
              <a:t>Юрий Юрасов "Бедная Лиза" (холст, масло, 1992 г.</a:t>
            </a: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3" y="3214688"/>
            <a:ext cx="3090862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Прямоугольник 5"/>
          <p:cNvSpPr>
            <a:spLocks noChangeArrowheads="1"/>
          </p:cNvSpPr>
          <p:nvPr/>
        </p:nvSpPr>
        <p:spPr bwMode="auto">
          <a:xfrm>
            <a:off x="5214938" y="6143625"/>
            <a:ext cx="3402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/>
              </a:rPr>
              <a:t>Андрей Дрозд "После праздника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0" y="285750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Franklin Gothic Book"/>
              </a:rPr>
              <a:t>В своем творчестве они не отражают окружающую действительность, а размышляют на темы этой действительности. Увиденная как бы "изнутри", она передает чувства и размышления авторов. Их произведения насыщены </a:t>
            </a:r>
            <a:r>
              <a:rPr lang="ru-RU" sz="2400" i="1">
                <a:solidFill>
                  <a:srgbClr val="C00000"/>
                </a:solidFill>
                <a:latin typeface="Franklin Gothic Book"/>
              </a:rPr>
              <a:t>символом, метафорой, гротеском,</a:t>
            </a:r>
            <a:r>
              <a:rPr lang="ru-RU" sz="2400">
                <a:latin typeface="Franklin Gothic Book"/>
              </a:rPr>
              <a:t> это придает замыслу образную остроту. 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428875"/>
            <a:ext cx="42132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1214438" y="5643563"/>
            <a:ext cx="1620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/>
              </a:rPr>
              <a:t>Андрей Дрозд 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6500" y="2428875"/>
            <a:ext cx="37274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Прямоугольник 5"/>
          <p:cNvSpPr>
            <a:spLocks noChangeArrowheads="1"/>
          </p:cNvSpPr>
          <p:nvPr/>
        </p:nvSpPr>
        <p:spPr bwMode="auto">
          <a:xfrm>
            <a:off x="5500688" y="5643563"/>
            <a:ext cx="2682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/>
              </a:rPr>
              <a:t>Художник Сергей Червов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214313" y="285750"/>
            <a:ext cx="8715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Franklin Gothic Book"/>
              </a:rPr>
              <a:t>Несколько обособленно в современном художественном процессе Кузбасса развивается творчество Евгения Щербинина и Анатолия Казанцева. Выпускники "репинского" института, мастерской Е.Е.Моисеенко, эти художники придерживаются противоположных ориентации в искусстве, и воплощают их наиболее ярко и последовательно.</a:t>
            </a:r>
          </a:p>
        </p:txBody>
      </p:sp>
      <p:sp>
        <p:nvSpPr>
          <p:cNvPr id="27650" name="Прямоугольник 3"/>
          <p:cNvSpPr>
            <a:spLocks noChangeArrowheads="1"/>
          </p:cNvSpPr>
          <p:nvPr/>
        </p:nvSpPr>
        <p:spPr bwMode="auto">
          <a:xfrm>
            <a:off x="3000375" y="6143625"/>
            <a:ext cx="2190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/>
              </a:rPr>
              <a:t>Евгений Щербинин 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2786063"/>
            <a:ext cx="310515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864393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Franklin Gothic Book"/>
              </a:rPr>
              <a:t>Щербинин - убежденный сторонник традиционного искусства. Он работает, в основном, в бытовом жанре, сознательно отдавая предпочтение крестьянской теме. Произведения его внутренне содержательны, полны серьезных размышлений. Органично верный натуре, он пишет их в добротной реалистической манере. Этим Щербинин отличается от своих кузбасских коллег, художников одного с ним поколения.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000375"/>
            <a:ext cx="2409825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3000375"/>
            <a:ext cx="2286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3714750"/>
            <a:ext cx="30781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Прямоугольник 5"/>
          <p:cNvSpPr>
            <a:spLocks noChangeArrowheads="1"/>
          </p:cNvSpPr>
          <p:nvPr/>
        </p:nvSpPr>
        <p:spPr bwMode="auto">
          <a:xfrm>
            <a:off x="714375" y="6072188"/>
            <a:ext cx="2101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/>
              </a:rPr>
              <a:t>Первый снег. 1988</a:t>
            </a:r>
          </a:p>
        </p:txBody>
      </p:sp>
      <p:sp>
        <p:nvSpPr>
          <p:cNvPr id="28678" name="Прямоугольник 6"/>
          <p:cNvSpPr>
            <a:spLocks noChangeArrowheads="1"/>
          </p:cNvSpPr>
          <p:nvPr/>
        </p:nvSpPr>
        <p:spPr bwMode="auto">
          <a:xfrm>
            <a:off x="6929438" y="6072188"/>
            <a:ext cx="1298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/>
              </a:rPr>
              <a:t>Отец. 1995</a:t>
            </a:r>
          </a:p>
        </p:txBody>
      </p:sp>
      <p:sp>
        <p:nvSpPr>
          <p:cNvPr id="28679" name="Прямоугольник 7"/>
          <p:cNvSpPr>
            <a:spLocks noChangeArrowheads="1"/>
          </p:cNvSpPr>
          <p:nvPr/>
        </p:nvSpPr>
        <p:spPr bwMode="auto">
          <a:xfrm>
            <a:off x="3143250" y="6143625"/>
            <a:ext cx="3182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/>
              </a:rPr>
              <a:t>Щербинин Евгений Иванович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214313" y="0"/>
            <a:ext cx="65722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/>
              </a:rPr>
              <a:t> </a:t>
            </a:r>
            <a:r>
              <a:rPr lang="ru-RU" sz="2400">
                <a:latin typeface="Franklin Gothic Book"/>
              </a:rPr>
              <a:t>Художественный мир Казанцева отражает особое видение реальности, в нем быт и фантазия слиты воедино, он отличается условностью и усложненностью образа. Живописные наваждения художника непредсказуемы: от абсурдной фантасмагоричности до щемящей просветленности. Их источником являются всегда глубоко личностные мотивы - переживание драмы души или страниц Библии. Это придает его произведениям эмоциональную остроту и глубинный смысл.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572000"/>
            <a:ext cx="2138363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285750" y="6488113"/>
            <a:ext cx="2043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/>
              </a:rPr>
              <a:t>Босхомания. 1991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285750"/>
            <a:ext cx="25368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Прямоугольник 5"/>
          <p:cNvSpPr>
            <a:spLocks noChangeArrowheads="1"/>
          </p:cNvSpPr>
          <p:nvPr/>
        </p:nvSpPr>
        <p:spPr bwMode="auto">
          <a:xfrm>
            <a:off x="6286500" y="2571750"/>
            <a:ext cx="26082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Franklin Gothic Book"/>
              </a:rPr>
              <a:t>Мама на своей земле. 1995</a:t>
            </a:r>
          </a:p>
        </p:txBody>
      </p:sp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3786188"/>
            <a:ext cx="2071688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Прямоугольник 7"/>
          <p:cNvSpPr>
            <a:spLocks noChangeArrowheads="1"/>
          </p:cNvSpPr>
          <p:nvPr/>
        </p:nvSpPr>
        <p:spPr bwMode="auto">
          <a:xfrm>
            <a:off x="6929438" y="6488113"/>
            <a:ext cx="1360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/>
              </a:rPr>
              <a:t>Храм. 1993</a:t>
            </a:r>
          </a:p>
        </p:txBody>
      </p:sp>
      <p:pic>
        <p:nvPicPr>
          <p:cNvPr id="2970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8" y="4572000"/>
            <a:ext cx="20002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Прямоугольник 9"/>
          <p:cNvSpPr>
            <a:spLocks noChangeArrowheads="1"/>
          </p:cNvSpPr>
          <p:nvPr/>
        </p:nvSpPr>
        <p:spPr bwMode="auto">
          <a:xfrm>
            <a:off x="3786188" y="6488113"/>
            <a:ext cx="1319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/>
              </a:rPr>
              <a:t>Коза. 1993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cap="none" smtClean="0">
                <a:effectLst/>
              </a:rPr>
              <a:t>Филипп Свистунов </a:t>
            </a:r>
          </a:p>
        </p:txBody>
      </p:sp>
      <p:sp>
        <p:nvSpPr>
          <p:cNvPr id="41988" name="Rectangle 4"/>
          <p:cNvSpPr>
            <a:spLocks noGrp="1"/>
          </p:cNvSpPr>
          <p:nvPr>
            <p:ph type="body" idx="4294967295"/>
          </p:nvPr>
        </p:nvSpPr>
        <p:spPr>
          <a:xfrm>
            <a:off x="3708400" y="1628775"/>
            <a:ext cx="5283200" cy="44513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/>
              <a:t>2008 год - «Год семьи», осенью, в ГУК КО «Дом художников» открылась выставка семьи Свистуновых.         На выставке были представлены работы Свистунова Геннадия Михайловича, Свистунова Виктора Михайловича, самого молодого художника в Сибири, принятого в члены Союза художников России Свистунова Филиппа Геннадьевича, а так же ранние работы двух дочерей Геннадия, Лилии и Елены. Творчество художников было представлено несколькими жанрами изобразительного искусства - графикой, керамикой, живописью. Художники работают в разных техниках, находят только им присущие формы, неординарный взгляд на, казалось бы, привычные, обыденные вещи, поэтому работы всегда свежи, оригинальны, интересны.</a:t>
            </a:r>
          </a:p>
        </p:txBody>
      </p:sp>
      <p:pic>
        <p:nvPicPr>
          <p:cNvPr id="41989" name="Picture 5" descr="Resize_of_svistun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2857500" cy="27241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cap="none" smtClean="0">
                <a:effectLst/>
              </a:rPr>
              <a:t>Надежда Спекторова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4294967295"/>
          </p:nvPr>
        </p:nvSpPr>
        <p:spPr>
          <a:xfrm>
            <a:off x="3203575" y="1557338"/>
            <a:ext cx="5715000" cy="43068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smtClean="0"/>
              <a:t>Художник декоративно-прикладного искусства, работает в технике росписи по металлу. Народный мастер (2002).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Родилась 20 ноября 1953 года в пос. Артышта Кемеровской области. Училась на художественно-графическом отделении в Беловском педагогическом училище (1972-1976) у А.В.  Мальцева. В Кемерово с 1976 года. Работала художником-живописцем в цехе росписи по металлу на заводе «Химпродукты» (1978-1980). Участница выставок с 1981 года.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 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С начала 1980-х годов работала в экспериментальной творческой группе подносного цеха на фабрике художественных промыслов «Весна», где с 1992 года и по настоящее время является главным художником. С 2001 года преподает в Кемеровском государственном университете культуры и искусств. </a:t>
            </a:r>
          </a:p>
        </p:txBody>
      </p:sp>
      <p:pic>
        <p:nvPicPr>
          <p:cNvPr id="47108" name="Picture 4" descr="spektorova0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557338"/>
            <a:ext cx="1219200" cy="1638300"/>
          </a:xfrm>
          <a:prstGeom prst="rect">
            <a:avLst/>
          </a:prstGeom>
          <a:noFill/>
        </p:spPr>
      </p:pic>
      <p:pic>
        <p:nvPicPr>
          <p:cNvPr id="47109" name="Picture 5" descr="Spektorova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573463"/>
            <a:ext cx="2381250" cy="23050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ChangeArrowheads="1"/>
          </p:cNvSpPr>
          <p:nvPr/>
        </p:nvSpPr>
        <p:spPr bwMode="auto">
          <a:xfrm>
            <a:off x="642938" y="285750"/>
            <a:ext cx="792956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История профессионального изобразительного искусства Кузбасса началась  в послевоенное время. В 1946 году местные творческие силы объединились в товарищество "Художник". С 1950 года оно было филиалом Новосибирского отделения СХ РСФСР, а в 1957 году получило статус самостоятельного творческого союза. В 1988 году отделилась и стала независимой Новокузнецкая организация СХ РСФСР.</a:t>
            </a:r>
          </a:p>
        </p:txBody>
      </p:sp>
      <p:pic>
        <p:nvPicPr>
          <p:cNvPr id="14338" name="Рисунок 8" descr="File27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3571875"/>
            <a:ext cx="2643187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0" y="301625"/>
            <a:ext cx="714375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Franklin Gothic Book"/>
              </a:rPr>
              <a:t>Изобразительное искусство Кузбасса имеет полувековую историю. В течение всего времени ведущая роль принадлежит живописи. Эта область искусства получила свое последовательное развитие, живописцы составляют здесь самую многочисленную группу мастеров, и с ней связаны лучшие творческие достижения. Но, разумеется, живописью не исчерпывается все многообразие художественной жизни Кузбасса. Произведения скульптуры и декоративно-прикладного искусства не образуют строгого эволюционного ряда, но свидетельствуют о творческом своеобразии отдельных художников: скульпторов - А.П.Хмелевского и В.В.Трески, наиболее полно раскрывших свое дарование в малой пластике, прикладников - Б.П.Заложных, долгие годы единственного мастера ДПИ у нас в области, Т.Г.Казанцевой, рано умершей художницы, оставившей после себя ощущение яркой талантливости,  Юрия Михайлова, В.И.Кривоногова-Томилина, А.Н.Волкова, народных умельцев из Мариинска, возродивших древний сибирский промысел по изготовлению берестяных туесов. Мастера-берестянщики из Прокопьевска – Олег Комаров, Евгений Животов - раскрыли новые возможности этого традиционного материала.</a:t>
            </a:r>
          </a:p>
        </p:txBody>
      </p:sp>
      <p:pic>
        <p:nvPicPr>
          <p:cNvPr id="30722" name="Рисунок 3" descr="1081_babochkiz.narod.ru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571500"/>
            <a:ext cx="2000250" cy="590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285992"/>
            <a:ext cx="6858048" cy="2643205"/>
          </a:xfrm>
          <a:prstGeom prst="rect">
            <a:avLst/>
          </a:prstGeom>
          <a:noFill/>
        </p:spPr>
        <p:txBody>
          <a:bodyPr wrap="none">
            <a:prstTxWarp prst="textFadeLeft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D32D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Спасибо за внимание</a:t>
            </a:r>
          </a:p>
        </p:txBody>
      </p:sp>
      <p:pic>
        <p:nvPicPr>
          <p:cNvPr id="31746" name="Рисунок 2" descr="1077_babochkiz.narod.ru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1214438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3" descr="1077_babochkiz.narod.ru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63" y="357188"/>
            <a:ext cx="1214437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4" descr="1034_babochkiz.narod.ru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1214438"/>
            <a:ext cx="7620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5" descr="1034_babochkiz.narod.ru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4714875"/>
            <a:ext cx="7620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Рисунок 6" descr="1034_babochkiz.narod.ru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714375"/>
            <a:ext cx="7620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Рисунок 7" descr="1012_babochkiz.narod.ru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857250"/>
            <a:ext cx="15335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Рисунок 8" descr="1025_babochkiz.narod.ru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160038">
            <a:off x="5640388" y="52895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Рисунок 9" descr="1014_babochkiz.narod.ru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13" y="5286375"/>
            <a:ext cx="11715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3571875" y="0"/>
            <a:ext cx="5572125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Franklin Gothic Book"/>
              </a:rPr>
              <a:t>Отсутствие собственных художественных традиций определило характер развития кузбасского искусства - в русле общих тенденций отечественной культуры. Этапы этого развития обозначились в творчестве каждого поколения художников, от первого, послевоенного до нынешнего, выступившего во второй половине 80-х годов.</a:t>
            </a:r>
          </a:p>
        </p:txBody>
      </p:sp>
      <p:pic>
        <p:nvPicPr>
          <p:cNvPr id="15362" name="Рисунок 2" descr="File27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785938"/>
            <a:ext cx="2643188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3929063" y="0"/>
            <a:ext cx="5214937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Franklin Gothic Book"/>
              </a:rPr>
              <a:t>В 1950-е годы большинство художников - выходцев из самостоятельной среды - не имело опыта серьезной творческой работы. Исключительна на этом фоне судьба Павла Афанасьевича Чернова - первого в Кузбассе выпускника художественного вуза. Он окончил Ленинградский институт живописи, скульптуры и архитектуры им. И.Е.Репина. Еще раньше там обучался Николай Иванович Бачинин. Обстоятельства не позволили этому художнику закончить институт, но природная одаренность и трудолюбие помогли в совершенстве овладеть профессиональной грамотой.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14313"/>
            <a:ext cx="1928812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0" y="2786063"/>
            <a:ext cx="3000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Franklin Gothic Book"/>
              </a:rPr>
              <a:t>Чернов Павел Афанасьевич (1918-2003)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429000"/>
            <a:ext cx="1785938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Прямоугольник 5"/>
          <p:cNvSpPr>
            <a:spLocks noChangeArrowheads="1"/>
          </p:cNvSpPr>
          <p:nvPr/>
        </p:nvSpPr>
        <p:spPr bwMode="auto">
          <a:xfrm>
            <a:off x="214313" y="5929313"/>
            <a:ext cx="2857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Franklin Gothic Book"/>
              </a:rPr>
              <a:t>Барельеф </a:t>
            </a:r>
          </a:p>
          <a:p>
            <a:pPr algn="ctr"/>
            <a:r>
              <a:rPr lang="ru-RU">
                <a:latin typeface="Franklin Gothic Book"/>
              </a:rPr>
              <a:t>"Бачинин Николай Иванович"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0" y="214313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Franklin Gothic Book"/>
              </a:rPr>
              <a:t>Произведения этих мастеров и составляют кузбасское искусство 50-х годов. Созданные в духе времени, они отличаются ясным восприятием жизни, особым интересом к ее частным бытовым проявлениям, их жанровым истолкованием.</a:t>
            </a:r>
          </a:p>
        </p:txBody>
      </p:sp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0" y="1285875"/>
            <a:ext cx="9144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/>
              </a:rPr>
              <a:t> </a:t>
            </a:r>
            <a:r>
              <a:rPr lang="ru-RU" sz="2000">
                <a:latin typeface="Franklin Gothic Book"/>
              </a:rPr>
              <a:t>Пейзажи Бачинина раскрывают красоту местной природы в наиболее объективных и впечатляющих мотивах. Следуя традициям русской пейзажной живописи, художник стремится к предельному реалистическому выражению. Отношение Бачинина к пейзажу как к "большому" жанру придает его работам картинную завершенность. 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3214688"/>
            <a:ext cx="56340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142875" y="214313"/>
            <a:ext cx="87153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Franklin Gothic Book"/>
              </a:rPr>
              <a:t>Дарование Чернова многогранно, но наиболее ярко оно проявилось в портрете. Этому жанру художник отдавал предпочтение в 50-е годы, писал своих близких, знакомых. Наделяя портреты конкретных людей психологической содержательностью, автор раскрывал в них и черты нравственного идеала эпохи: высокую внутреннюю дисциплину, чистоту помыслов, цельность характера.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2214563"/>
            <a:ext cx="5929312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2357438" y="600075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Franklin Gothic Book"/>
              </a:rPr>
              <a:t>Художник П.А. Чернов, Русская школа. «Обидел».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142875" y="285750"/>
            <a:ext cx="88582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/>
              </a:rPr>
              <a:t> </a:t>
            </a:r>
            <a:r>
              <a:rPr lang="ru-RU" sz="2000">
                <a:latin typeface="Franklin Gothic Book"/>
              </a:rPr>
              <a:t>Жесткая заданность искусства 1960-1980-х гг., очевидная сегодня, тогда воспринималась естественной. Одна из ведущих тем этого искусства посвящена малым народам Сибири, издавна населяющим ее территорию. Она принесла широкую известность Александру Николаевичу Кирчанову и Александру Михайловичу Ананьину - первым кузбасским художникам, получившим официальное признание.</a:t>
            </a:r>
          </a:p>
          <a:p>
            <a:endParaRPr lang="ru-RU">
              <a:latin typeface="Franklin Gothic Book"/>
            </a:endParaRPr>
          </a:p>
        </p:txBody>
      </p:sp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214313" y="2214563"/>
            <a:ext cx="8715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Franklin Gothic Book"/>
              </a:rPr>
              <a:t>Лучшие работы, где богатый натурный материал получил художественное обобщение: "Дочь Салаирского края" А.Н.Кирчанова, графическая серия "Жизнь в горах Алтая" А.М.Ананьина.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3500438"/>
            <a:ext cx="41211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2071688" y="6072188"/>
            <a:ext cx="4430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/>
              </a:rPr>
              <a:t>А.Кирчанов, П.Чернов. «Свадьба шахтера»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0" y="0"/>
            <a:ext cx="87868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Franklin Gothic Book"/>
              </a:rPr>
              <a:t>Дальнейшее развитие получает пейзажный жанр, в 1960-70-е годы обозначились его основные направления. </a:t>
            </a:r>
          </a:p>
          <a:p>
            <a:r>
              <a:rPr lang="ru-RU" sz="2400">
                <a:latin typeface="Franklin Gothic Book"/>
              </a:rPr>
              <a:t>Первое из них - </a:t>
            </a:r>
            <a:r>
              <a:rPr lang="ru-RU" sz="2400" b="1" i="1">
                <a:solidFill>
                  <a:srgbClr val="C00000"/>
                </a:solidFill>
                <a:latin typeface="Franklin Gothic Book"/>
              </a:rPr>
              <a:t>эпическое </a:t>
            </a:r>
            <a:r>
              <a:rPr lang="ru-RU" sz="2400">
                <a:latin typeface="Franklin Gothic Book"/>
              </a:rPr>
              <a:t>- представлено творчеством </a:t>
            </a:r>
            <a:r>
              <a:rPr lang="ru-RU" sz="2400">
                <a:solidFill>
                  <a:srgbClr val="C00000"/>
                </a:solidFill>
                <a:latin typeface="Franklin Gothic Book"/>
              </a:rPr>
              <a:t>Виктора Сергеевича Зевакина </a:t>
            </a:r>
            <a:r>
              <a:rPr lang="ru-RU" sz="2400">
                <a:latin typeface="Franklin Gothic Book"/>
              </a:rPr>
              <a:t>- художника яркого живописного дарования.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143125"/>
            <a:ext cx="6000750" cy="43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2"/>
          <p:cNvSpPr>
            <a:spLocks noChangeArrowheads="1"/>
          </p:cNvSpPr>
          <p:nvPr/>
        </p:nvSpPr>
        <p:spPr bwMode="auto">
          <a:xfrm>
            <a:off x="214313" y="214313"/>
            <a:ext cx="87153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Franklin Gothic Book"/>
              </a:rPr>
              <a:t>Величественные пейзажи исполнены национального звучания: и в образах, запечатлевших архитектуру древнерусских городов, и в неприметных мотивах сибирской Ивановки. Эти две темы - неизменные привязанности художника, питающие его искусство.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500313"/>
            <a:ext cx="2747962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785813" y="4643438"/>
            <a:ext cx="1638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/>
              </a:rPr>
              <a:t>Ледоход. 1983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3214688"/>
            <a:ext cx="2600325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Прямоугольник 6"/>
          <p:cNvSpPr>
            <a:spLocks noChangeArrowheads="1"/>
          </p:cNvSpPr>
          <p:nvPr/>
        </p:nvSpPr>
        <p:spPr bwMode="auto">
          <a:xfrm>
            <a:off x="3929063" y="5500688"/>
            <a:ext cx="1020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/>
              </a:rPr>
              <a:t>Околица</a:t>
            </a:r>
          </a:p>
        </p:txBody>
      </p:sp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2071688"/>
            <a:ext cx="254793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Прямоугольник 8"/>
          <p:cNvSpPr>
            <a:spLocks noChangeArrowheads="1"/>
          </p:cNvSpPr>
          <p:nvPr/>
        </p:nvSpPr>
        <p:spPr bwMode="auto">
          <a:xfrm>
            <a:off x="6357938" y="4286250"/>
            <a:ext cx="2216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Franklin Gothic Book"/>
              </a:rPr>
              <a:t>Перед грозой. Ивановка. 1983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226</TotalTime>
  <Words>1207</Words>
  <Application>Microsoft Office PowerPoint</Application>
  <PresentationFormat>Экран (4:3)</PresentationFormat>
  <Paragraphs>57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Трек</vt:lpstr>
      <vt:lpstr>КУЛЬТУРНЫЙ ПОТЕНЦИАЛ КУЗБАССА  история и развитие изобразительного искусства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Филипп Свистунов </vt:lpstr>
      <vt:lpstr>Надежда Спекторова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Современное изобразительное искусство Кузбасса</dc:title>
  <dc:creator>Admin</dc:creator>
  <cp:lastModifiedBy>Agent 007</cp:lastModifiedBy>
  <cp:revision>20</cp:revision>
  <dcterms:created xsi:type="dcterms:W3CDTF">2010-04-19T11:19:27Z</dcterms:created>
  <dcterms:modified xsi:type="dcterms:W3CDTF">2018-04-25T10:08:31Z</dcterms:modified>
</cp:coreProperties>
</file>