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3" r:id="rId3"/>
    <p:sldId id="274" r:id="rId4"/>
    <p:sldId id="277" r:id="rId5"/>
    <p:sldId id="275" r:id="rId6"/>
    <p:sldId id="278" r:id="rId7"/>
    <p:sldId id="264" r:id="rId8"/>
    <p:sldId id="276" r:id="rId9"/>
    <p:sldId id="258" r:id="rId10"/>
    <p:sldId id="265" r:id="rId11"/>
    <p:sldId id="266" r:id="rId12"/>
    <p:sldId id="269" r:id="rId13"/>
    <p:sldId id="272" r:id="rId14"/>
    <p:sldId id="271" r:id="rId15"/>
    <p:sldId id="267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Relationship Id="rId9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jpeg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260648"/>
            <a:ext cx="8305800" cy="6336704"/>
          </a:xfrm>
        </p:spPr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МАДОУ «Детский сад № 3»</a:t>
            </a:r>
          </a:p>
          <a:p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r>
              <a:rPr lang="ru-RU" sz="2400" dirty="0" smtClean="0"/>
              <a:t>Из опыта работы по использованию Развивающей предметно-пространственной среды «Фиолетовый лес» </a:t>
            </a:r>
            <a:r>
              <a:rPr lang="ru-RU" sz="2400" dirty="0" err="1" smtClean="0"/>
              <a:t>В.В.Воскобовича</a:t>
            </a:r>
            <a:r>
              <a:rPr lang="ru-RU" sz="2400" dirty="0" smtClean="0"/>
              <a:t>, </a:t>
            </a:r>
            <a:r>
              <a:rPr lang="ru-RU" sz="2400" dirty="0" err="1" smtClean="0"/>
              <a:t>Коврографа</a:t>
            </a:r>
            <a:r>
              <a:rPr lang="ru-RU" sz="2400" dirty="0" smtClean="0"/>
              <a:t> «Ларчик», обучающих пособий «Блоки </a:t>
            </a:r>
            <a:r>
              <a:rPr lang="ru-RU" sz="2400" dirty="0" err="1" smtClean="0"/>
              <a:t>Дьенеша</a:t>
            </a:r>
            <a:r>
              <a:rPr lang="ru-RU" sz="2400" dirty="0" smtClean="0"/>
              <a:t>», «Палочки </a:t>
            </a:r>
            <a:r>
              <a:rPr lang="ru-RU" sz="2400" dirty="0" err="1" smtClean="0"/>
              <a:t>Ф.Кьюзенера</a:t>
            </a:r>
            <a:r>
              <a:rPr lang="ru-RU" sz="2400" dirty="0" smtClean="0"/>
              <a:t>»</a:t>
            </a:r>
          </a:p>
          <a:p>
            <a:pPr algn="r"/>
            <a:endParaRPr lang="ru-RU" sz="2400" dirty="0" smtClean="0"/>
          </a:p>
          <a:p>
            <a:pPr algn="r"/>
            <a:r>
              <a:rPr lang="ru-RU" sz="2400" dirty="0" smtClean="0"/>
              <a:t>Составитель: </a:t>
            </a:r>
            <a:r>
              <a:rPr lang="ru-RU" sz="2400" dirty="0" err="1" smtClean="0"/>
              <a:t>О.В.Зуева</a:t>
            </a:r>
            <a:r>
              <a:rPr lang="ru-RU" sz="2400" dirty="0" smtClean="0"/>
              <a:t>, </a:t>
            </a:r>
          </a:p>
          <a:p>
            <a:pPr algn="r"/>
            <a:r>
              <a:rPr lang="ru-RU" sz="2400" dirty="0" smtClean="0"/>
              <a:t>учитель-дефектолог</a:t>
            </a:r>
          </a:p>
          <a:p>
            <a:pPr algn="r"/>
            <a:endParaRPr lang="ru-RU" sz="2400" dirty="0"/>
          </a:p>
          <a:p>
            <a:pPr algn="r"/>
            <a:endParaRPr lang="ru-RU" sz="2400" dirty="0" smtClean="0"/>
          </a:p>
          <a:p>
            <a:pPr algn="r"/>
            <a:endParaRPr lang="ru-RU" sz="2400" dirty="0"/>
          </a:p>
          <a:p>
            <a:pPr algn="r"/>
            <a:endParaRPr lang="ru-RU" sz="2400" dirty="0" smtClean="0"/>
          </a:p>
          <a:p>
            <a:pPr algn="r"/>
            <a:endParaRPr lang="ru-RU" sz="2400" dirty="0"/>
          </a:p>
          <a:p>
            <a:endParaRPr lang="ru-RU" sz="2400" dirty="0" smtClean="0"/>
          </a:p>
          <a:p>
            <a:r>
              <a:rPr lang="ru-RU" sz="2400" dirty="0" smtClean="0"/>
              <a:t>Первоуральск </a:t>
            </a:r>
          </a:p>
          <a:p>
            <a:pPr algn="just"/>
            <a:endParaRPr lang="ru-RU" sz="2400" dirty="0" smtClean="0"/>
          </a:p>
          <a:p>
            <a:pPr algn="just"/>
            <a:endParaRPr lang="ru-RU" sz="2400" dirty="0"/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20688"/>
            <a:ext cx="8305800" cy="144016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Формирование математических способностей детей 6-7 лет с ЗПР.</a:t>
            </a:r>
            <a:r>
              <a:rPr lang="ru-RU" sz="2800" b="1" dirty="0" smtClean="0">
                <a:solidFill>
                  <a:srgbClr val="0070C0"/>
                </a:solidFill>
                <a:effectLst/>
              </a:rPr>
              <a:t>  </a:t>
            </a:r>
            <a:br>
              <a:rPr lang="ru-RU" sz="2800" b="1" dirty="0" smtClean="0">
                <a:solidFill>
                  <a:srgbClr val="0070C0"/>
                </a:solidFill>
                <a:effectLst/>
              </a:rPr>
            </a:br>
            <a:r>
              <a:rPr lang="ru-RU" sz="2800" b="1" dirty="0" smtClean="0">
                <a:solidFill>
                  <a:srgbClr val="0070C0"/>
                </a:solidFill>
                <a:effectLst/>
              </a:rPr>
              <a:t>Пути, формы</a:t>
            </a:r>
            <a:r>
              <a:rPr lang="ru-RU" sz="2800" b="1" smtClean="0">
                <a:solidFill>
                  <a:srgbClr val="0070C0"/>
                </a:solidFill>
                <a:effectLst/>
              </a:rPr>
              <a:t>, методы</a:t>
            </a:r>
            <a:r>
              <a:rPr lang="ru-RU" sz="2800" smtClean="0">
                <a:solidFill>
                  <a:srgbClr val="0070C0"/>
                </a:solidFill>
              </a:rPr>
              <a:t> 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C:\Documents and Settings\алекс\Рабочий стол\IMG_20171129_153459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534578" y="4293096"/>
            <a:ext cx="204553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Содержимое 10" descr="G:\DCIM\Camera\IMG_20171208_114200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24" y="1928802"/>
            <a:ext cx="3214710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857256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Временные понятия</a:t>
            </a:r>
            <a:endParaRPr lang="ru-RU" sz="32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Рисунок 9" descr="G:\DCIM\Camera\IMG_20171208_11491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1928802"/>
            <a:ext cx="3214710" cy="278608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715008" y="5072074"/>
            <a:ext cx="1298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Части суток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5984" y="4857760"/>
            <a:ext cx="12111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Время года</a:t>
            </a:r>
            <a:endParaRPr lang="ru-RU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Documents and Settings\алекс\Рабочий стол\IMG_20171129_092324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429000"/>
            <a:ext cx="2143140" cy="2000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1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Количество и счёт </a:t>
            </a:r>
            <a:endParaRPr lang="ru-RU" sz="31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Рисунок 5" descr="C:\Documents and Settings\алекс\Рабочий стол\IMG_20171206_100556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528" y="1111850"/>
            <a:ext cx="1605266" cy="13884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G:\DCIM\Camera\IMG_20171208_093017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57950" y="785794"/>
            <a:ext cx="2500329" cy="22145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8" name="Рисунок 7" descr="G:\DCIM\Camera\IMG_20171208_110710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3571876"/>
            <a:ext cx="2214578" cy="2000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TextBox 8"/>
          <p:cNvSpPr txBox="1"/>
          <p:nvPr/>
        </p:nvSpPr>
        <p:spPr>
          <a:xfrm>
            <a:off x="1000100" y="5929330"/>
            <a:ext cx="60722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Состав числа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072" y="2933310"/>
            <a:ext cx="37147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Решение арифметических задач.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387009" y="3071810"/>
            <a:ext cx="3899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Порядковый счёт («Где флажок?»)</a:t>
            </a:r>
            <a:endParaRPr lang="ru-RU" dirty="0"/>
          </a:p>
        </p:txBody>
      </p:sp>
      <p:pic>
        <p:nvPicPr>
          <p:cNvPr id="12" name="Рисунок 11" descr="G:\DCIM\Camera\IMG_20171213_100708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56" y="4929174"/>
            <a:ext cx="1428759" cy="192882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4" name="Рисунок 13" descr="G:\DCIM\Camera\IMG_20171208_122250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08" y="1142984"/>
            <a:ext cx="1714512" cy="15001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Рисунок 14" descr="G:\DCIM\Camera\IMG_20171213_092525.jpg"/>
          <p:cNvPicPr/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72264" y="3643314"/>
            <a:ext cx="2298055" cy="19921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6" name="TextBox 15"/>
          <p:cNvSpPr txBox="1"/>
          <p:nvPr/>
        </p:nvSpPr>
        <p:spPr>
          <a:xfrm>
            <a:off x="6429371" y="5780782"/>
            <a:ext cx="27146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Независимость количества от цвета, формы и пространственного расположения элементов</a:t>
            </a:r>
            <a:endParaRPr lang="ru-RU" sz="1600" dirty="0"/>
          </a:p>
        </p:txBody>
      </p:sp>
      <p:pic>
        <p:nvPicPr>
          <p:cNvPr id="18" name="Picture 2" descr="G:\DCIM\Camera\IMG_20171208_123956.jpg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661" y="307613"/>
            <a:ext cx="2018874" cy="176406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85719" y="1"/>
            <a:ext cx="8572561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  <a:p>
            <a:pPr eaLnBrk="0" fontAlgn="base" hangingPunct="0">
              <a:spcAft>
                <a:spcPct val="0"/>
              </a:spcAft>
            </a:pPr>
            <a: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Логическое мышление:</a:t>
            </a:r>
            <a: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Умение выделить объект или группу объектов по заданному признаку (анализ).</a:t>
            </a:r>
            <a:br>
              <a:rPr kumimoji="0" lang="ru-RU" sz="2000" b="1" i="0" u="none" strike="noStrike" spc="0" normalizeH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Распределение объектов по группам по названию, цвету, размеру, форме и др. (классификация).</a:t>
            </a:r>
            <a:endParaRPr kumimoji="0" lang="ru-RU" sz="2000" b="1" i="0" u="none" strike="noStrik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spc="0" normalizeH="0" baseline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7" name="Picture 4" descr="G:\DCIM\Camera\IMG_20171129_10162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68" y="2071678"/>
            <a:ext cx="1643074" cy="2696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Box 12"/>
          <p:cNvSpPr txBox="1"/>
          <p:nvPr/>
        </p:nvSpPr>
        <p:spPr>
          <a:xfrm>
            <a:off x="6715140" y="5000636"/>
            <a:ext cx="2428860" cy="830997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Дорожки: составление алгоритма простейших действий</a:t>
            </a:r>
            <a:endParaRPr lang="ru-RU" sz="1600" dirty="0"/>
          </a:p>
        </p:txBody>
      </p:sp>
      <p:pic>
        <p:nvPicPr>
          <p:cNvPr id="11" name="Picture 4" descr="G:\DCIM\Camera\IMG_20171211_10252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48" y="4500570"/>
            <a:ext cx="1214445" cy="1619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" name="TextBox 14"/>
          <p:cNvSpPr txBox="1"/>
          <p:nvPr/>
        </p:nvSpPr>
        <p:spPr>
          <a:xfrm>
            <a:off x="5000628" y="4143380"/>
            <a:ext cx="185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Из каких фигур состоит дом?</a:t>
            </a:r>
            <a:endParaRPr lang="ru-RU" sz="1600" dirty="0"/>
          </a:p>
        </p:txBody>
      </p:sp>
      <p:pic>
        <p:nvPicPr>
          <p:cNvPr id="16" name="Picture 2" descr="G:\DCIM\Camera\IMG_20171129_12545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2143116"/>
            <a:ext cx="2143140" cy="19437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3" descr="G:\DCIM\Camera\IMG_20171129_101205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8926" y="1928802"/>
            <a:ext cx="1500198" cy="22860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2000232" y="4286256"/>
            <a:ext cx="2286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/>
              <a:t>группировка по 1-4 свойствам, замещение свойств символами</a:t>
            </a:r>
            <a:endParaRPr lang="ru-RU" sz="1600" dirty="0"/>
          </a:p>
        </p:txBody>
      </p:sp>
      <p:pic>
        <p:nvPicPr>
          <p:cNvPr id="19" name="Picture 2" descr="G:\DCIM\Camera\IMG_20171130_110607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5143512"/>
            <a:ext cx="1648861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M:\DCIM\IMG_20171213_125139.jpg"/>
          <p:cNvPicPr/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72066" y="2000240"/>
            <a:ext cx="1512168" cy="19390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:\DCIM\Camera\IMG_20171211_1024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4143380"/>
            <a:ext cx="1928826" cy="210417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500034" y="6273225"/>
            <a:ext cx="471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FFC000"/>
                </a:solidFill>
              </a:rPr>
              <a:t>Исключение: </a:t>
            </a:r>
            <a:r>
              <a:rPr lang="ru-RU" sz="1600" dirty="0" smtClean="0"/>
              <a:t>Что лишнее? Кто хищник?</a:t>
            </a:r>
          </a:p>
          <a:p>
            <a:endParaRPr lang="ru-RU" sz="1600" dirty="0"/>
          </a:p>
        </p:txBody>
      </p:sp>
      <p:pic>
        <p:nvPicPr>
          <p:cNvPr id="6" name="Рисунок 5" descr="C:\Documents and Settings\алекс\Рабочий стол\IMG_20171129_103918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1802" y="4143380"/>
            <a:ext cx="2286016" cy="207170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Picture 2" descr="G:\DCIM\Camera\IMG_20171129_10491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57883" y="563483"/>
            <a:ext cx="2384311" cy="33655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715008" y="4000504"/>
            <a:ext cx="25717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Загадки: Угадай, кто это? </a:t>
            </a:r>
          </a:p>
          <a:p>
            <a:r>
              <a:rPr lang="ru-RU" sz="1600" dirty="0" smtClean="0"/>
              <a:t>(рыжая, пушистая,  </a:t>
            </a:r>
          </a:p>
          <a:p>
            <a:r>
              <a:rPr lang="ru-RU" sz="1600" dirty="0" smtClean="0"/>
              <a:t>следы хвостом заметает)</a:t>
            </a:r>
            <a:endParaRPr lang="ru-RU" sz="1600" dirty="0"/>
          </a:p>
        </p:txBody>
      </p:sp>
      <p:pic>
        <p:nvPicPr>
          <p:cNvPr id="1026" name="Picture 2" descr="G:\DCIM\Camera\IMG_20171218_093249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8662" y="428604"/>
            <a:ext cx="2643206" cy="29603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785786" y="3357562"/>
            <a:ext cx="15352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Где чей гараж?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алекс\Рабочий стол\IMG_20171128_16585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802" y="1571612"/>
            <a:ext cx="1908982" cy="300039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78581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Сведение в единое целое каких-то элементов, свойств или признаков (синтез).</a:t>
            </a:r>
            <a:endParaRPr lang="ru-RU" sz="20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4500570"/>
            <a:ext cx="18147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«</a:t>
            </a:r>
            <a:r>
              <a:rPr lang="ru-RU" sz="1600" dirty="0" err="1" smtClean="0"/>
              <a:t>Чудо-Крестики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5984" y="3786190"/>
            <a:ext cx="37147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«Двухцветный квадрат </a:t>
            </a:r>
            <a:r>
              <a:rPr lang="ru-RU" sz="1600" dirty="0" err="1" smtClean="0"/>
              <a:t>Воскобовича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pic>
        <p:nvPicPr>
          <p:cNvPr id="8" name="Picture 2" descr="G:\DCIM\Camera\IMG_20171211_12083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1000108"/>
            <a:ext cx="2952772" cy="2214579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6000760" y="3357562"/>
            <a:ext cx="28575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Палочки Ф. </a:t>
            </a:r>
            <a:r>
              <a:rPr lang="ru-RU" dirty="0" err="1" smtClean="0"/>
              <a:t>Кюизенера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" name="Рисунок 9" descr="C:\Documents and Settings\алекс\Рабочий стол\IMG_20171129_102246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43702" y="3714752"/>
            <a:ext cx="17145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572264" y="6215082"/>
            <a:ext cx="1354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«</a:t>
            </a:r>
            <a:r>
              <a:rPr lang="ru-RU" sz="1600" dirty="0" err="1" smtClean="0"/>
              <a:t>Круговерт</a:t>
            </a:r>
            <a:r>
              <a:rPr lang="ru-RU" sz="1600" dirty="0" smtClean="0"/>
              <a:t>»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643174" y="6215082"/>
            <a:ext cx="29285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Конструирование из липучек</a:t>
            </a:r>
            <a:endParaRPr lang="ru-RU" sz="1600" dirty="0"/>
          </a:p>
        </p:txBody>
      </p:sp>
      <p:pic>
        <p:nvPicPr>
          <p:cNvPr id="12" name="Рисунок 11" descr="C:\Documents and Settings\алекс\Рабочий стол\IMG_20171129_154607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43174" y="1142984"/>
            <a:ext cx="2571768" cy="2612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M:\DCIM\Camera\IMG_20171214_121804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63502" y="4598408"/>
            <a:ext cx="2180002" cy="16881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58204" cy="1357322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Сопоставление с целью нахождения сходства или различий между объектами (сравнение).</a:t>
            </a:r>
            <a: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sz="20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20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Picture 1" descr="G:\DCIM\Camera\IMG_20171129_10123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8992" y="2132856"/>
            <a:ext cx="2871200" cy="19390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3" name="TextBox 12"/>
          <p:cNvSpPr txBox="1"/>
          <p:nvPr/>
        </p:nvSpPr>
        <p:spPr>
          <a:xfrm>
            <a:off x="3357554" y="4214818"/>
            <a:ext cx="2605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На что похожа фигура?</a:t>
            </a:r>
          </a:p>
          <a:p>
            <a:pPr algn="ctr"/>
            <a:r>
              <a:rPr lang="ru-RU" sz="1600" dirty="0" smtClean="0"/>
              <a:t> Чем отличаются фигуры?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5662" y="3288566"/>
            <a:ext cx="2401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 smtClean="0"/>
              <a:t>«</a:t>
            </a:r>
            <a:r>
              <a:rPr lang="ru-RU" sz="1600" dirty="0" err="1" smtClean="0"/>
              <a:t>Цифроцирк</a:t>
            </a:r>
            <a:r>
              <a:rPr lang="ru-RU" sz="1600" dirty="0" smtClean="0"/>
              <a:t>»</a:t>
            </a:r>
          </a:p>
          <a:p>
            <a:pPr algn="ctr"/>
            <a:r>
              <a:rPr lang="ru-RU" sz="1600" dirty="0" smtClean="0"/>
              <a:t>(На что похожа цифра?)</a:t>
            </a:r>
            <a:endParaRPr lang="ru-RU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857884" y="5929330"/>
            <a:ext cx="2991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Что  соответствует числу 2 в Фиолетовом Лесу?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6273225"/>
            <a:ext cx="3900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Что изменилось (появилось, исчезло)?</a:t>
            </a:r>
          </a:p>
          <a:p>
            <a:endParaRPr lang="ru-RU" sz="1600" dirty="0"/>
          </a:p>
        </p:txBody>
      </p:sp>
      <p:pic>
        <p:nvPicPr>
          <p:cNvPr id="15" name="Picture 2" descr="G:\DCIM\Camera\IMG_20171206_10115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1538" y="4000504"/>
            <a:ext cx="1458618" cy="20650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TextBox 15"/>
          <p:cNvSpPr txBox="1"/>
          <p:nvPr/>
        </p:nvSpPr>
        <p:spPr>
          <a:xfrm>
            <a:off x="6786578" y="3429000"/>
            <a:ext cx="15716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Чем похожи ёжик и ёлка?</a:t>
            </a:r>
            <a:endParaRPr lang="ru-RU" sz="1600" dirty="0"/>
          </a:p>
        </p:txBody>
      </p:sp>
      <p:pic>
        <p:nvPicPr>
          <p:cNvPr id="18" name="Рисунок 17" descr="G:\DCIM\Camera\IMG_20171208_123956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9454" y="1285860"/>
            <a:ext cx="1214446" cy="207170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9" name="Рисунок 18" descr="M:\DCIM\IMG_20171211_112856_BURST019.jpg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5720" y="1484784"/>
            <a:ext cx="2918128" cy="143258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Рисунок 19" descr="C:\Documents and Settings\алекс\Рабочий стол\IMG_20171129_103918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387" y="4143380"/>
            <a:ext cx="2419543" cy="1788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068688"/>
          </a:xfrm>
        </p:spPr>
        <p:txBody>
          <a:bodyPr>
            <a:noAutofit/>
          </a:bodyPr>
          <a:lstStyle/>
          <a:p>
            <a:r>
              <a:rPr lang="ru-RU" sz="3600" dirty="0">
                <a:solidFill>
                  <a:srgbClr val="002060"/>
                </a:solidFill>
              </a:rPr>
              <a:t>Задача — развить у ребенка интерес к </a:t>
            </a:r>
            <a:r>
              <a:rPr lang="ru-RU" sz="3600" dirty="0" smtClean="0">
                <a:solidFill>
                  <a:srgbClr val="002060"/>
                </a:solidFill>
              </a:rPr>
              <a:t>математике. </a:t>
            </a:r>
            <a:r>
              <a:rPr lang="ru-RU" sz="3600" dirty="0">
                <a:solidFill>
                  <a:srgbClr val="002060"/>
                </a:solidFill>
              </a:rPr>
              <a:t>Приобщение к этому предмету в игровой и занимательной форме поможет ребенку в дальнейшем быстрее и легче усваивать школьную программу. </a:t>
            </a:r>
            <a:endParaRPr lang="ru-RU" sz="3600" dirty="0"/>
          </a:p>
        </p:txBody>
      </p:sp>
      <p:sp>
        <p:nvSpPr>
          <p:cNvPr id="3" name="AutoShape 2" descr="Картинки по запросу картинки математи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Картинки по запросу картинки математик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6" descr="Картинки по запросу картинки математика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8" descr="Картинки по запросу картинки математика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10" descr="Похожее изображение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3" name="Picture 11" descr="C:\Users\Иван\Desktop\bukliet-rabota-dou-s-siem-iei-po-razvitiiu-u-dietiei-matiematichieskikh-priedstavlienii_2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5816" y="3717032"/>
            <a:ext cx="381000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646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7859216" cy="4572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Понятие «развитие математических способностей» состоит из взаимосвязанных и взаимообусловленных представлений о пространстве, форме, величине, времени, количестве, свойствах и отношениях, которые необходимы для формирования у ребенка естественнонаучных понятий. </a:t>
            </a:r>
          </a:p>
          <a:p>
            <a:r>
              <a:rPr lang="ru-RU" sz="2000" dirty="0" smtClean="0"/>
              <a:t>Математическое развитие дошкольников </a:t>
            </a:r>
            <a:r>
              <a:rPr lang="ru-RU" sz="2000" dirty="0"/>
              <a:t> </a:t>
            </a:r>
            <a:r>
              <a:rPr lang="ru-RU" sz="2000" dirty="0" smtClean="0"/>
              <a:t>- качественные изменения в познавательной деятельности ребенка, которые происходят в результате формирования элементарных математических представлений и связанных с ними логических операций.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Математические способности – это умение мыслить логически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Иван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5856" y="471784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836712"/>
            <a:ext cx="8496944" cy="5616624"/>
          </a:xfrm>
        </p:spPr>
        <p:txBody>
          <a:bodyPr>
            <a:noAutofit/>
          </a:bodyPr>
          <a:lstStyle/>
          <a:p>
            <a:r>
              <a:rPr lang="ru-RU" sz="2000" dirty="0"/>
              <a:t>- отсутствие интереса к выполнению математических заданий, </a:t>
            </a:r>
          </a:p>
          <a:p>
            <a:r>
              <a:rPr lang="ru-RU" sz="2000" dirty="0"/>
              <a:t>- </a:t>
            </a:r>
            <a:r>
              <a:rPr lang="ru-RU" sz="2000" dirty="0" err="1"/>
              <a:t>нецеленаправленность</a:t>
            </a:r>
            <a:r>
              <a:rPr lang="ru-RU" sz="2000" dirty="0"/>
              <a:t> действий, низкий уровень самостоятельности, недостаточная критичность по отношению к результатам своей деятельности, слабое внимание к содержанию заданий.</a:t>
            </a:r>
          </a:p>
          <a:p>
            <a:r>
              <a:rPr lang="ru-RU" sz="2000" dirty="0"/>
              <a:t>- неосознанный механический счет в прямом порядке и отсутствие обратного счета</a:t>
            </a:r>
            <a:r>
              <a:rPr lang="ru-RU" sz="2000" dirty="0" smtClean="0"/>
              <a:t>;</a:t>
            </a:r>
            <a:r>
              <a:rPr lang="ru-RU" sz="2000" dirty="0"/>
              <a:t>  </a:t>
            </a:r>
            <a:r>
              <a:rPr lang="ru-RU" sz="2000" dirty="0" smtClean="0"/>
              <a:t>неумение </a:t>
            </a:r>
            <a:r>
              <a:rPr lang="ru-RU" sz="2000" dirty="0"/>
              <a:t>называть итоговое </a:t>
            </a:r>
            <a:r>
              <a:rPr lang="ru-RU" sz="2000" dirty="0" smtClean="0"/>
              <a:t>число;</a:t>
            </a:r>
            <a:endParaRPr lang="ru-RU" sz="2000" dirty="0"/>
          </a:p>
          <a:p>
            <a:r>
              <a:rPr lang="ru-RU" sz="2000" dirty="0"/>
              <a:t>- неумение свободно ориентироваться в натуральном числовом ряду,</a:t>
            </a:r>
          </a:p>
          <a:p>
            <a:r>
              <a:rPr lang="ru-RU" sz="2000" dirty="0"/>
              <a:t>-  зависимость счетной деятельности от качественных особенностей предметов и их пространственного расположения; </a:t>
            </a:r>
          </a:p>
          <a:p>
            <a:r>
              <a:rPr lang="ru-RU" sz="2000" dirty="0" smtClean="0"/>
              <a:t>-  </a:t>
            </a:r>
            <a:r>
              <a:rPr lang="ru-RU" sz="2000" dirty="0"/>
              <a:t>трудности в выполнении действий сложения и вычитания; </a:t>
            </a:r>
            <a:endParaRPr lang="ru-RU" sz="2000" dirty="0" smtClean="0"/>
          </a:p>
          <a:p>
            <a:r>
              <a:rPr lang="ru-RU" sz="2000" dirty="0" smtClean="0"/>
              <a:t>- отсутствие </a:t>
            </a:r>
            <a:r>
              <a:rPr lang="ru-RU" sz="2000" dirty="0"/>
              <a:t>переноса имеющихся знаний в новые ситуации;</a:t>
            </a:r>
          </a:p>
          <a:p>
            <a:r>
              <a:rPr lang="ru-RU" sz="2000" dirty="0" smtClean="0"/>
              <a:t>- </a:t>
            </a:r>
            <a:r>
              <a:rPr lang="ru-RU" sz="2000" dirty="0"/>
              <a:t>большие трудности при установлении взаимно однозначного соответствия между множествами, отсутствие умения оперировать множествами,</a:t>
            </a:r>
          </a:p>
          <a:p>
            <a:r>
              <a:rPr lang="ru-RU" sz="2000" dirty="0"/>
              <a:t>- с трудом запомина­ют цифры и знаки отношений,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175852" cy="90872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Особенности РЭМП у дошкольников с ЗПР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384211"/>
            <a:ext cx="7848872" cy="5259288"/>
          </a:xfrm>
        </p:spPr>
        <p:txBody>
          <a:bodyPr>
            <a:normAutofit fontScale="92500" lnSpcReduction="20000"/>
          </a:bodyPr>
          <a:lstStyle/>
          <a:p>
            <a:r>
              <a:rPr lang="ru-RU" sz="2800" dirty="0"/>
              <a:t>- не узнают знакомые предметы и гео­метрические фигуры в непривычном </a:t>
            </a:r>
            <a:r>
              <a:rPr lang="ru-RU" sz="2800" dirty="0" smtClean="0"/>
              <a:t>ракурсе;</a:t>
            </a:r>
            <a:endParaRPr lang="ru-RU" sz="2800" dirty="0"/>
          </a:p>
          <a:p>
            <a:r>
              <a:rPr lang="ru-RU" sz="2800" dirty="0"/>
              <a:t>- </a:t>
            </a:r>
            <a:r>
              <a:rPr lang="ru-RU" sz="2800" dirty="0" smtClean="0"/>
              <a:t>часто </a:t>
            </a:r>
            <a:r>
              <a:rPr lang="ru-RU" sz="2800" dirty="0"/>
              <a:t>не понимают задачу, н</a:t>
            </a:r>
            <a:r>
              <a:rPr lang="ru-RU" sz="2800" dirty="0" smtClean="0"/>
              <a:t>аиболее </a:t>
            </a:r>
            <a:r>
              <a:rPr lang="ru-RU" sz="2800" dirty="0"/>
              <a:t>доступными являются задачи, в которых ответ можно найти путем «механического» </a:t>
            </a:r>
            <a:r>
              <a:rPr lang="ru-RU" sz="2800" dirty="0" smtClean="0"/>
              <a:t>пересчета, </a:t>
            </a:r>
            <a:r>
              <a:rPr lang="ru-RU" sz="2800" dirty="0"/>
              <a:t>они затрудняются в оформлении ответов, в подавляющем большинстве случаев опускают названия самих предметов, не умеют составлять задачи по наглядно представленной </a:t>
            </a:r>
            <a:r>
              <a:rPr lang="ru-RU" sz="2800" dirty="0" smtClean="0"/>
              <a:t>ситуации;</a:t>
            </a:r>
            <a:endParaRPr lang="ru-RU" sz="2800" dirty="0"/>
          </a:p>
          <a:p>
            <a:r>
              <a:rPr lang="ru-RU" sz="2800" dirty="0"/>
              <a:t>- </a:t>
            </a:r>
            <a:r>
              <a:rPr lang="ru-RU" sz="2800" dirty="0" smtClean="0"/>
              <a:t>пространственные </a:t>
            </a:r>
            <a:r>
              <a:rPr lang="ru-RU" sz="2800" dirty="0"/>
              <a:t>представления оказываются наименее сформированными. Это проявляется прежде всего в том, что они затрудняются назвать пространственное расположение частей тела, расположение объектов относительно себя и друг друга.</a:t>
            </a:r>
          </a:p>
        </p:txBody>
      </p:sp>
      <p:pic>
        <p:nvPicPr>
          <p:cNvPr id="4098" name="Picture 2" descr="C:\Users\Иван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95936" y="5062906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990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929222"/>
          </a:xfrm>
        </p:spPr>
        <p:txBody>
          <a:bodyPr>
            <a:noAutofit/>
          </a:bodyPr>
          <a:lstStyle/>
          <a:p>
            <a:r>
              <a:rPr lang="ru-RU" sz="2000" b="1" i="1" dirty="0" smtClean="0"/>
              <a:t>Современные теории и технологии математического развития </a:t>
            </a:r>
            <a:r>
              <a:rPr lang="ru-RU" sz="2000" dirty="0" smtClean="0"/>
              <a:t>детей дошкольного возраста предполагают: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формирование у дошкольников элементарных математических представлений;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развитие у них логического мышления;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sz="2000" dirty="0" smtClean="0"/>
              <a:t>использование современных средств и методов обучения.</a:t>
            </a:r>
          </a:p>
          <a:p>
            <a:endParaRPr lang="ru-RU" sz="2000" dirty="0" smtClean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Технология интеллектуально-творческого развития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«Сказочные лабиринты игры» </a:t>
            </a:r>
            <a:r>
              <a:rPr lang="ru-RU" sz="2000" dirty="0" err="1" smtClean="0"/>
              <a:t>В.В.Воскобовича</a:t>
            </a:r>
            <a:r>
              <a:rPr lang="ru-RU" sz="2000" dirty="0" smtClean="0"/>
              <a:t>: развивающая предметно-пространственная среда «Фиолетовый лес», игровой </a:t>
            </a:r>
            <a:r>
              <a:rPr lang="ru-RU" sz="2000" dirty="0" err="1" smtClean="0"/>
              <a:t>комплекс«Коврограф</a:t>
            </a:r>
            <a:r>
              <a:rPr lang="ru-RU" sz="2000" dirty="0" smtClean="0"/>
              <a:t> Ларчик»,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«Логические блоки </a:t>
            </a:r>
            <a:r>
              <a:rPr lang="ru-RU" sz="2000" dirty="0" err="1" smtClean="0"/>
              <a:t>Дьенеша</a:t>
            </a:r>
            <a:r>
              <a:rPr lang="ru-RU" sz="2000" dirty="0" smtClean="0"/>
              <a:t>», 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«Палочки </a:t>
            </a:r>
            <a:r>
              <a:rPr lang="ru-RU" sz="2000" dirty="0" err="1" smtClean="0"/>
              <a:t>Ф.Кюизенера</a:t>
            </a:r>
            <a:r>
              <a:rPr lang="ru-RU" sz="2000" dirty="0" smtClean="0"/>
              <a:t>». 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20688"/>
            <a:ext cx="8712968" cy="6048672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Основные:</a:t>
            </a:r>
            <a:r>
              <a:rPr lang="ru-RU" sz="2000" dirty="0" smtClean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i="1" dirty="0" smtClean="0"/>
              <a:t>словесный </a:t>
            </a:r>
            <a:r>
              <a:rPr lang="ru-RU" sz="1600" i="1" dirty="0" smtClean="0"/>
              <a:t>(</a:t>
            </a:r>
            <a:r>
              <a:rPr lang="ru-RU" sz="1600" dirty="0" smtClean="0"/>
              <a:t>рассказ, </a:t>
            </a:r>
            <a:r>
              <a:rPr lang="ru-RU" sz="1600" dirty="0"/>
              <a:t>объяснение, </a:t>
            </a:r>
            <a:r>
              <a:rPr lang="ru-RU" sz="1600" dirty="0" smtClean="0"/>
              <a:t>беседа, дискуссия, самостоятельная </a:t>
            </a:r>
            <a:r>
              <a:rPr lang="ru-RU" sz="1600" dirty="0"/>
              <a:t>работу с </a:t>
            </a:r>
            <a:r>
              <a:rPr lang="ru-RU" sz="1600" dirty="0" smtClean="0"/>
              <a:t>книгой)</a:t>
            </a:r>
            <a:r>
              <a:rPr lang="ru-RU" sz="1600" i="1" dirty="0" smtClean="0"/>
              <a:t>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1600" i="1" dirty="0" smtClean="0"/>
              <a:t> </a:t>
            </a:r>
            <a:r>
              <a:rPr lang="ru-RU" sz="2000" i="1" dirty="0" smtClean="0"/>
              <a:t>практический </a:t>
            </a:r>
            <a:r>
              <a:rPr lang="ru-RU" sz="1600" dirty="0" smtClean="0"/>
              <a:t>(деятельность </a:t>
            </a:r>
            <a:r>
              <a:rPr lang="ru-RU" sz="1600" dirty="0"/>
              <a:t>детей с демонстрационным материалом или  самостоятельной работы с раздаточным дидактическим материалом, направленной на усвоение определенных способов действий с предметами или их заменителями (изображениями, графическими рисунками, моделями и т. д</a:t>
            </a:r>
            <a:r>
              <a:rPr lang="ru-RU" sz="1600" dirty="0" smtClean="0"/>
              <a:t>.);</a:t>
            </a:r>
            <a:endParaRPr lang="ru-RU" sz="2000" i="1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i="1" dirty="0" smtClean="0"/>
              <a:t>наглядный  </a:t>
            </a:r>
            <a:r>
              <a:rPr lang="ru-RU" sz="1600" i="1" dirty="0" smtClean="0"/>
              <a:t>(иллюстрации, демонстрации)</a:t>
            </a:r>
            <a:r>
              <a:rPr lang="ru-RU" sz="2000" i="1" dirty="0"/>
              <a:t>;</a:t>
            </a:r>
            <a:endParaRPr lang="ru-RU" sz="2000" i="1" dirty="0" smtClean="0"/>
          </a:p>
          <a:p>
            <a:pPr lvl="0">
              <a:buFont typeface="Wingdings" panose="05000000000000000000" pitchFamily="2" charset="2"/>
              <a:buChar char="Ø"/>
            </a:pPr>
            <a:r>
              <a:rPr lang="ru-RU" sz="2000" i="1" dirty="0"/>
              <a:t> </a:t>
            </a:r>
            <a:r>
              <a:rPr lang="ru-RU" sz="2000" i="1" dirty="0" smtClean="0"/>
              <a:t>игровой.</a:t>
            </a:r>
          </a:p>
          <a:p>
            <a:endParaRPr lang="ru-RU" sz="2000" dirty="0" smtClean="0"/>
          </a:p>
          <a:p>
            <a:endParaRPr lang="ru-RU" sz="2000" dirty="0"/>
          </a:p>
          <a:p>
            <a:r>
              <a:rPr lang="ru-RU" sz="2000" dirty="0" smtClean="0"/>
              <a:t>-   непосредственно </a:t>
            </a:r>
            <a:r>
              <a:rPr lang="ru-RU" sz="2000" dirty="0"/>
              <a:t>образовательная деятельность (НОД</a:t>
            </a:r>
            <a:r>
              <a:rPr lang="ru-RU" sz="2000" dirty="0" smtClean="0"/>
              <a:t>).:</a:t>
            </a:r>
            <a:endParaRPr lang="ru-RU" sz="2000" dirty="0"/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организованная образовательная деятельность,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совместная  деятельность </a:t>
            </a:r>
            <a:r>
              <a:rPr lang="ru-RU" sz="2000" dirty="0"/>
              <a:t>детей и взрослых </a:t>
            </a:r>
            <a:r>
              <a:rPr lang="ru-RU" sz="2000" dirty="0" smtClean="0"/>
              <a:t>,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dirty="0" smtClean="0"/>
              <a:t> самостоятельная </a:t>
            </a:r>
            <a:r>
              <a:rPr lang="ru-RU" sz="2000" dirty="0"/>
              <a:t>деятельность детей,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в </a:t>
            </a:r>
            <a:r>
              <a:rPr lang="ru-RU" sz="2000" dirty="0"/>
              <a:t>процессе которых формируются и развиваются </a:t>
            </a: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/>
              <a:t>элементарные </a:t>
            </a:r>
            <a:r>
              <a:rPr lang="ru-RU" sz="2000" dirty="0"/>
              <a:t>математические представления.</a:t>
            </a:r>
          </a:p>
          <a:p>
            <a:pPr lvl="0">
              <a:buFont typeface="Wingdings" panose="05000000000000000000" pitchFamily="2" charset="2"/>
              <a:buChar char="Ø"/>
            </a:pPr>
            <a:endParaRPr lang="ru-RU" sz="20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63272" cy="36724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/>
              </a:rPr>
              <a:t> </a:t>
            </a:r>
            <a:r>
              <a:rPr lang="ru-RU" sz="2200" b="1" dirty="0">
                <a:solidFill>
                  <a:schemeClr val="accent3">
                    <a:lumMod val="50000"/>
                  </a:schemeClr>
                </a:solidFill>
                <a:effectLst/>
              </a:rPr>
              <a:t>Методы </a:t>
            </a:r>
            <a:r>
              <a:rPr lang="ru-RU" sz="2200" b="1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обучения</a:t>
            </a: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  <a:t>- процесс </a:t>
            </a: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передачи </a:t>
            </a:r>
            <a: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  <a:t>знаний от учителя к ученику</a:t>
            </a: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.</a:t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200" dirty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/>
            </a:r>
            <a:b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ru-RU" sz="2200" dirty="0" smtClean="0"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Основная  </a:t>
            </a:r>
            <a:r>
              <a:rPr lang="ru-RU" sz="2400" b="1" dirty="0">
                <a:solidFill>
                  <a:schemeClr val="accent3">
                    <a:lumMod val="50000"/>
                  </a:schemeClr>
                </a:solidFill>
              </a:rPr>
              <a:t>формой организации обучения в ДОО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sz="22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 descr="M:\DCIM\IMG_20171211_112856_BURST019.jpg"/>
          <p:cNvPicPr/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100718" y="2492896"/>
            <a:ext cx="991235" cy="136588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147" name="Picture 3" descr="C:\Users\Иван\Desktop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81886" y="4725144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5747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50004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Восприятие цвета, формы, величины</a:t>
            </a:r>
            <a:endParaRPr lang="ru-RU" sz="2800" b="1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2" descr="F:\DCIM\Camera\IMG_20171103_0908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92080" y="785794"/>
            <a:ext cx="3137572" cy="23420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G:\DCIM\Camera\IMG_20171208_092324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3071810"/>
            <a:ext cx="1714512" cy="23574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Рисунок 7" descr="G:\DCIM\Camera\IMG_20171208_092506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5984" y="3357562"/>
            <a:ext cx="2143140" cy="20002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4941246" y="3214686"/>
            <a:ext cx="42027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Соотнесение листочков по цвету и размеру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5780782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Кораблик «Плюх-плюх»: Сравнение мачт по высоте, распределение флажков разного цвета на мачту заданной высоты</a:t>
            </a:r>
          </a:p>
          <a:p>
            <a:pPr algn="ctr"/>
            <a:endParaRPr lang="ru-RU" sz="1600" dirty="0"/>
          </a:p>
        </p:txBody>
      </p:sp>
      <p:pic>
        <p:nvPicPr>
          <p:cNvPr id="14" name="Рисунок 13" descr="G:\DCIM\Camera\IMG_20171208_123956.jpg"/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86446" y="3857628"/>
            <a:ext cx="2786082" cy="23574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5429256" y="6273225"/>
            <a:ext cx="33575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Помоги Большому и маленькому ёжикам собрать грибы</a:t>
            </a:r>
            <a:endParaRPr lang="ru-RU" sz="1600" dirty="0"/>
          </a:p>
        </p:txBody>
      </p:sp>
      <p:pic>
        <p:nvPicPr>
          <p:cNvPr id="2050" name="Picture 2" descr="G:\DCIM\Camera\IMG_20171218_10590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2214546" y="642918"/>
            <a:ext cx="1785949" cy="22145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500166" y="2643182"/>
            <a:ext cx="302743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Расселим палочки по домикам</a:t>
            </a:r>
            <a:endParaRPr lang="ru-RU" sz="1600" dirty="0"/>
          </a:p>
        </p:txBody>
      </p:sp>
      <p:pic>
        <p:nvPicPr>
          <p:cNvPr id="3" name="Picture 2" descr="M:\DCIM\Camera\IMG_20171218_13025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07239" y="1187645"/>
            <a:ext cx="1500166" cy="112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:\DCIM\Camera\IMG_20171122_1056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4000504"/>
            <a:ext cx="2751050" cy="20207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56992"/>
            <a:ext cx="8621560" cy="643512"/>
          </a:xfrm>
        </p:spPr>
        <p:txBody>
          <a:bodyPr>
            <a:normAutofit fontScale="90000"/>
          </a:bodyPr>
          <a:lstStyle/>
          <a:p>
            <a:r>
              <a:rPr lang="ru-RU" sz="4800" dirty="0" smtClean="0"/>
              <a:t> </a:t>
            </a: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Упорядочивание  объектов по возрастанию или убыванию по заданному признаку</a:t>
            </a:r>
            <a:endParaRPr lang="ru-RU" sz="18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Рисунок 4" descr="G:\DCIM\Camera\IMG_20171213_094241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68" y="4000504"/>
            <a:ext cx="1785950" cy="2400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C:\Documents and Settings\алекс\Рабочий стол\IMG_20171201_094844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0760" y="4071942"/>
            <a:ext cx="2571768" cy="1949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1" descr="G:\DCIM\Camera\IMG_20171211_12014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5400000">
            <a:off x="303922" y="1062873"/>
            <a:ext cx="1714512" cy="1285884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18236" y="282259"/>
            <a:ext cx="50006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Сравнение по размеру, длине, толщине, высоте.             </a:t>
            </a:r>
            <a:endParaRPr lang="ru-RU" sz="1600" dirty="0"/>
          </a:p>
        </p:txBody>
      </p:sp>
      <p:pic>
        <p:nvPicPr>
          <p:cNvPr id="3074" name="Picture 2" descr="G:\DCIM\Camera\IMG_20171214_102255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8492" y="1084804"/>
            <a:ext cx="2210805" cy="20002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G:\DCIM\Camera\IMG_20171215_092239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19906" y="451536"/>
            <a:ext cx="2084691" cy="191096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Picture 2" descr="F:\DCIM\Camera\IMG_20171129_102010.jpg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8998" y="781858"/>
            <a:ext cx="2360979" cy="2071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Рисунок 11" descr="M:\DCIM\IMG_20171213_125139.jpg"/>
          <p:cNvPicPr/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475"/>
          <a:stretch/>
        </p:blipFill>
        <p:spPr bwMode="auto">
          <a:xfrm>
            <a:off x="1475656" y="2040969"/>
            <a:ext cx="1152128" cy="70500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875583" y="2865598"/>
            <a:ext cx="423402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/>
              <a:t>Измерение </a:t>
            </a:r>
            <a:r>
              <a:rPr lang="ru-RU" sz="1600" dirty="0" smtClean="0"/>
              <a:t>длины стороны прямоугольника с помощью условной мерки</a:t>
            </a:r>
            <a:endParaRPr lang="ru-RU" sz="1600" dirty="0"/>
          </a:p>
          <a:p>
            <a:pPr algn="ctr"/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0" y="6331557"/>
            <a:ext cx="7937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Построй елочки (</a:t>
            </a:r>
            <a:r>
              <a:rPr lang="ru-RU" sz="1600" dirty="0" smtClean="0"/>
              <a:t>ёжиков, грибочки) </a:t>
            </a:r>
            <a:r>
              <a:rPr lang="ru-RU" sz="1600" dirty="0"/>
              <a:t>по </a:t>
            </a:r>
            <a:r>
              <a:rPr lang="ru-RU" sz="1600" dirty="0" smtClean="0"/>
              <a:t>росту (размеру), </a:t>
            </a:r>
            <a:r>
              <a:rPr lang="ru-RU" sz="1600" dirty="0"/>
              <a:t>начиная с самой </a:t>
            </a:r>
            <a:r>
              <a:rPr lang="ru-RU" sz="1600" dirty="0" smtClean="0"/>
              <a:t>большой (маленькой) 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DCIM\Camera\IMG_20171122_1053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857232"/>
            <a:ext cx="2571768" cy="23942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 </a:t>
            </a:r>
            <a: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Ориентировка в пространстве</a:t>
            </a:r>
            <a:br>
              <a:rPr lang="ru-RU" sz="3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pic>
        <p:nvPicPr>
          <p:cNvPr id="6" name="Рисунок 5" descr="C:\Documents and Settings\алекс\Рабочий стол\IMG_20171206_101827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3240" y="857232"/>
            <a:ext cx="2428892" cy="22976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C:\Documents and Settings\алекс\Рабочий стол\IMG_20171206_101152.jpg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34" y="3786190"/>
            <a:ext cx="2643206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2" descr="C:\Documents and Settings\алекс\Рабочий стол\IMG_20171129_104613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01379" y="4000504"/>
            <a:ext cx="2714025" cy="23574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 descr="C:\Documents and Settings\алекс\Рабочий стол\IMG_20171204_100157.jpg"/>
          <p:cNvPicPr/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72330" y="571480"/>
            <a:ext cx="1785950" cy="271464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500034" y="6027003"/>
            <a:ext cx="3000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За, перед, между, на, </a:t>
            </a:r>
          </a:p>
          <a:p>
            <a:r>
              <a:rPr lang="ru-RU" sz="1600" dirty="0" smtClean="0"/>
              <a:t>Дальше – ближе, выше - ниже</a:t>
            </a:r>
          </a:p>
          <a:p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2000232" y="3214686"/>
            <a:ext cx="32399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Налево – направо, вверху - внизу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215074" y="6273225"/>
            <a:ext cx="2928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Пространственные карточки Лев, Лань, Павлин, Пони</a:t>
            </a:r>
            <a:endParaRPr lang="ru-RU" sz="1600" dirty="0"/>
          </a:p>
        </p:txBody>
      </p:sp>
      <p:pic>
        <p:nvPicPr>
          <p:cNvPr id="4098" name="Picture 2" descr="G:\DCIM\Camera\IMG_20171218_115929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230810">
            <a:off x="5257128" y="1874528"/>
            <a:ext cx="2105698" cy="14264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1245</TotalTime>
  <Words>742</Words>
  <Application>Microsoft Office PowerPoint</Application>
  <PresentationFormat>Экран (4:3)</PresentationFormat>
  <Paragraphs>103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Constantia</vt:lpstr>
      <vt:lpstr>Times New Roman</vt:lpstr>
      <vt:lpstr>Wingdings</vt:lpstr>
      <vt:lpstr>Wingdings 2</vt:lpstr>
      <vt:lpstr>Бумажная</vt:lpstr>
      <vt:lpstr>Формирование математических способностей детей 6-7 лет с ЗПР.   Пути, формы, методы </vt:lpstr>
      <vt:lpstr>Математические способности – это умение мыслить логически</vt:lpstr>
      <vt:lpstr>Особенности РЭМП у дошкольников с ЗПР </vt:lpstr>
      <vt:lpstr>Презентация PowerPoint</vt:lpstr>
      <vt:lpstr>Презентация PowerPoint</vt:lpstr>
      <vt:lpstr> Методы обучения - процесс передачи знаний от учителя к ученику.             Основная  формой организации обучения в ДОО </vt:lpstr>
      <vt:lpstr> Восприятие цвета, формы, величины</vt:lpstr>
      <vt:lpstr> Упорядочивание  объектов по возрастанию или убыванию по заданному признаку</vt:lpstr>
      <vt:lpstr> Ориентировка в пространстве  </vt:lpstr>
      <vt:lpstr> Временные понятия</vt:lpstr>
      <vt:lpstr> Количество и счёт </vt:lpstr>
      <vt:lpstr>  Логическое мышление: Умение выделить объект или группу объектов по заданному признаку (анализ).   Распределение объектов по группам по названию, цвету, размеру, форме и др. (классификация). </vt:lpstr>
      <vt:lpstr>Презентация PowerPoint</vt:lpstr>
      <vt:lpstr>   Сведение в единое целое каких-то элементов, свойств или признаков (синтез).</vt:lpstr>
      <vt:lpstr>- Сопоставление с целью нахождения сходства или различий между объектами (сравнение). </vt:lpstr>
      <vt:lpstr>Задача — развить у ребенка интерес к математике. Приобщение к этому предмету в игровой и занимательной форме поможет ребенку в дальнейшем быстрее и легче усваивать школьную программу.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007 Agent</cp:lastModifiedBy>
  <cp:revision>116</cp:revision>
  <dcterms:modified xsi:type="dcterms:W3CDTF">2018-01-18T15:10:57Z</dcterms:modified>
</cp:coreProperties>
</file>