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67" r:id="rId20"/>
    <p:sldId id="268" r:id="rId21"/>
    <p:sldId id="269" r:id="rId22"/>
    <p:sldId id="277" r:id="rId23"/>
    <p:sldId id="272" r:id="rId24"/>
    <p:sldId id="273" r:id="rId25"/>
    <p:sldId id="274" r:id="rId26"/>
    <p:sldId id="275" r:id="rId27"/>
    <p:sldId id="276" r:id="rId28"/>
    <p:sldId id="278" r:id="rId29"/>
    <p:sldId id="279" r:id="rId30"/>
    <p:sldId id="280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ED99-E15F-48FD-9FB9-AA402213CE4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4707-787D-4F71-8CB1-A63D35648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ED99-E15F-48FD-9FB9-AA402213CE4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4707-787D-4F71-8CB1-A63D35648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ED99-E15F-48FD-9FB9-AA402213CE4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4707-787D-4F71-8CB1-A63D35648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ED99-E15F-48FD-9FB9-AA402213CE4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4707-787D-4F71-8CB1-A63D35648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ED99-E15F-48FD-9FB9-AA402213CE4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4707-787D-4F71-8CB1-A63D35648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ED99-E15F-48FD-9FB9-AA402213CE4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4707-787D-4F71-8CB1-A63D35648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ED99-E15F-48FD-9FB9-AA402213CE4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4707-787D-4F71-8CB1-A63D35648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ED99-E15F-48FD-9FB9-AA402213CE4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4707-787D-4F71-8CB1-A63D35648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ED99-E15F-48FD-9FB9-AA402213CE4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4707-787D-4F71-8CB1-A63D35648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ED99-E15F-48FD-9FB9-AA402213CE4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4707-787D-4F71-8CB1-A63D35648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ED99-E15F-48FD-9FB9-AA402213CE4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4707-787D-4F71-8CB1-A63D35648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7ED99-E15F-48FD-9FB9-AA402213CE4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A4707-787D-4F71-8CB1-A63D35648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Презентация на тему: «Методика воспитательной работы, система, виды.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dirty="0" smtClean="0"/>
              <a:t>Подготовила: Маляренко Н.А.</a:t>
            </a:r>
            <a:endParaRPr lang="ru-RU" sz="2400" b="1" dirty="0"/>
          </a:p>
        </p:txBody>
      </p:sp>
    </p:spTree>
  </p:cSld>
  <p:clrMapOvr>
    <a:masterClrMapping/>
  </p:clrMapOvr>
  <p:transition advTm="5094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П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одходы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в воспитании</a:t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Системный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подход </a:t>
            </a:r>
            <a:r>
              <a:rPr lang="ru-RU" dirty="0" smtClean="0"/>
              <a:t>позволяет разрабатывать стройную систему теории воспитания и теории обучения, охарактеризовать все его основные элементы ( цель, содержание, средства, методы)</a:t>
            </a:r>
          </a:p>
          <a:p>
            <a:pPr>
              <a:buNone/>
            </a:pPr>
            <a:r>
              <a:rPr lang="ru-RU" dirty="0" smtClean="0"/>
              <a:t> - </a:t>
            </a:r>
            <a:r>
              <a:rPr lang="ru-RU" sz="3300" dirty="0" err="1" smtClean="0">
                <a:solidFill>
                  <a:schemeClr val="accent6">
                    <a:lumMod val="75000"/>
                  </a:schemeClr>
                </a:solidFill>
              </a:rPr>
              <a:t>Деятельностный</a:t>
            </a:r>
            <a:r>
              <a:rPr lang="ru-RU" sz="33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300" dirty="0" smtClean="0">
                <a:solidFill>
                  <a:schemeClr val="accent6">
                    <a:lumMod val="75000"/>
                  </a:schemeClr>
                </a:solidFill>
              </a:rPr>
              <a:t>подход </a:t>
            </a:r>
            <a:r>
              <a:rPr lang="ru-RU" dirty="0" smtClean="0"/>
              <a:t>предполагает направленность всех педагогических мер на организацию интенсивной, постоянно усложняющейся деятельности, ибо только через деятельность человек усваивает науку и культуру, способы познания и преобразования мира.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642918"/>
            <a:ext cx="80010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- Личностный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подход </a:t>
            </a:r>
            <a:r>
              <a:rPr lang="ru-RU" sz="2800" dirty="0" smtClean="0"/>
              <a:t>предполагает в качестве ведущего ориентира формирование личностных качеств: направленности, общественной активности, творческих способностей, черт характера.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-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Аксиологический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подход</a:t>
            </a:r>
            <a:r>
              <a:rPr lang="ru-RU" sz="2800" dirty="0" smtClean="0"/>
              <a:t> позволяет изучать педагогические явления с точки зрения общечеловеческих ценностей. В основе педагогической аксиологии лежат понимание и утверждение ценности человеческой жизни, воспитания, обучения и образования в целом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Принципы воспитания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Принципы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воспитания</a:t>
            </a:r>
            <a:r>
              <a:rPr lang="ru-RU" dirty="0" smtClean="0"/>
              <a:t> — это исходные установки, главные ориентиры, организующие, упорядочивающие всю сложную систему воспитательной работы, включающую в себя такие компоненты, как цели и задачи, различные направления содержания, многообразный комплекс воспитательных методов. Принципы позволяют предъявить некоторые общие требования ко всем этим различным сферам воспитательной деятельности и тем самым придать им целостный, единый характер.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642918"/>
            <a:ext cx="78581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Современные представления о процессе воспитания позволяют выделить следующие его </a:t>
            </a:r>
            <a:r>
              <a:rPr lang="ru-RU" sz="2800" b="1" dirty="0" smtClean="0"/>
              <a:t>главные принципы</a:t>
            </a:r>
            <a:r>
              <a:rPr lang="ru-RU" sz="2800" dirty="0" smtClean="0"/>
              <a:t>: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1. 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Принцип единства</a:t>
            </a:r>
            <a:r>
              <a:rPr lang="ru-RU" sz="2800" dirty="0" smtClean="0"/>
              <a:t>, целостности, взаимосвязи всех компонентов, образующих воспитательный процесс. Из него вытекает требование многосторонности воздействия на личность через систему целей, взаимосвязь воспитания и самовоспитания, разнообразие направлений, обеспечивающих богатство его содержания, а также требование необходимости применения комплекса соответствующих методов и воспитательных средств. 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79296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2. 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Ведущая роль преподавателю</a:t>
            </a:r>
            <a:r>
              <a:rPr lang="ru-RU" sz="2800" b="1" dirty="0" smtClean="0"/>
              <a:t>,</a:t>
            </a:r>
            <a:r>
              <a:rPr lang="ru-RU" sz="2800" dirty="0" smtClean="0"/>
              <a:t> руководителя в воспитательной деятельности. Именно преподаватель, руководитель воплощает в себе единство и целостность воспитательного процесса, обеспечивает согласованность всех его частей и последовательное применение его принципов. Личный пример руководителя является самым эффективным средством воспитательного воздействия</a:t>
            </a:r>
            <a:r>
              <a:rPr lang="ru-RU" sz="2800" dirty="0" smtClean="0"/>
              <a:t>.</a:t>
            </a:r>
          </a:p>
          <a:p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4357694"/>
            <a:ext cx="80724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3. 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Принцип организации </a:t>
            </a:r>
            <a:r>
              <a:rPr lang="ru-RU" sz="2800" b="1" dirty="0" smtClean="0"/>
              <a:t>активной деятельности воспитуемых. </a:t>
            </a:r>
            <a:r>
              <a:rPr lang="ru-RU" sz="2800" dirty="0" smtClean="0"/>
              <a:t>Это означает, что активное руководство преподавателя, начальника должно сочетаться с активной деятельностью самих </a:t>
            </a:r>
            <a:r>
              <a:rPr lang="ru-RU" sz="2800" dirty="0" smtClean="0"/>
              <a:t>воспитанников.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14356"/>
            <a:ext cx="80724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Этот принцип исходит из того, что эффективное развитие человека может происходить только в процессе его собственной активной деятельности. 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997839"/>
            <a:ext cx="77153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4. 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Принцип связи воспитания с жизнью.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sz="2800" dirty="0" smtClean="0"/>
              <a:t>Истолкование этого принципа может иметь варианты. Так, из него может вытекать в качестве главного требование подчинения всей деятельности государственной стратегии воспитания в соответствии с господствующими идеологическими установками, требование формировать заданный социальный тип личности.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857232"/>
            <a:ext cx="764386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5. 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Принцип гуманизма в воспитании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sz="2800" dirty="0" smtClean="0"/>
              <a:t>основывается на вере в возможность положительных результатов воспитания для каждого человека. Хотя это только вера, но без нее сама воспитательная деятельность лишается своих главных ориентиров.</a:t>
            </a:r>
          </a:p>
          <a:p>
            <a:r>
              <a:rPr lang="ru-RU" sz="2800" dirty="0" smtClean="0"/>
              <a:t>Этот принцип предполагает опору на те положительные задатки, которые в той или иной степени присутствуют в каждом человеке.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79296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6. 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Принцип опоры на коллектив </a:t>
            </a:r>
            <a:r>
              <a:rPr lang="ru-RU" sz="2800" b="1" dirty="0" smtClean="0"/>
              <a:t>-</a:t>
            </a:r>
            <a:r>
              <a:rPr lang="ru-RU" sz="2800" dirty="0" smtClean="0"/>
              <a:t> исходит из того, что эффект воспитания достигается не только активностью руководителя, но в значительной степени обусловлен еще и воздействием тех </a:t>
            </a:r>
            <a:r>
              <a:rPr lang="ru-RU" sz="2800" dirty="0" err="1" smtClean="0"/>
              <a:t>микрогрупп</a:t>
            </a:r>
            <a:r>
              <a:rPr lang="ru-RU" sz="2800" dirty="0" smtClean="0"/>
              <a:t>, в которых проходит, как правило, процесс воспитания личности. Как доказывает современная наука, психологический климат этих групп выступает в качестве одного из существенных факторов воспитательного процесса, который нельзя не учитывать. </a:t>
            </a:r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857233"/>
            <a:ext cx="80724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7. 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Принцип использования самовоспитания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sz="2800" dirty="0" smtClean="0"/>
              <a:t>как процесса продолжения и развития воспитания. Самовоспитание — это в отличие от собственно воспитания полностью самостоятельная целенаправленная деятельность, ведущая к наиболее полной реализации, развитию и совершенствованию личности, вершинам ее зрелости, мастерства. </a:t>
            </a: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Методы воспитания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chemeClr val="accent2"/>
                </a:solidFill>
              </a:rPr>
              <a:t>Методы </a:t>
            </a:r>
            <a:r>
              <a:rPr lang="ru-RU" b="1" dirty="0">
                <a:solidFill>
                  <a:schemeClr val="accent2"/>
                </a:solidFill>
              </a:rPr>
              <a:t>воспитания </a:t>
            </a:r>
            <a:r>
              <a:rPr lang="ru-RU" dirty="0"/>
              <a:t>– это способы педагогической работы, с помощью которых осуществляется целенаправленное формирование духовных, этических, эстетических и физических качеств личности. </a:t>
            </a:r>
            <a:r>
              <a:rPr lang="ru-RU" b="1" dirty="0">
                <a:solidFill>
                  <a:schemeClr val="accent2"/>
                </a:solidFill>
              </a:rPr>
              <a:t>Методы воспитания </a:t>
            </a:r>
            <a:r>
              <a:rPr lang="ru-RU" dirty="0"/>
              <a:t>- это способы взаимодействия педагога и ребенка, в процессе которого происходит воздействие на сознание, чувства, волю, поведение и систему отношений воспитанника с целью формирования личности.</a:t>
            </a:r>
          </a:p>
        </p:txBody>
      </p:sp>
    </p:spTree>
  </p:cSld>
  <p:clrMapOvr>
    <a:masterClrMapping/>
  </p:clrMapOvr>
  <p:transition advTm="1609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143116"/>
            <a:ext cx="771530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/>
                </a:solidFill>
              </a:rPr>
              <a:t>Воспитание</a:t>
            </a:r>
            <a:r>
              <a:rPr lang="ru-RU" sz="2800" b="1" dirty="0"/>
              <a:t> </a:t>
            </a:r>
            <a:r>
              <a:rPr lang="ru-RU" sz="2800" dirty="0"/>
              <a:t>— это целенаправленное развитие личности для дальнейшего ее участия в культурной и общественной жизни. Цель воспитания — достижение положительных изменений в </a:t>
            </a:r>
            <a:r>
              <a:rPr lang="ru-RU" sz="2800" dirty="0" smtClean="0"/>
              <a:t>человеке, </a:t>
            </a:r>
            <a:r>
              <a:rPr lang="ru-RU" sz="2800" dirty="0"/>
              <a:t>которое происходит под воздействием проведенных воспитательных действий, акций.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advTm="12719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6"/>
                </a:solidFill>
              </a:rPr>
              <a:t>К</a:t>
            </a:r>
            <a:r>
              <a:rPr lang="ru-RU" sz="3200" b="1" dirty="0" smtClean="0">
                <a:solidFill>
                  <a:schemeClr val="accent6"/>
                </a:solidFill>
              </a:rPr>
              <a:t>лассификация методов воспитания</a:t>
            </a:r>
            <a:endParaRPr lang="ru-RU" sz="3200" b="1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/>
              <a:t>Можно условно выделить группы методов прямого и </a:t>
            </a:r>
            <a:r>
              <a:rPr lang="ru-RU" sz="2800" dirty="0" smtClean="0"/>
              <a:t>косвенного </a:t>
            </a:r>
            <a:r>
              <a:rPr lang="ru-RU" sz="2800" dirty="0"/>
              <a:t>педагогического влияния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b="1" dirty="0">
                <a:solidFill>
                  <a:schemeClr val="accent2"/>
                </a:solidFill>
              </a:rPr>
              <a:t>Методы прямого педагогического влияния </a:t>
            </a:r>
            <a:r>
              <a:rPr lang="ru-RU" sz="2800" dirty="0" smtClean="0"/>
              <a:t>предполагают </a:t>
            </a:r>
            <a:r>
              <a:rPr lang="ru-RU" sz="2800" dirty="0"/>
              <a:t>немедленную или отсроченную реакцию ученика и его соответствующие действия, направленные на </a:t>
            </a:r>
            <a:r>
              <a:rPr lang="ru-RU" sz="2800" dirty="0" smtClean="0"/>
              <a:t>самовоспитание.</a:t>
            </a:r>
          </a:p>
          <a:p>
            <a:pPr>
              <a:buNone/>
            </a:pP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 advTm="10563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643050"/>
            <a:ext cx="75009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Методы косвенного педагогического влияния </a:t>
            </a:r>
            <a:r>
              <a:rPr lang="ru-RU" sz="2800" dirty="0" smtClean="0"/>
              <a:t>предполагают создание ситуации, организацию деятельности, в ко­торые включается ребенок, при этом формируется соответствующая установка на самосовершенствование, на выработку определенной позиции в системе его отношений с учителями, товарищами, обществом</a:t>
            </a:r>
            <a:endParaRPr lang="ru-RU" sz="2800" dirty="0"/>
          </a:p>
        </p:txBody>
      </p:sp>
    </p:spTree>
  </p:cSld>
  <p:clrMapOvr>
    <a:masterClrMapping/>
  </p:clrMapOvr>
  <p:transition advTm="16001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/>
                </a:solidFill>
              </a:rPr>
              <a:t>Классификация Н. И. Болдырева, Н. К. Гончарова, Ф. Ф. Королева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По характеру воздействия на учащегося методы воспита­ния делят на </a:t>
            </a:r>
            <a:r>
              <a:rPr lang="ru-RU" sz="2800" b="1" dirty="0" smtClean="0">
                <a:solidFill>
                  <a:schemeClr val="accent2"/>
                </a:solidFill>
              </a:rPr>
              <a:t>убеждение, упражнения, поощрение и наказание</a:t>
            </a:r>
            <a:r>
              <a:rPr lang="ru-RU" sz="2800" dirty="0" smtClean="0">
                <a:solidFill>
                  <a:schemeClr val="accent2"/>
                </a:solidFill>
              </a:rPr>
              <a:t>.</a:t>
            </a:r>
            <a:r>
              <a:rPr lang="ru-RU" sz="2800" dirty="0" smtClean="0"/>
              <a:t> В данном случае общий признак «характер метода» включает направленность, применимость, особенность и некоторые другие его стороны.</a:t>
            </a:r>
            <a:endParaRPr lang="ru-RU" sz="2800" dirty="0"/>
          </a:p>
        </p:txBody>
      </p:sp>
    </p:spTree>
  </p:cSld>
  <p:clrMapOvr>
    <a:masterClrMapping/>
  </p:clrMapOvr>
  <p:transition advTm="17859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97346"/>
            <a:ext cx="807249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</a:rPr>
              <a:t>Убеждение</a:t>
            </a:r>
            <a:r>
              <a:rPr lang="ru-RU" sz="2400" b="1" dirty="0"/>
              <a:t> </a:t>
            </a:r>
            <a:r>
              <a:rPr lang="ru-RU" sz="2400" dirty="0"/>
              <a:t>– это один из способов влияния на личность, прием воздействия на сознание, чувства и волю воспитанника с целью развития сознательного отношения к окружающей действительности. Следует дифференцировать убеждение как: </a:t>
            </a:r>
            <a:endParaRPr lang="ru-RU" sz="2400" dirty="0" smtClean="0"/>
          </a:p>
          <a:p>
            <a:r>
              <a:rPr lang="ru-RU" sz="2400" dirty="0" smtClean="0"/>
              <a:t>1</a:t>
            </a:r>
            <a:r>
              <a:rPr lang="ru-RU" sz="2400" dirty="0"/>
              <a:t>) психическое свойство личности и 2) метод воздействия на сознание и волю воспитанника, конечной целью применения которого и является формирование убеждения в первом значении.</a:t>
            </a:r>
          </a:p>
          <a:p>
            <a:r>
              <a:rPr lang="ru-RU" sz="2400" dirty="0"/>
              <a:t>Метод убеждения формирует взгляды воспитанника, мотивы поведения и </a:t>
            </a:r>
            <a:r>
              <a:rPr lang="ru-RU" sz="2400" dirty="0" smtClean="0"/>
              <a:t>действий. </a:t>
            </a:r>
            <a:r>
              <a:rPr lang="ru-RU" sz="2400" dirty="0"/>
              <a:t>Задача воспитателя состоит в том, чтобы помочь сформировать правильные убеждения. С помощью этого метода раскрываются нормы поведения, доказывается необходимость правильного поведения, показывается для личности значимость тех или иных норм поведения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advTm="18485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214422"/>
            <a:ext cx="77153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Под методом </a:t>
            </a:r>
            <a:r>
              <a:rPr lang="ru-RU" sz="2800" b="1" dirty="0">
                <a:solidFill>
                  <a:schemeClr val="accent2"/>
                </a:solidFill>
              </a:rPr>
              <a:t>упражнения</a:t>
            </a:r>
            <a:r>
              <a:rPr lang="ru-RU" sz="2800" dirty="0"/>
              <a:t> в воспитании обычно понимают такую систему организации повседневной жизни, процесса обучения, деятельности, которая позволяет </a:t>
            </a:r>
            <a:r>
              <a:rPr lang="ru-RU" sz="2800" dirty="0" smtClean="0"/>
              <a:t>дошкольникам </a:t>
            </a:r>
            <a:r>
              <a:rPr lang="ru-RU" sz="2800" dirty="0"/>
              <a:t>накапливать опыт правильного поведения, самостоятельности в решении задач, развивать их индивидуальные качества, чувства и волю, формировать положительные привычки, обеспечивать единство между знаниями, убеждениями и поведением, словом и делом.</a:t>
            </a:r>
          </a:p>
        </p:txBody>
      </p:sp>
    </p:spTree>
  </p:cSld>
  <p:clrMapOvr>
    <a:masterClrMapping/>
  </p:clrMapOvr>
  <p:transition advTm="18968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428736"/>
            <a:ext cx="74295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Упражнения (приучение) как общий метод воспитания применяются для решения самых разнообразных задач общественного, нравственного, эстетического и физического развития учащихся. </a:t>
            </a:r>
          </a:p>
          <a:p>
            <a:r>
              <a:rPr lang="ru-RU" sz="2800" dirty="0" smtClean="0"/>
              <a:t>Упражнения выступают как основной метод выработки у учащихся санитарно-гигиенических умений и навыков, развития художественно-эстетических способностей. </a:t>
            </a:r>
            <a:endParaRPr lang="ru-RU" sz="2800" dirty="0"/>
          </a:p>
        </p:txBody>
      </p:sp>
    </p:spTree>
  </p:cSld>
  <p:clrMapOvr>
    <a:masterClrMapping/>
  </p:clrMapOvr>
  <p:transition advTm="12344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571612"/>
            <a:ext cx="75724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/>
                </a:solidFill>
              </a:rPr>
              <a:t>Наказание</a:t>
            </a:r>
            <a:r>
              <a:rPr lang="ru-RU" sz="2800" b="1" dirty="0"/>
              <a:t> </a:t>
            </a:r>
            <a:r>
              <a:rPr lang="ru-RU" sz="2800" dirty="0"/>
              <a:t>– это метод торможения отрицательных проявлений при помощи негативной оценки поступков воспитанника, порождения в нем стыда, раскаяния, чувства вины. Наказания подразделяются на следующие виды: неодобрение, порицание, замечание, лишение воспитуемого удовольствия, лишение, ограничение в правах, отложенное наказание, выговор и др. </a:t>
            </a:r>
          </a:p>
        </p:txBody>
      </p:sp>
    </p:spTree>
  </p:cSld>
  <p:clrMapOvr>
    <a:masterClrMapping/>
  </p:clrMapOvr>
  <p:transition advTm="16813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/>
                </a:solidFill>
              </a:rPr>
              <a:t>Классификация методов воспитания Т. А. Ильиной, И. Т. </a:t>
            </a:r>
            <a:r>
              <a:rPr lang="ru-RU" sz="3200" b="1" dirty="0" err="1" smtClean="0">
                <a:solidFill>
                  <a:schemeClr val="accent6"/>
                </a:solidFill>
              </a:rPr>
              <a:t>Огородникова</a:t>
            </a:r>
            <a:r>
              <a:rPr lang="ru-RU" sz="3200" b="1" dirty="0" smtClean="0">
                <a:solidFill>
                  <a:schemeClr val="accent6"/>
                </a:solidFill>
              </a:rPr>
              <a:t>). </a:t>
            </a:r>
            <a:endParaRPr lang="ru-RU" sz="3200" b="1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Эта классификация трактует </a:t>
            </a:r>
            <a:r>
              <a:rPr lang="ru-RU" sz="2800" dirty="0"/>
              <a:t>характер методов более </a:t>
            </a:r>
            <a:r>
              <a:rPr lang="ru-RU" sz="2800" dirty="0" smtClean="0"/>
              <a:t>обобщенно. </a:t>
            </a:r>
            <a:r>
              <a:rPr lang="ru-RU" sz="2800" dirty="0"/>
              <a:t>Она включает методы </a:t>
            </a:r>
            <a:r>
              <a:rPr lang="ru-RU" sz="2800" dirty="0">
                <a:solidFill>
                  <a:schemeClr val="accent2"/>
                </a:solidFill>
              </a:rPr>
              <a:t>убеждения, </a:t>
            </a:r>
            <a:r>
              <a:rPr lang="ru-RU" sz="2800" dirty="0" smtClean="0">
                <a:solidFill>
                  <a:schemeClr val="accent2"/>
                </a:solidFill>
              </a:rPr>
              <a:t>организации </a:t>
            </a:r>
            <a:r>
              <a:rPr lang="ru-RU" sz="2800" dirty="0">
                <a:solidFill>
                  <a:schemeClr val="accent2"/>
                </a:solidFill>
              </a:rPr>
              <a:t>деятельности, стимулирования поведения </a:t>
            </a:r>
            <a:r>
              <a:rPr lang="ru-RU" sz="2800" dirty="0" smtClean="0">
                <a:solidFill>
                  <a:schemeClr val="accent2"/>
                </a:solidFill>
              </a:rPr>
              <a:t>школьников</a:t>
            </a:r>
            <a:r>
              <a:rPr lang="ru-RU" sz="2800" dirty="0"/>
              <a:t>.</a:t>
            </a:r>
            <a:r>
              <a:rPr lang="ru-RU" dirty="0"/>
              <a:t> </a:t>
            </a:r>
            <a:endParaRPr lang="ru-RU" dirty="0" smtClean="0"/>
          </a:p>
          <a:p>
            <a:pPr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Убеждение </a:t>
            </a:r>
            <a:r>
              <a:rPr lang="ru-RU" sz="2800" dirty="0" smtClean="0"/>
              <a:t>– это один из способов влияния на личность, прием воздействия на сознание, чувства и волю воспитанника с целью развития сознательного отношения к окружающей действительности.</a:t>
            </a:r>
            <a:endParaRPr lang="ru-RU" sz="2800" dirty="0"/>
          </a:p>
        </p:txBody>
      </p:sp>
    </p:spTree>
  </p:cSld>
  <p:clrMapOvr>
    <a:masterClrMapping/>
  </p:clrMapOvr>
  <p:transition advTm="15829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166843"/>
            <a:ext cx="764386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Метод организации деятельности </a:t>
            </a:r>
            <a:r>
              <a:rPr lang="ru-RU" sz="2800" dirty="0" smtClean="0"/>
              <a:t>направлен </a:t>
            </a:r>
            <a:r>
              <a:rPr lang="ru-RU" sz="2800" dirty="0"/>
              <a:t>на отработку привычек поведения, которые должны стать нормой для личности воспитанника. Они воздействуют на предметно-практическую сферу и направлены на развитие у детей качеств, помогающих человеку реализовать себя и как существо сугубо общественное, и как неповторимую индивидуальность. К таким методам относятся упражнения, приучение, требование, поручение и создание воспитывающих ситуаций.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 advTm="15453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65" cy="5539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642918"/>
            <a:ext cx="77153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/>
                </a:solidFill>
              </a:rPr>
              <a:t>Стимулировать</a:t>
            </a:r>
            <a:r>
              <a:rPr lang="ru-RU" sz="2800" b="1" dirty="0"/>
              <a:t> </a:t>
            </a:r>
            <a:r>
              <a:rPr lang="ru-RU" sz="2800" dirty="0"/>
              <a:t>- значит давать толчок, импульс к мысли, чувству, действию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Основное назначение - воздействие на чувства и эмоции, формирование положительного отношения к внешним воспитательным воздействиям с целью перевода их во внутренние установки личности. </a:t>
            </a:r>
            <a:endParaRPr lang="ru-RU" sz="2800" dirty="0" smtClean="0"/>
          </a:p>
          <a:p>
            <a:r>
              <a:rPr lang="ru-RU" sz="2800" dirty="0" smtClean="0"/>
              <a:t>К </a:t>
            </a:r>
            <a:r>
              <a:rPr lang="ru-RU" sz="2800" dirty="0"/>
              <a:t>этой группе методов относят поощрение, наказание и соревнование.</a:t>
            </a:r>
          </a:p>
        </p:txBody>
      </p:sp>
    </p:spTree>
  </p:cSld>
  <p:clrMapOvr>
    <a:masterClrMapping/>
  </p:clrMapOvr>
  <p:transition advTm="1510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chemeClr val="accent6"/>
                </a:solidFill>
              </a:rPr>
              <a:t>О</a:t>
            </a:r>
            <a:r>
              <a:rPr lang="ru-RU" dirty="0" smtClean="0">
                <a:solidFill>
                  <a:schemeClr val="accent6"/>
                </a:solidFill>
              </a:rPr>
              <a:t>сновные закономерности воспитания: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Воспитание </a:t>
            </a:r>
            <a:r>
              <a:rPr lang="ru-RU" dirty="0"/>
              <a:t>детерминировано культурой общества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Воспитание </a:t>
            </a:r>
            <a:r>
              <a:rPr lang="ru-RU" dirty="0"/>
              <a:t>и обучение — два взаимопроникающих, </a:t>
            </a:r>
            <a:r>
              <a:rPr lang="ru-RU" dirty="0" smtClean="0"/>
              <a:t>взаимозависимых </a:t>
            </a:r>
            <a:r>
              <a:rPr lang="ru-RU" dirty="0"/>
              <a:t>процесса с определяющей ролью воспитания; </a:t>
            </a:r>
            <a:endParaRPr lang="ru-RU" dirty="0" smtClean="0"/>
          </a:p>
          <a:p>
            <a:r>
              <a:rPr lang="ru-RU" dirty="0"/>
              <a:t>Э</a:t>
            </a:r>
            <a:r>
              <a:rPr lang="ru-RU" dirty="0" smtClean="0"/>
              <a:t>ффективность </a:t>
            </a:r>
            <a:r>
              <a:rPr lang="ru-RU" dirty="0"/>
              <a:t>воспитания обусловлена активностью </a:t>
            </a:r>
            <a:r>
              <a:rPr lang="ru-RU" dirty="0" smtClean="0"/>
              <a:t>человека</a:t>
            </a:r>
            <a:r>
              <a:rPr lang="ru-RU" dirty="0"/>
              <a:t>, включенностью его в самовоспитание; </a:t>
            </a:r>
            <a:endParaRPr lang="ru-RU" dirty="0" smtClean="0"/>
          </a:p>
          <a:p>
            <a:r>
              <a:rPr lang="ru-RU" dirty="0"/>
              <a:t>Э</a:t>
            </a:r>
            <a:r>
              <a:rPr lang="ru-RU" dirty="0" smtClean="0"/>
              <a:t>ффективность </a:t>
            </a:r>
            <a:r>
              <a:rPr lang="ru-RU" dirty="0"/>
              <a:t>и результативность воспитания зависят от </a:t>
            </a:r>
            <a:r>
              <a:rPr lang="ru-RU" dirty="0" smtClean="0"/>
              <a:t>гармоничной </a:t>
            </a:r>
            <a:r>
              <a:rPr lang="ru-RU" dirty="0"/>
              <a:t>связи всех структурных элементов, участвующих в </a:t>
            </a:r>
            <a:r>
              <a:rPr lang="ru-RU" dirty="0" smtClean="0"/>
              <a:t>воспитательном </a:t>
            </a:r>
            <a:r>
              <a:rPr lang="ru-RU" dirty="0"/>
              <a:t>процессе: цели, содержания, форм, методов, средств, адекватных ребенку и педагогу.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22578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accent6"/>
                </a:solidFill>
              </a:rPr>
              <a:t>Классификация </a:t>
            </a:r>
            <a:r>
              <a:rPr lang="ru-RU" sz="3200" b="1" dirty="0">
                <a:solidFill>
                  <a:schemeClr val="accent6"/>
                </a:solidFill>
              </a:rPr>
              <a:t>И. Г. Щукиной</a:t>
            </a:r>
            <a:r>
              <a:rPr lang="ru-RU" b="1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sz="5100" dirty="0" smtClean="0"/>
              <a:t>Эта классификация основана на </a:t>
            </a:r>
            <a:r>
              <a:rPr lang="ru-RU" sz="5100" dirty="0"/>
              <a:t>характеристики, включающей в единстве целевую, содержательную и процессуальную стороны методов воспитания. Она выделяет три группы методов: </a:t>
            </a:r>
            <a:r>
              <a:rPr lang="ru-RU" sz="5100" b="1" dirty="0">
                <a:solidFill>
                  <a:schemeClr val="accent2"/>
                </a:solidFill>
              </a:rPr>
              <a:t>методы формирования сознания </a:t>
            </a:r>
            <a:r>
              <a:rPr lang="ru-RU" sz="5100" dirty="0"/>
              <a:t>(рас­сказ, объяснение, разъяснение, лекция, этическая беседа, увещевание, внушение, инструктаж, диспут, доклад, </a:t>
            </a:r>
            <a:r>
              <a:rPr lang="ru-RU" sz="5100" dirty="0" smtClean="0"/>
              <a:t>пример</a:t>
            </a:r>
            <a:r>
              <a:rPr lang="ru-RU" sz="5100" dirty="0"/>
              <a:t>); </a:t>
            </a:r>
            <a:r>
              <a:rPr lang="ru-RU" sz="5100" b="1" dirty="0">
                <a:solidFill>
                  <a:schemeClr val="accent2"/>
                </a:solidFill>
              </a:rPr>
              <a:t>методы организации деятельности </a:t>
            </a:r>
            <a:r>
              <a:rPr lang="ru-RU" sz="5100" dirty="0">
                <a:solidFill>
                  <a:schemeClr val="accent2"/>
                </a:solidFill>
              </a:rPr>
              <a:t>и </a:t>
            </a:r>
            <a:r>
              <a:rPr lang="ru-RU" sz="5100" b="1" dirty="0">
                <a:solidFill>
                  <a:schemeClr val="accent2"/>
                </a:solidFill>
              </a:rPr>
              <a:t>формирования опыта поведения </a:t>
            </a:r>
            <a:r>
              <a:rPr lang="ru-RU" sz="5100" dirty="0"/>
              <a:t>(упражнение, поручение, воспитывающие ситуации</a:t>
            </a:r>
            <a:r>
              <a:rPr lang="ru-RU" sz="5100" dirty="0">
                <a:solidFill>
                  <a:schemeClr val="accent2"/>
                </a:solidFill>
              </a:rPr>
              <a:t>); </a:t>
            </a:r>
            <a:r>
              <a:rPr lang="ru-RU" sz="5100" b="1" dirty="0">
                <a:solidFill>
                  <a:schemeClr val="accent2"/>
                </a:solidFill>
              </a:rPr>
              <a:t>методы стимулирования </a:t>
            </a:r>
            <a:r>
              <a:rPr lang="ru-RU" sz="5100" dirty="0"/>
              <a:t>(соревнование, </a:t>
            </a:r>
            <a:r>
              <a:rPr lang="ru-RU" sz="5100" dirty="0" smtClean="0"/>
              <a:t>поощрение</a:t>
            </a:r>
            <a:r>
              <a:rPr lang="ru-RU" sz="5100" dirty="0"/>
              <a:t>, наказание).</a:t>
            </a:r>
          </a:p>
        </p:txBody>
      </p:sp>
    </p:spTree>
  </p:cSld>
  <p:clrMapOvr>
    <a:masterClrMapping/>
  </p:clrMapOvr>
  <p:transition advTm="23312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/>
                </a:solidFill>
              </a:rPr>
              <a:t>Виды воспитания</a:t>
            </a:r>
            <a:r>
              <a:rPr lang="ru-RU" sz="3200" dirty="0" smtClean="0">
                <a:solidFill>
                  <a:schemeClr val="accent6"/>
                </a:solidFill>
              </a:rPr>
              <a:t>.</a:t>
            </a:r>
            <a:endParaRPr lang="ru-RU" sz="3200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>
                <a:solidFill>
                  <a:schemeClr val="accent2"/>
                </a:solidFill>
              </a:rPr>
              <a:t>П</a:t>
            </a:r>
            <a:r>
              <a:rPr lang="ru-RU" sz="2800" b="1" dirty="0" smtClean="0">
                <a:solidFill>
                  <a:schemeClr val="accent2"/>
                </a:solidFill>
              </a:rPr>
              <a:t>о </a:t>
            </a:r>
            <a:r>
              <a:rPr lang="ru-RU" sz="2800" b="1" dirty="0">
                <a:solidFill>
                  <a:schemeClr val="accent2"/>
                </a:solidFill>
              </a:rPr>
              <a:t>формам (институциональному признаку) </a:t>
            </a:r>
            <a:r>
              <a:rPr lang="ru-RU" sz="2800" b="1" dirty="0" smtClean="0">
                <a:solidFill>
                  <a:schemeClr val="accent2"/>
                </a:solidFill>
              </a:rPr>
              <a:t>различают следующие виды воспитания</a:t>
            </a:r>
            <a:r>
              <a:rPr lang="ru-RU" sz="2800" b="1" dirty="0" smtClean="0"/>
              <a:t>:</a:t>
            </a:r>
            <a:r>
              <a:rPr lang="ru-RU" sz="2800" b="1" dirty="0"/>
              <a:t> </a:t>
            </a:r>
            <a:r>
              <a:rPr lang="ru-RU" sz="2800" dirty="0" smtClean="0"/>
              <a:t>семейное</a:t>
            </a:r>
            <a:r>
              <a:rPr lang="ru-RU" sz="2800" dirty="0"/>
              <a:t>, школьное, конфессиональное (религиозное), </a:t>
            </a:r>
            <a:r>
              <a:rPr lang="ru-RU" sz="2800" dirty="0" err="1"/>
              <a:t>дизсоциальное</a:t>
            </a:r>
            <a:r>
              <a:rPr lang="ru-RU" sz="2800" dirty="0"/>
              <a:t> воспитание, воспитание в специальных учебных заведениях (пенитенциарное), по месту жительства, внешкольное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advTm="11859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85795"/>
            <a:ext cx="77153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По содержанию выделяют следующие виды воспитания:</a:t>
            </a:r>
            <a:r>
              <a:rPr lang="ru-RU" sz="2800" dirty="0" smtClean="0"/>
              <a:t> </a:t>
            </a:r>
            <a:r>
              <a:rPr lang="ru-RU" sz="2800" dirty="0"/>
              <a:t>трудовое, умственное, </a:t>
            </a:r>
            <a:r>
              <a:rPr lang="ru-RU" sz="2800" dirty="0" smtClean="0"/>
              <a:t>физическое.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071678"/>
            <a:ext cx="75009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По </a:t>
            </a:r>
            <a:r>
              <a:rPr lang="ru-RU" sz="2800" b="1" dirty="0">
                <a:solidFill>
                  <a:schemeClr val="accent2"/>
                </a:solidFill>
              </a:rPr>
              <a:t>доминирующим принципам и стилю отношений «воспитатель-воспитуемый</a:t>
            </a:r>
            <a:r>
              <a:rPr lang="ru-RU" sz="2800" b="1" dirty="0" smtClean="0">
                <a:solidFill>
                  <a:schemeClr val="accent2"/>
                </a:solidFill>
              </a:rPr>
              <a:t>» :</a:t>
            </a:r>
            <a:r>
              <a:rPr lang="ru-RU" sz="2800" dirty="0" smtClean="0">
                <a:solidFill>
                  <a:schemeClr val="accent2"/>
                </a:solidFill>
              </a:rPr>
              <a:t> </a:t>
            </a:r>
            <a:r>
              <a:rPr lang="ru-RU" sz="2800" dirty="0"/>
              <a:t>авторитарное, свободное, демократическое</a:t>
            </a:r>
            <a:r>
              <a:rPr lang="ru-RU" sz="2800" dirty="0" smtClean="0"/>
              <a:t>;</a:t>
            </a:r>
          </a:p>
          <a:p>
            <a:endParaRPr lang="ru-RU" sz="2800" dirty="0"/>
          </a:p>
          <a:p>
            <a:r>
              <a:rPr lang="ru-RU" sz="2800" b="1" dirty="0">
                <a:solidFill>
                  <a:schemeClr val="accent2"/>
                </a:solidFill>
              </a:rPr>
              <a:t>П</a:t>
            </a:r>
            <a:r>
              <a:rPr lang="ru-RU" sz="2800" b="1" dirty="0" smtClean="0">
                <a:solidFill>
                  <a:schemeClr val="accent2"/>
                </a:solidFill>
              </a:rPr>
              <a:t>о </a:t>
            </a:r>
            <a:r>
              <a:rPr lang="ru-RU" sz="2800" b="1" dirty="0">
                <a:solidFill>
                  <a:schemeClr val="accent2"/>
                </a:solidFill>
              </a:rPr>
              <a:t>объектам </a:t>
            </a:r>
            <a:r>
              <a:rPr lang="ru-RU" sz="2800" b="1" dirty="0" smtClean="0">
                <a:solidFill>
                  <a:schemeClr val="accent2"/>
                </a:solidFill>
              </a:rPr>
              <a:t>воспитания</a:t>
            </a:r>
            <a:r>
              <a:rPr lang="ru-RU" sz="2800" b="1" dirty="0" smtClean="0"/>
              <a:t>:</a:t>
            </a:r>
            <a:r>
              <a:rPr lang="ru-RU" sz="2800" dirty="0" smtClean="0"/>
              <a:t> </a:t>
            </a:r>
            <a:r>
              <a:rPr lang="ru-RU" sz="2800" dirty="0"/>
              <a:t>идейно-политическое, нравственное, половое, </a:t>
            </a:r>
            <a:r>
              <a:rPr lang="ru-RU" sz="2800" dirty="0" err="1"/>
              <a:t>полоролевое</a:t>
            </a:r>
            <a:r>
              <a:rPr lang="ru-RU" sz="2800" dirty="0"/>
              <a:t>, эстетическое, экономическое, гражданское, интернациональное, патриотическое, правовое, экологическое.</a:t>
            </a:r>
          </a:p>
          <a:p>
            <a:endParaRPr lang="ru-RU" sz="2800" dirty="0"/>
          </a:p>
        </p:txBody>
      </p:sp>
    </p:spTree>
  </p:cSld>
  <p:clrMapOvr>
    <a:masterClrMapping/>
  </p:clrMapOvr>
  <p:transition advTm="18031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/>
                </a:solidFill>
              </a:rPr>
              <a:t>Литература.</a:t>
            </a:r>
            <a:endParaRPr lang="ru-RU" sz="3200" b="1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Воспитательная система школы. Проблемы и поиски / Сост. </a:t>
            </a:r>
            <a:r>
              <a:rPr lang="ru-RU" sz="2800" dirty="0" smtClean="0"/>
              <a:t>Н.Л.Селиванова</a:t>
            </a:r>
            <a:r>
              <a:rPr lang="ru-RU" sz="2800" dirty="0"/>
              <a:t>. — М.,</a:t>
            </a:r>
            <a:r>
              <a:rPr lang="ru-RU" dirty="0"/>
              <a:t> </a:t>
            </a:r>
            <a:r>
              <a:rPr lang="ru-RU" dirty="0" smtClean="0"/>
              <a:t>1989</a:t>
            </a:r>
          </a:p>
          <a:p>
            <a:r>
              <a:rPr lang="ru-RU" sz="2800" dirty="0"/>
              <a:t>Управление воспитательной системой школы: Проблемы и решения / Под ред. В. А. </a:t>
            </a:r>
            <a:r>
              <a:rPr lang="ru-RU" sz="2800" dirty="0" err="1"/>
              <a:t>Караковского</a:t>
            </a:r>
            <a:r>
              <a:rPr lang="ru-RU" sz="2800" dirty="0"/>
              <a:t>. — М., </a:t>
            </a:r>
            <a:r>
              <a:rPr lang="ru-RU" sz="2800" dirty="0" smtClean="0"/>
              <a:t>1999.</a:t>
            </a:r>
          </a:p>
          <a:p>
            <a:r>
              <a:rPr lang="en-US" sz="2800" dirty="0" smtClean="0"/>
              <a:t>http://medicinapediya.ru/default.htm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1135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071678"/>
            <a:ext cx="78581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Формирование человека как личности требует от общества постоянного и сознательно организуемого совершенствования системы общественного воспитания, преодоления застойных, традиционных, стихийно сложившихся форм. </a:t>
            </a:r>
          </a:p>
        </p:txBody>
      </p:sp>
    </p:spTree>
  </p:cSld>
  <p:clrMapOvr>
    <a:masterClrMapping/>
  </p:clrMapOvr>
  <p:transition advTm="1062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6"/>
                </a:solidFill>
              </a:rPr>
              <a:t>Воспитательная система</a:t>
            </a:r>
            <a:r>
              <a:rPr lang="ru-RU" sz="3200" dirty="0" smtClean="0">
                <a:solidFill>
                  <a:schemeClr val="accent6"/>
                </a:solidFill>
              </a:rPr>
              <a:t> </a:t>
            </a:r>
            <a:endParaRPr lang="ru-RU" sz="3200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</a:t>
            </a:r>
          </a:p>
          <a:p>
            <a:pPr>
              <a:buNone/>
            </a:pPr>
            <a:endParaRPr lang="ru-RU" sz="2800" dirty="0"/>
          </a:p>
          <a:p>
            <a:pPr>
              <a:buNone/>
            </a:pPr>
            <a:r>
              <a:rPr lang="ru-RU" sz="2800" dirty="0" smtClean="0"/>
              <a:t>    </a:t>
            </a:r>
            <a:r>
              <a:rPr lang="ru-RU" sz="2800" b="1" dirty="0" smtClean="0">
                <a:solidFill>
                  <a:schemeClr val="accent2"/>
                </a:solidFill>
              </a:rPr>
              <a:t>Воспитательная система </a:t>
            </a:r>
            <a:r>
              <a:rPr lang="ru-RU" sz="2800" dirty="0"/>
              <a:t>— это теоретическая модель объекта педагогической действительности.  </a:t>
            </a:r>
            <a:r>
              <a:rPr lang="ru-RU" sz="2800" dirty="0" smtClean="0"/>
              <a:t>Она включает в себя комплекс целей, форм, методов, средства воспитания.</a:t>
            </a:r>
          </a:p>
        </p:txBody>
      </p:sp>
    </p:spTree>
  </p:cSld>
  <p:clrMapOvr>
    <a:masterClrMapping/>
  </p:clrMapOvr>
  <p:transition advTm="1112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/>
                </a:solidFill>
              </a:rPr>
              <a:t>Цели воспитания.</a:t>
            </a:r>
            <a:endParaRPr lang="ru-RU" sz="3200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Цели </a:t>
            </a:r>
            <a:r>
              <a:rPr lang="ru-RU" dirty="0"/>
              <a:t>воспитания, как и цели любой человеческой деятельности, являются исходным моментом в построении всей системы воспитания, ее содержания, методов, </a:t>
            </a:r>
            <a:r>
              <a:rPr lang="ru-RU" dirty="0" smtClean="0"/>
              <a:t>принципов.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chemeClr val="accent2"/>
                </a:solidFill>
              </a:rPr>
              <a:t>Цель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smtClean="0"/>
              <a:t>— идеальная модель результата деятельности. </a:t>
            </a:r>
            <a:r>
              <a:rPr lang="ru-RU" b="1" dirty="0" smtClean="0">
                <a:solidFill>
                  <a:schemeClr val="accent2"/>
                </a:solidFill>
              </a:rPr>
              <a:t>Цель воспитания </a:t>
            </a:r>
            <a:r>
              <a:rPr lang="ru-RU" dirty="0" smtClean="0"/>
              <a:t>сеть заранее определяемое представление о результате воспитательного процесса, о качествах, состоянии личности, которые предполагается сформировать. Выбор целей воспитания не может быть случайным.</a:t>
            </a:r>
          </a:p>
          <a:p>
            <a:endParaRPr lang="ru-RU" dirty="0"/>
          </a:p>
        </p:txBody>
      </p:sp>
    </p:spTree>
  </p:cSld>
  <p:clrMapOvr>
    <a:masterClrMapping/>
  </p:clrMapOvr>
  <p:transition advTm="1420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643050"/>
            <a:ext cx="7143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/>
              <a:t>Как показывает исторический опыт, цели воспитания формируются под влиянием изменяющихся потребностей общества и под воздействием философских и психолого-педагогических концепций. Динамизм, вариативность целей воспитания подтверждаются и современным состоянием этой проблемы.</a:t>
            </a:r>
          </a:p>
        </p:txBody>
      </p:sp>
    </p:spTree>
  </p:cSld>
  <p:clrMapOvr>
    <a:masterClrMapping/>
  </p:clrMapOvr>
  <p:transition advTm="1259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857232"/>
            <a:ext cx="821537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Современная педагогическая практика руководствуется двумя основными концепциями целей </a:t>
            </a:r>
            <a:r>
              <a:rPr lang="ru-RU" sz="2800" dirty="0" smtClean="0"/>
              <a:t>воспитания: прагматической и гуманистической.</a:t>
            </a:r>
            <a:endParaRPr lang="ru-RU" sz="2800" dirty="0"/>
          </a:p>
          <a:p>
            <a:r>
              <a:rPr lang="ru-RU" sz="2800" b="1" dirty="0">
                <a:solidFill>
                  <a:schemeClr val="accent2"/>
                </a:solidFill>
              </a:rPr>
              <a:t>Прагматическая </a:t>
            </a:r>
            <a:r>
              <a:rPr lang="ru-RU" sz="2800" b="1" dirty="0" smtClean="0">
                <a:solidFill>
                  <a:schemeClr val="accent2"/>
                </a:solidFill>
              </a:rPr>
              <a:t>концепция</a:t>
            </a:r>
            <a:r>
              <a:rPr lang="ru-RU" sz="2800" b="1" dirty="0" smtClean="0"/>
              <a:t>-  </a:t>
            </a:r>
            <a:r>
              <a:rPr lang="ru-RU" sz="2800" dirty="0" smtClean="0"/>
              <a:t>педагог</a:t>
            </a:r>
            <a:r>
              <a:rPr lang="ru-RU" sz="2800" b="1" dirty="0" smtClean="0"/>
              <a:t> </a:t>
            </a:r>
            <a:r>
              <a:rPr lang="ru-RU" sz="2800" dirty="0" smtClean="0"/>
              <a:t>должен </a:t>
            </a:r>
            <a:r>
              <a:rPr lang="ru-RU" sz="2800" dirty="0"/>
              <a:t>воспитывать прежде всего эффективного работника, ответственного гражданина и разумного потребителя</a:t>
            </a:r>
            <a:r>
              <a:rPr lang="ru-RU" sz="2800" dirty="0" smtClean="0"/>
              <a:t>.</a:t>
            </a:r>
            <a:r>
              <a:rPr lang="ru-RU" sz="2800" b="1" dirty="0"/>
              <a:t> </a:t>
            </a:r>
            <a:r>
              <a:rPr lang="ru-RU" sz="2800" b="1" dirty="0">
                <a:solidFill>
                  <a:schemeClr val="accent2"/>
                </a:solidFill>
              </a:rPr>
              <a:t>Гуманистическая </a:t>
            </a:r>
            <a:r>
              <a:rPr lang="ru-RU" sz="2800" b="1" dirty="0" smtClean="0">
                <a:solidFill>
                  <a:schemeClr val="accent2"/>
                </a:solidFill>
              </a:rPr>
              <a:t>концепция</a:t>
            </a:r>
            <a:r>
              <a:rPr lang="ru-RU" sz="2800" b="1" dirty="0" smtClean="0"/>
              <a:t>- </a:t>
            </a:r>
            <a:r>
              <a:rPr lang="ru-RU" sz="2800" dirty="0" smtClean="0"/>
              <a:t>исходит </a:t>
            </a:r>
            <a:r>
              <a:rPr lang="ru-RU" sz="2800" dirty="0"/>
              <a:t>из того, что целью воспитания должно быть оказание помощи личности в реализации всех заложенных в ней способностей и талантов, в осуществлении ею собственного «Я».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ransition advTm="19359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6"/>
                </a:solidFill>
              </a:rPr>
              <a:t>Формы воспитания</a:t>
            </a:r>
            <a:br>
              <a:rPr lang="ru-RU" sz="3200" b="1" dirty="0">
                <a:solidFill>
                  <a:schemeClr val="accent6"/>
                </a:solidFill>
              </a:rPr>
            </a:br>
            <a:endParaRPr lang="ru-RU" sz="3200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     </a:t>
            </a:r>
            <a:r>
              <a:rPr lang="ru-RU" sz="2800" b="1" dirty="0" smtClean="0">
                <a:solidFill>
                  <a:schemeClr val="accent2"/>
                </a:solidFill>
              </a:rPr>
              <a:t>Формы </a:t>
            </a:r>
            <a:r>
              <a:rPr lang="ru-RU" sz="2800" b="1" dirty="0">
                <a:solidFill>
                  <a:schemeClr val="accent2"/>
                </a:solidFill>
              </a:rPr>
              <a:t>воспитания</a:t>
            </a:r>
            <a:r>
              <a:rPr lang="ru-RU" sz="2800" dirty="0"/>
              <a:t> – способы организации воспитательного процесса, способы целесообразной организации коллективной и индивидуальной деятельности учащихся. Используют и термин «воспитательное мероприятие, организационные формы воспитания». Мероприятие – организованное действие коллектива, направленное на достижение каких-либо воспитательных целей.</a:t>
            </a:r>
          </a:p>
        </p:txBody>
      </p:sp>
    </p:spTree>
  </p:cSld>
  <p:clrMapOvr>
    <a:masterClrMapping/>
  </p:clrMapOvr>
  <p:transition advTm="15796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одика воспитательной работ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методика воспитательной работы</Template>
  <TotalTime>39</TotalTime>
  <Words>1291</Words>
  <Application>Microsoft Office PowerPoint</Application>
  <PresentationFormat>Экран (4:3)</PresentationFormat>
  <Paragraphs>76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методика воспитательной работы</vt:lpstr>
      <vt:lpstr>Презентация на тему: «Методика воспитательной работы, система, виды.</vt:lpstr>
      <vt:lpstr>Слайд 2</vt:lpstr>
      <vt:lpstr> Основные закономерности воспитания: </vt:lpstr>
      <vt:lpstr>Слайд 4</vt:lpstr>
      <vt:lpstr>Воспитательная система </vt:lpstr>
      <vt:lpstr>Цели воспитания.</vt:lpstr>
      <vt:lpstr>Слайд 7</vt:lpstr>
      <vt:lpstr>Слайд 8</vt:lpstr>
      <vt:lpstr>Формы воспитания </vt:lpstr>
      <vt:lpstr> Подходы в воспитании </vt:lpstr>
      <vt:lpstr>Слайд 11</vt:lpstr>
      <vt:lpstr>Принципы воспитания </vt:lpstr>
      <vt:lpstr>Слайд 13</vt:lpstr>
      <vt:lpstr>Слайд 14</vt:lpstr>
      <vt:lpstr>Слайд 15</vt:lpstr>
      <vt:lpstr>Слайд 16</vt:lpstr>
      <vt:lpstr>Слайд 17</vt:lpstr>
      <vt:lpstr>Слайд 18</vt:lpstr>
      <vt:lpstr>Методы воспитания</vt:lpstr>
      <vt:lpstr>Классификация методов воспитания</vt:lpstr>
      <vt:lpstr>Слайд 21</vt:lpstr>
      <vt:lpstr>Классификация Н. И. Болдырева, Н. К. Гончарова, Ф. Ф. Королева.</vt:lpstr>
      <vt:lpstr>Слайд 23</vt:lpstr>
      <vt:lpstr>Слайд 24</vt:lpstr>
      <vt:lpstr>Слайд 25</vt:lpstr>
      <vt:lpstr>Слайд 26</vt:lpstr>
      <vt:lpstr>Классификация методов воспитания Т. А. Ильиной, И. Т. Огородникова). </vt:lpstr>
      <vt:lpstr>Слайд 28</vt:lpstr>
      <vt:lpstr>Слайд 29</vt:lpstr>
      <vt:lpstr>Классификация И. Г. Щукиной </vt:lpstr>
      <vt:lpstr>Виды воспитания.</vt:lpstr>
      <vt:lpstr>Слайд 32</vt:lpstr>
      <vt:lpstr>Литература.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«Методика воспитательной работы, система, виды.</dc:title>
  <dc:creator>alex</dc:creator>
  <cp:lastModifiedBy>alex</cp:lastModifiedBy>
  <cp:revision>4</cp:revision>
  <dcterms:created xsi:type="dcterms:W3CDTF">2017-12-05T14:03:42Z</dcterms:created>
  <dcterms:modified xsi:type="dcterms:W3CDTF">2017-12-05T14:43:40Z</dcterms:modified>
</cp:coreProperties>
</file>