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259" r:id="rId2"/>
    <p:sldId id="261" r:id="rId3"/>
    <p:sldId id="301" r:id="rId4"/>
    <p:sldId id="289" r:id="rId5"/>
    <p:sldId id="290" r:id="rId6"/>
    <p:sldId id="304" r:id="rId7"/>
    <p:sldId id="292" r:id="rId8"/>
    <p:sldId id="293" r:id="rId9"/>
    <p:sldId id="294" r:id="rId10"/>
    <p:sldId id="296" r:id="rId11"/>
    <p:sldId id="297" r:id="rId12"/>
    <p:sldId id="291" r:id="rId13"/>
    <p:sldId id="302" r:id="rId14"/>
    <p:sldId id="299" r:id="rId15"/>
    <p:sldId id="303" r:id="rId16"/>
    <p:sldId id="300" r:id="rId17"/>
    <p:sldId id="276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35349"/>
    <a:srgbClr val="86DA16"/>
    <a:srgbClr val="FF66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2910" autoAdjust="0"/>
  </p:normalViewPr>
  <p:slideViewPr>
    <p:cSldViewPr>
      <p:cViewPr varScale="1">
        <p:scale>
          <a:sx n="68" d="100"/>
          <a:sy n="68" d="100"/>
        </p:scale>
        <p:origin x="144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6015E82C-87C1-41A8-B631-624C579276E0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256AE3-FB58-4925-B6B7-99FC1D3DDDF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1AB23C3-DA68-41AD-899B-6831E47EA46B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06BC597F-710F-4E53-B1D9-849F607B728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4972481-CBD9-4884-8DFA-4AA518CDFCA6}" type="slidenum">
              <a:rPr lang="ru-RU" altLang="ru-RU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735263" y="5149850"/>
            <a:ext cx="36718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>
                <a:solidFill>
                  <a:srgbClr val="99FF33"/>
                </a:solidFill>
              </a:rPr>
              <a:t>Просмотр</a:t>
            </a:r>
          </a:p>
        </p:txBody>
      </p:sp>
      <p:sp>
        <p:nvSpPr>
          <p:cNvPr id="5" name="Rectangl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2843213" y="4797425"/>
            <a:ext cx="3457575" cy="9366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19250" y="2693988"/>
            <a:ext cx="5903913" cy="1527175"/>
          </a:xfrm>
        </p:spPr>
        <p:txBody>
          <a:bodyPr/>
          <a:lstStyle>
            <a:lvl1pPr>
              <a:defRPr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56325" y="4365625"/>
            <a:ext cx="2771775" cy="21590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D1F0F1-C168-4FEA-AA33-B3FCB54C15ED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34C688D-8EE4-46E8-B13D-5CC4D37026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5131626"/>
      </p:ext>
    </p:extLst>
  </p:cSld>
  <p:clrMapOvr>
    <a:masterClrMapping/>
  </p:clrMapOvr>
  <p:transition advTm="42573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33CF1-D339-4212-9A1B-E4BFF5C8BD5C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9D1EF6C-7C58-409D-AFA1-DAD5E8C1A6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9741747"/>
      </p:ext>
    </p:extLst>
  </p:cSld>
  <p:clrMapOvr>
    <a:masterClrMapping/>
  </p:clrMapOvr>
  <p:transition advTm="42573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333375"/>
            <a:ext cx="2057400" cy="58324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33375"/>
            <a:ext cx="6019800" cy="58324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B3F0-10B8-4AF3-83FE-C94A213AFCD7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6A6B3F-791E-4FA8-8905-3A7A62105E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43041997"/>
      </p:ext>
    </p:extLst>
  </p:cSld>
  <p:clrMapOvr>
    <a:masterClrMapping/>
  </p:clrMapOvr>
  <p:transition advTm="42573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576A8-7470-4CDC-8798-A1A6AAD58165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E8437F-E91E-4D31-BBED-DC6D9771D1A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435301"/>
      </p:ext>
    </p:extLst>
  </p:cSld>
  <p:clrMapOvr>
    <a:masterClrMapping/>
  </p:clrMapOvr>
  <p:transition advTm="42573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18C6C-5402-4E5F-ABE4-5A4A75D1B65F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80DD79-412E-4D4F-8CB8-225CF46AEAA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44819533"/>
      </p:ext>
    </p:extLst>
  </p:cSld>
  <p:clrMapOvr>
    <a:masterClrMapping/>
  </p:clrMapOvr>
  <p:transition advTm="42573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81075"/>
            <a:ext cx="40386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0386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77BB5-AA2D-4B83-BAA8-0E91A07FB3C1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75FEFA-8D9C-4C2E-B82D-042969BAEE3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71193296"/>
      </p:ext>
    </p:extLst>
  </p:cSld>
  <p:clrMapOvr>
    <a:masterClrMapping/>
  </p:clrMapOvr>
  <p:transition advTm="42573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34D69-E276-430A-B819-3492F903AAE6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6EDB11-FD2B-477D-8841-4B07AE265B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02604584"/>
      </p:ext>
    </p:extLst>
  </p:cSld>
  <p:clrMapOvr>
    <a:masterClrMapping/>
  </p:clrMapOvr>
  <p:transition advTm="42573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98DA2-CBD7-457B-805B-BBCEE8230E05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B06B33-F33C-4CA5-983A-E1B23931CB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9908236"/>
      </p:ext>
    </p:extLst>
  </p:cSld>
  <p:clrMapOvr>
    <a:masterClrMapping/>
  </p:clrMapOvr>
  <p:transition advTm="42573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A1222-37A0-48B6-AC88-CC2F642ADCD7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92601D0-15B7-4AAE-8B71-CDF60A6C36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07377019"/>
      </p:ext>
    </p:extLst>
  </p:cSld>
  <p:clrMapOvr>
    <a:masterClrMapping/>
  </p:clrMapOvr>
  <p:transition advTm="42573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66BBD-6065-4F98-8CE3-5338AC926B52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6C0064-85D6-4539-8CF5-71A909B4635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7684807"/>
      </p:ext>
    </p:extLst>
  </p:cSld>
  <p:clrMapOvr>
    <a:masterClrMapping/>
  </p:clrMapOvr>
  <p:transition advTm="42573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3BF97-108B-4D9A-8D7A-EB41F6B4A1A3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3F881BA-4BFB-4C8E-B71E-64961EB0ED6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3625994"/>
      </p:ext>
    </p:extLst>
  </p:cSld>
  <p:clrMapOvr>
    <a:masterClrMapping/>
  </p:clrMapOvr>
  <p:transition advTm="42573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179388" y="293688"/>
            <a:ext cx="8785225" cy="6159500"/>
          </a:xfrm>
          <a:prstGeom prst="roundRect">
            <a:avLst>
              <a:gd name="adj" fmla="val 4741"/>
            </a:avLst>
          </a:prstGeom>
          <a:solidFill>
            <a:schemeClr val="accent1">
              <a:alpha val="79999"/>
            </a:schemeClr>
          </a:solidFill>
          <a:ln w="57150">
            <a:solidFill>
              <a:srgbClr val="66CCFF">
                <a:alpha val="50195"/>
              </a:srgbClr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33375"/>
            <a:ext cx="82296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81075"/>
            <a:ext cx="8229600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fld id="{AC281390-C370-48AA-B71E-50F278CF5E1C}" type="datetimeFigureOut">
              <a:rPr lang="ru-RU"/>
              <a:pPr>
                <a:defRPr/>
              </a:pPr>
              <a:t>18.06.2017</a:t>
            </a:fld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45EA8D6-032A-4246-9367-57CB9709E1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7" r:id="rId1"/>
    <p:sldLayoutId id="2147484318" r:id="rId2"/>
    <p:sldLayoutId id="2147484319" r:id="rId3"/>
    <p:sldLayoutId id="2147484320" r:id="rId4"/>
    <p:sldLayoutId id="2147484321" r:id="rId5"/>
    <p:sldLayoutId id="2147484322" r:id="rId6"/>
    <p:sldLayoutId id="2147484323" r:id="rId7"/>
    <p:sldLayoutId id="2147484324" r:id="rId8"/>
    <p:sldLayoutId id="2147484325" r:id="rId9"/>
    <p:sldLayoutId id="2147484326" r:id="rId10"/>
    <p:sldLayoutId id="2147484327" r:id="rId11"/>
  </p:sldLayoutIdLst>
  <p:transition advTm="42573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74" grpId="0"/>
      <p:bldP spid="3075" grpId="0">
        <p:tmplLst>
          <p:tmpl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50000"/>
        <a:buFont typeface="Webdings" panose="05030102010509060703" pitchFamily="18" charset="2"/>
        <a:buBlip>
          <a:blip r:embed="rId14"/>
        </a:buBlip>
        <a:defRPr sz="20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50000"/>
        <a:buFont typeface="Wingdings" panose="05000000000000000000" pitchFamily="2" charset="2"/>
        <a:buBlip>
          <a:blip r:embed="rId15"/>
        </a:buBlip>
        <a:defRPr sz="2800">
          <a:solidFill>
            <a:srgbClr val="0000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50000"/>
        <a:buBlip>
          <a:blip r:embed="rId16"/>
        </a:buBlip>
        <a:defRPr sz="1600">
          <a:solidFill>
            <a:srgbClr val="0000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50000"/>
        <a:buFont typeface="Arial" panose="020B0604020202020204" pitchFamily="34" charset="0"/>
        <a:buBlip>
          <a:blip r:embed="rId17"/>
        </a:buBlip>
        <a:defRPr sz="1400">
          <a:solidFill>
            <a:srgbClr val="0000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50000"/>
        <a:buFont typeface="Arial" panose="020B0604020202020204" pitchFamily="34" charset="0"/>
        <a:buBlip>
          <a:blip r:embed="rId18"/>
        </a:buBlip>
        <a:defRPr sz="1400">
          <a:solidFill>
            <a:srgbClr val="0000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50000"/>
        <a:buFont typeface="Arial" charset="0"/>
        <a:buBlip>
          <a:blip r:embed="rId18"/>
        </a:buBlip>
        <a:defRPr sz="1400">
          <a:solidFill>
            <a:srgbClr val="0000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50000"/>
        <a:buFont typeface="Arial" charset="0"/>
        <a:buBlip>
          <a:blip r:embed="rId18"/>
        </a:buBlip>
        <a:defRPr sz="1400">
          <a:solidFill>
            <a:srgbClr val="0000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50000"/>
        <a:buFont typeface="Arial" charset="0"/>
        <a:buBlip>
          <a:blip r:embed="rId18"/>
        </a:buBlip>
        <a:defRPr sz="1400">
          <a:solidFill>
            <a:srgbClr val="0000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50000"/>
        <a:buFont typeface="Arial" charset="0"/>
        <a:buBlip>
          <a:blip r:embed="rId18"/>
        </a:buBlip>
        <a:defRPr sz="1400">
          <a:solidFill>
            <a:srgbClr val="0000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13" Type="http://schemas.openxmlformats.org/officeDocument/2006/relationships/image" Target="../media/image5.png"/><Relationship Id="rId18" Type="http://schemas.openxmlformats.org/officeDocument/2006/relationships/image" Target="../media/image14.png"/><Relationship Id="rId3" Type="http://schemas.openxmlformats.org/officeDocument/2006/relationships/audio" Target="file:///C:\Users\&#1056;&#1091;&#1089;&#1090;&#1072;&#1084;\Desktop\&#1092;&#1086;&#1085;%20&#1076;&#1083;&#1103;%20&#1087;&#1088;&#1077;&#1079;&#1077;&#1085;&#1090;&#1072;&#1094;&#1080;&#1080;.mp3" TargetMode="External"/><Relationship Id="rId7" Type="http://schemas.openxmlformats.org/officeDocument/2006/relationships/image" Target="../media/image8.jpeg"/><Relationship Id="rId12" Type="http://schemas.openxmlformats.org/officeDocument/2006/relationships/image" Target="../media/image4.png"/><Relationship Id="rId17" Type="http://schemas.openxmlformats.org/officeDocument/2006/relationships/image" Target="../media/image13.png"/><Relationship Id="rId2" Type="http://schemas.openxmlformats.org/officeDocument/2006/relationships/audio" Target="file:///D:\iz_kinofilma_moy_laskovyy_i_nezhnyy_zver_-_vals_(zaycev.net).mp3" TargetMode="External"/><Relationship Id="rId16" Type="http://schemas.openxmlformats.org/officeDocument/2006/relationships/image" Target="../media/image12.png"/><Relationship Id="rId1" Type="http://schemas.openxmlformats.org/officeDocument/2006/relationships/audio" Target="file:///C:\Users\1\Desktop\&#1057;&#1042;&#1045;&#1058;&#1040;\iz_kinofilma_moy_laskovyy_i_nezhnyy_zver_-_vals_(zaycev.net)%20(1).mp3" TargetMode="External"/><Relationship Id="rId6" Type="http://schemas.openxmlformats.org/officeDocument/2006/relationships/image" Target="../media/image7.jpeg"/><Relationship Id="rId11" Type="http://schemas.openxmlformats.org/officeDocument/2006/relationships/image" Target="../media/image3.png"/><Relationship Id="rId5" Type="http://schemas.openxmlformats.org/officeDocument/2006/relationships/notesSlide" Target="../notesSlides/notesSlide1.xml"/><Relationship Id="rId15" Type="http://schemas.openxmlformats.org/officeDocument/2006/relationships/image" Target="../media/image11.jpeg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7.xml"/><Relationship Id="rId9" Type="http://schemas.openxmlformats.org/officeDocument/2006/relationships/image" Target="../media/image10.png"/><Relationship Id="rId1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image" Target="../media/image4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3" Type="http://schemas.openxmlformats.org/officeDocument/2006/relationships/image" Target="../media/image3.png"/><Relationship Id="rId7" Type="http://schemas.openxmlformats.org/officeDocument/2006/relationships/image" Target="../media/image4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4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16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3.png"/><Relationship Id="rId7" Type="http://schemas.openxmlformats.org/officeDocument/2006/relationships/image" Target="../media/image1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3.png"/><Relationship Id="rId7" Type="http://schemas.openxmlformats.org/officeDocument/2006/relationships/image" Target="../media/image1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21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3.png"/><Relationship Id="rId7" Type="http://schemas.openxmlformats.org/officeDocument/2006/relationships/image" Target="../media/image2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25.jpeg"/><Relationship Id="rId4" Type="http://schemas.openxmlformats.org/officeDocument/2006/relationships/image" Target="../media/image4.png"/><Relationship Id="rId9" Type="http://schemas.openxmlformats.org/officeDocument/2006/relationships/image" Target="../media/image2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3.png"/><Relationship Id="rId7" Type="http://schemas.openxmlformats.org/officeDocument/2006/relationships/image" Target="../media/image2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jpeg"/><Relationship Id="rId3" Type="http://schemas.openxmlformats.org/officeDocument/2006/relationships/image" Target="../media/image3.png"/><Relationship Id="rId7" Type="http://schemas.openxmlformats.org/officeDocument/2006/relationships/image" Target="../media/image2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30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jpeg"/><Relationship Id="rId3" Type="http://schemas.openxmlformats.org/officeDocument/2006/relationships/image" Target="../media/image3.png"/><Relationship Id="rId7" Type="http://schemas.openxmlformats.org/officeDocument/2006/relationships/image" Target="../media/image3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3.png"/><Relationship Id="rId7" Type="http://schemas.openxmlformats.org/officeDocument/2006/relationships/image" Target="../media/image3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Рисунок 14" descr="подс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1863" y="6092825"/>
            <a:ext cx="928687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Рисунок 2" descr="тр4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7375" y="6143625"/>
            <a:ext cx="18827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Рисунок 3" descr="тр4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50" y="6143625"/>
            <a:ext cx="18827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Рисунок 4" descr="тр4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80063" y="6143625"/>
            <a:ext cx="18827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5366" name="Группа 29"/>
          <p:cNvGrpSpPr>
            <a:grpSpLocks/>
          </p:cNvGrpSpPr>
          <p:nvPr/>
        </p:nvGrpSpPr>
        <p:grpSpPr bwMode="auto">
          <a:xfrm>
            <a:off x="-571500" y="0"/>
            <a:ext cx="10144125" cy="7035800"/>
            <a:chOff x="142844" y="3143247"/>
            <a:chExt cx="9001155" cy="7035592"/>
          </a:xfrm>
        </p:grpSpPr>
        <p:sp>
          <p:nvSpPr>
            <p:cNvPr id="10" name="Дуга 9"/>
            <p:cNvSpPr/>
            <p:nvPr/>
          </p:nvSpPr>
          <p:spPr>
            <a:xfrm rot="16200000">
              <a:off x="1170834" y="2419785"/>
              <a:ext cx="6883197" cy="8634911"/>
            </a:xfrm>
            <a:prstGeom prst="arc">
              <a:avLst>
                <a:gd name="adj1" fmla="val 16503641"/>
                <a:gd name="adj2" fmla="val 5135654"/>
              </a:avLst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15381" name="Группа 18"/>
            <p:cNvGrpSpPr>
              <a:grpSpLocks/>
            </p:cNvGrpSpPr>
            <p:nvPr/>
          </p:nvGrpSpPr>
          <p:grpSpPr bwMode="auto">
            <a:xfrm>
              <a:off x="142844" y="3143247"/>
              <a:ext cx="9001155" cy="7035591"/>
              <a:chOff x="142844" y="3143247"/>
              <a:chExt cx="9001155" cy="7035591"/>
            </a:xfrm>
          </p:grpSpPr>
          <p:sp>
            <p:nvSpPr>
              <p:cNvPr id="11" name="Дуга 10"/>
              <p:cNvSpPr/>
              <p:nvPr/>
            </p:nvSpPr>
            <p:spPr>
              <a:xfrm rot="16200000">
                <a:off x="1196859" y="2517651"/>
                <a:ext cx="6821285" cy="8501091"/>
              </a:xfrm>
              <a:prstGeom prst="arc">
                <a:avLst>
                  <a:gd name="adj1" fmla="val 16503641"/>
                  <a:gd name="adj2" fmla="val 5018114"/>
                </a:avLst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15383" name="Группа 17"/>
              <p:cNvGrpSpPr>
                <a:grpSpLocks/>
              </p:cNvGrpSpPr>
              <p:nvPr/>
            </p:nvGrpSpPr>
            <p:grpSpPr bwMode="auto">
              <a:xfrm>
                <a:off x="142844" y="3143247"/>
                <a:ext cx="9001155" cy="7035591"/>
                <a:chOff x="142844" y="3143247"/>
                <a:chExt cx="9001155" cy="7035591"/>
              </a:xfrm>
            </p:grpSpPr>
            <p:grpSp>
              <p:nvGrpSpPr>
                <p:cNvPr id="15384" name="Группа 16"/>
                <p:cNvGrpSpPr>
                  <a:grpSpLocks/>
                </p:cNvGrpSpPr>
                <p:nvPr/>
              </p:nvGrpSpPr>
              <p:grpSpPr bwMode="auto">
                <a:xfrm>
                  <a:off x="142844" y="3143247"/>
                  <a:ext cx="9001155" cy="7035591"/>
                  <a:chOff x="142844" y="3143247"/>
                  <a:chExt cx="9001155" cy="7035591"/>
                </a:xfrm>
              </p:grpSpPr>
              <p:sp>
                <p:nvSpPr>
                  <p:cNvPr id="7" name="Дуга 6"/>
                  <p:cNvSpPr/>
                  <p:nvPr/>
                </p:nvSpPr>
                <p:spPr>
                  <a:xfrm rot="16200000">
                    <a:off x="1201824" y="2084267"/>
                    <a:ext cx="6883197" cy="9001155"/>
                  </a:xfrm>
                  <a:prstGeom prst="arc">
                    <a:avLst>
                      <a:gd name="adj1" fmla="val 16503641"/>
                      <a:gd name="adj2" fmla="val 5135654"/>
                    </a:avLst>
                  </a:prstGeom>
                  <a:ln w="762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8" name="Дуга 7"/>
                  <p:cNvSpPr/>
                  <p:nvPr/>
                </p:nvSpPr>
                <p:spPr>
                  <a:xfrm rot="16200000">
                    <a:off x="1201824" y="2227543"/>
                    <a:ext cx="6883197" cy="8857475"/>
                  </a:xfrm>
                  <a:prstGeom prst="arc">
                    <a:avLst>
                      <a:gd name="adj1" fmla="val 16498866"/>
                      <a:gd name="adj2" fmla="val 5135654"/>
                    </a:avLst>
                  </a:prstGeom>
                  <a:ln w="7620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9" name="Дуга 8"/>
                  <p:cNvSpPr/>
                  <p:nvPr/>
                </p:nvSpPr>
                <p:spPr>
                  <a:xfrm rot="16200000">
                    <a:off x="1197597" y="2312729"/>
                    <a:ext cx="6883197" cy="8849024"/>
                  </a:xfrm>
                  <a:prstGeom prst="arc">
                    <a:avLst>
                      <a:gd name="adj1" fmla="val 16503641"/>
                      <a:gd name="adj2" fmla="val 5055839"/>
                    </a:avLst>
                  </a:prstGeom>
                  <a:ln w="762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" name="Дуга 11"/>
                  <p:cNvSpPr/>
                  <p:nvPr/>
                </p:nvSpPr>
                <p:spPr>
                  <a:xfrm rot="16200000">
                    <a:off x="1232576" y="2625208"/>
                    <a:ext cx="6749850" cy="8357411"/>
                  </a:xfrm>
                  <a:prstGeom prst="arc">
                    <a:avLst>
                      <a:gd name="adj1" fmla="val 16503641"/>
                      <a:gd name="adj2" fmla="val 5135654"/>
                    </a:avLst>
                  </a:prstGeom>
                  <a:ln w="762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13" name="Дуга 12"/>
                <p:cNvSpPr/>
                <p:nvPr/>
              </p:nvSpPr>
              <p:spPr>
                <a:xfrm rot="16200000">
                  <a:off x="1268998" y="2732062"/>
                  <a:ext cx="6678415" cy="8215139"/>
                </a:xfrm>
                <a:prstGeom prst="arc">
                  <a:avLst>
                    <a:gd name="adj1" fmla="val 16503641"/>
                    <a:gd name="adj2" fmla="val 5135654"/>
                  </a:avLst>
                </a:prstGeom>
                <a:ln w="762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</p:grpSp>
      </p:grpSp>
      <p:pic>
        <p:nvPicPr>
          <p:cNvPr id="15367" name="Рисунок 1" descr="тр4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143625"/>
            <a:ext cx="18827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Рисунок 5" descr="тр4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61225" y="6143625"/>
            <a:ext cx="188277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Рисунок 13" descr="подс1.jpg"/>
          <p:cNvPicPr>
            <a:picLocks noChangeAspect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13" y="5516563"/>
            <a:ext cx="928687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Рисунок 30" descr="ромашка5.jpg"/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176150">
            <a:off x="3729038" y="5764213"/>
            <a:ext cx="73183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1" name="Рисунок 31" descr="бк2.pn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19700" y="6551613"/>
            <a:ext cx="3810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2" name="TextBox 58"/>
          <p:cNvSpPr txBox="1">
            <a:spLocks noChangeArrowheads="1"/>
          </p:cNvSpPr>
          <p:nvPr/>
        </p:nvSpPr>
        <p:spPr bwMode="auto">
          <a:xfrm>
            <a:off x="928688" y="2143125"/>
            <a:ext cx="73580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10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11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12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13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5373" name="AutoShape 25" descr="http://funforkids.ru/pictures/sport/sport0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10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11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12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13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  <p:pic>
        <p:nvPicPr>
          <p:cNvPr id="15374" name="Picture 26" descr="C:\Users\1\Desktop\sport011.jp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3573463"/>
            <a:ext cx="3419475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5" name="Прямоугольник 26"/>
          <p:cNvSpPr>
            <a:spLocks noChangeArrowheads="1"/>
          </p:cNvSpPr>
          <p:nvPr/>
        </p:nvSpPr>
        <p:spPr bwMode="auto">
          <a:xfrm>
            <a:off x="357188" y="428625"/>
            <a:ext cx="800100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10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11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12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13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4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 на теме: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48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«Отчет оздоровительной  работы в детском саду</a:t>
            </a:r>
            <a:r>
              <a:rPr lang="ru-RU" altLang="ru-RU" sz="60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sz="1800" b="1">
                <a:solidFill>
                  <a:srgbClr val="002060"/>
                </a:solidFill>
                <a:latin typeface="Monotype Corsiva" panose="03010101010201010101" pitchFamily="66" charset="0"/>
              </a:rPr>
              <a:t/>
            </a:r>
            <a:br>
              <a:rPr lang="ru-RU" altLang="ru-RU" sz="1800" b="1">
                <a:solidFill>
                  <a:srgbClr val="002060"/>
                </a:solidFill>
                <a:latin typeface="Monotype Corsiva" panose="03010101010201010101" pitchFamily="66" charset="0"/>
              </a:rPr>
            </a:br>
            <a:endParaRPr lang="ru-RU" altLang="ru-RU" sz="1800" b="1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ru-RU" altLang="ru-RU" sz="2800" b="1">
              <a:solidFill>
                <a:srgbClr val="002060"/>
              </a:solidFill>
              <a:latin typeface="Monotype Corsiva" panose="03010101010201010101" pitchFamily="66" charset="0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2800" b="1">
                <a:solidFill>
                  <a:srgbClr val="002060"/>
                </a:solidFill>
                <a:latin typeface="Monotype Corsiva" panose="03010101010201010101" pitchFamily="66" charset="0"/>
              </a:rPr>
              <a:t>             </a:t>
            </a:r>
            <a:endParaRPr lang="ru-RU" altLang="ru-RU" sz="3200" b="1">
              <a:solidFill>
                <a:schemeClr val="tx1"/>
              </a:solidFill>
            </a:endParaRPr>
          </a:p>
        </p:txBody>
      </p:sp>
      <p:pic>
        <p:nvPicPr>
          <p:cNvPr id="28" name="iz_kinofilma_moy_laskovyy_i_nezhnyy_zver_-_vals_(zaycev.net) 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7173913"/>
            <a:ext cx="304800" cy="71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z_kinofilma_moy_laskovyy_i_nezhnyy_zver_-_vals_(zaycev.net)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6858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8" name="TextBox 30"/>
          <p:cNvSpPr txBox="1">
            <a:spLocks noChangeArrowheads="1"/>
          </p:cNvSpPr>
          <p:nvPr/>
        </p:nvSpPr>
        <p:spPr bwMode="auto">
          <a:xfrm>
            <a:off x="4929188" y="3500438"/>
            <a:ext cx="3786187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10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11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12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13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14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Выполнил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  средней группы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МДОУ «Детский сад «Яблонька»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6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Никифорова Мария Игоревна</a:t>
            </a:r>
          </a:p>
        </p:txBody>
      </p:sp>
      <p:pic>
        <p:nvPicPr>
          <p:cNvPr id="30" name="фон для презентации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7688" y="721518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262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"/>
                </p:tgtEl>
              </p:cMediaNode>
            </p:audio>
            <p:audio>
              <p:cMediaNode numSld="12" showWhenStopped="0">
                <p:cTn id="8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9"/>
                </p:tgtEl>
              </p:cMediaNode>
            </p:audio>
            <p:audio>
              <p:cMediaNode numSld="19" showWhenStopped="0">
                <p:cTn id="9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Прямоугольник 1"/>
          <p:cNvSpPr>
            <a:spLocks noChangeArrowheads="1"/>
          </p:cNvSpPr>
          <p:nvPr/>
        </p:nvSpPr>
        <p:spPr bwMode="auto">
          <a:xfrm>
            <a:off x="2000250" y="0"/>
            <a:ext cx="4572000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и контроль проведения закаливающих процедур: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Воздушное закаливание.</a:t>
            </a:r>
            <a:b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Босохождение по резиновой дорожке.</a:t>
            </a:r>
            <a:b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Гимнастика пробуждения.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Обширное умывание после дневного сна.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гимнастика.</a:t>
            </a:r>
          </a:p>
        </p:txBody>
      </p:sp>
      <p:sp>
        <p:nvSpPr>
          <p:cNvPr id="25603" name="Прямоугольник 2"/>
          <p:cNvSpPr>
            <a:spLocks noChangeArrowheads="1"/>
          </p:cNvSpPr>
          <p:nvPr/>
        </p:nvSpPr>
        <p:spPr bwMode="auto">
          <a:xfrm>
            <a:off x="214313" y="2571750"/>
            <a:ext cx="8786812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6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Самомассаж</a:t>
            </a:r>
            <a:r>
              <a:rPr lang="ru-RU" altLang="ru-RU" sz="16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 – помогает повысить защитные функции организма ребёнка. Во время утренних процедур проводим игровой самомассаж ушных раковин, пальцев. Такие упражнения способствуют формированию у ребенка сознательного стремления к здоровью, развитие навыков собственного оздоровления. </a:t>
            </a:r>
          </a:p>
        </p:txBody>
      </p:sp>
      <p:sp>
        <p:nvSpPr>
          <p:cNvPr id="25604" name="Прямоугольник 4"/>
          <p:cNvSpPr>
            <a:spLocks noChangeArrowheads="1"/>
          </p:cNvSpPr>
          <p:nvPr/>
        </p:nvSpPr>
        <p:spPr bwMode="auto">
          <a:xfrm>
            <a:off x="285750" y="3786188"/>
            <a:ext cx="8715375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1600" b="1" i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Пальчиковая гимнастика</a:t>
            </a:r>
            <a:r>
              <a:rPr lang="ru-RU" altLang="ru-RU" sz="1600" b="1" i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 служит для развития у детей ручной умелости мелкой моторики и координации движений рук. Упражнения, превращают учебный процесс в увлекательную игру, не только обогащают внутренний мир ребенка, но и оказывают положительное воздействие на улучшение памяти, мышления, развивает фантазию.</a:t>
            </a:r>
            <a:endParaRPr lang="ru-RU" altLang="ru-RU" sz="16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advTm="42573"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Рисунок 1" descr="DSC04731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285750"/>
            <a:ext cx="44450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Рисунок 2" descr="DSC0473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5" y="428625"/>
            <a:ext cx="3778250" cy="212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Рисунок 3" descr="DSC04738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3017838"/>
            <a:ext cx="4000500" cy="225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Рисунок 4" descr="DSC04740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2847975"/>
            <a:ext cx="4460875" cy="250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2573"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Рисунок 1" descr="DSC04714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63" y="142875"/>
            <a:ext cx="5053012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1" name="Рисунок 2" descr="DSC0470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50" y="142875"/>
            <a:ext cx="4445000" cy="2500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2" name="Рисунок 3" descr="DSC04712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0250" y="2857500"/>
            <a:ext cx="5715000" cy="321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2573"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Рисунок 1" descr="DSC04718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546100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675" name="Рисунок 2" descr="DSC04719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79750" y="3214688"/>
            <a:ext cx="5715000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2573"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357188" y="142875"/>
            <a:ext cx="8643937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Физкультура и спорт: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гимнастика.</a:t>
            </a:r>
            <a:b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Физкультурные занятия в зале и на улице.</a:t>
            </a:r>
            <a:b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Тренирующие спортивные занятия ( лыжи)</a:t>
            </a:r>
            <a:b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29699" name="Рисунок 2" descr="DSC04759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714500"/>
            <a:ext cx="4214812" cy="237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0" name="Рисунок 3" descr="DSC04762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26000" y="1714500"/>
            <a:ext cx="419100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Рисунок 4" descr="DSC04765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8875" y="4214813"/>
            <a:ext cx="444500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2573"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2" descr="DSC0476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3929063"/>
            <a:ext cx="444500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Рисунок 3" descr="DSC04772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" y="428625"/>
            <a:ext cx="4572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Рисунок 4" descr="DSC04775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25" y="1571625"/>
            <a:ext cx="45720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2573"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1"/>
          <p:cNvSpPr>
            <a:spLocks noChangeArrowheads="1"/>
          </p:cNvSpPr>
          <p:nvPr/>
        </p:nvSpPr>
        <p:spPr bwMode="auto">
          <a:xfrm>
            <a:off x="357188" y="474663"/>
            <a:ext cx="8501062" cy="427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родителями: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Оформление материалов в уголках для родителей</a:t>
            </a:r>
            <a:b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Консультации.</a:t>
            </a:r>
            <a:b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Тематика: «Здоровый образ жизни»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«Помогите ребёнку укрепить здоровье»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«Здоровьесберегающие технологии в ДОУ»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«Здоровое питание- залог процветания»» </a:t>
            </a:r>
            <a:b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«Выполнение режима – залог здоровья»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Родительское собрание «О здоровье всерьёз»</a:t>
            </a:r>
            <a:b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 b="1" i="1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endParaRPr lang="ru-RU" altLang="ru-RU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42573"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70" name="Группа 29"/>
          <p:cNvGrpSpPr>
            <a:grpSpLocks/>
          </p:cNvGrpSpPr>
          <p:nvPr/>
        </p:nvGrpSpPr>
        <p:grpSpPr bwMode="auto">
          <a:xfrm>
            <a:off x="-468313" y="0"/>
            <a:ext cx="10144126" cy="7035800"/>
            <a:chOff x="142844" y="3143247"/>
            <a:chExt cx="9001155" cy="7035592"/>
          </a:xfrm>
        </p:grpSpPr>
        <p:sp>
          <p:nvSpPr>
            <p:cNvPr id="3" name="Дуга 2"/>
            <p:cNvSpPr/>
            <p:nvPr/>
          </p:nvSpPr>
          <p:spPr>
            <a:xfrm rot="16200000">
              <a:off x="1170833" y="2419785"/>
              <a:ext cx="6883197" cy="8634911"/>
            </a:xfrm>
            <a:prstGeom prst="arc">
              <a:avLst>
                <a:gd name="adj1" fmla="val 16503641"/>
                <a:gd name="adj2" fmla="val 5135654"/>
              </a:avLst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grpSp>
          <p:nvGrpSpPr>
            <p:cNvPr id="32773" name="Группа 18"/>
            <p:cNvGrpSpPr>
              <a:grpSpLocks/>
            </p:cNvGrpSpPr>
            <p:nvPr/>
          </p:nvGrpSpPr>
          <p:grpSpPr bwMode="auto">
            <a:xfrm>
              <a:off x="142844" y="3143247"/>
              <a:ext cx="9001155" cy="7035592"/>
              <a:chOff x="142844" y="3143247"/>
              <a:chExt cx="9001155" cy="7035592"/>
            </a:xfrm>
          </p:grpSpPr>
          <p:sp>
            <p:nvSpPr>
              <p:cNvPr id="5" name="Дуга 4"/>
              <p:cNvSpPr/>
              <p:nvPr/>
            </p:nvSpPr>
            <p:spPr>
              <a:xfrm rot="16200000">
                <a:off x="1196859" y="2517651"/>
                <a:ext cx="6821285" cy="8501090"/>
              </a:xfrm>
              <a:prstGeom prst="arc">
                <a:avLst>
                  <a:gd name="adj1" fmla="val 16503641"/>
                  <a:gd name="adj2" fmla="val 5018114"/>
                </a:avLst>
              </a:prstGeom>
              <a:ln w="76200">
                <a:solidFill>
                  <a:srgbClr val="00B0F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grpSp>
            <p:nvGrpSpPr>
              <p:cNvPr id="32775" name="Группа 17"/>
              <p:cNvGrpSpPr>
                <a:grpSpLocks/>
              </p:cNvGrpSpPr>
              <p:nvPr/>
            </p:nvGrpSpPr>
            <p:grpSpPr bwMode="auto">
              <a:xfrm>
                <a:off x="142844" y="3143247"/>
                <a:ext cx="9001155" cy="7035592"/>
                <a:chOff x="142844" y="3143247"/>
                <a:chExt cx="9001155" cy="7035592"/>
              </a:xfrm>
            </p:grpSpPr>
            <p:grpSp>
              <p:nvGrpSpPr>
                <p:cNvPr id="32776" name="Группа 16"/>
                <p:cNvGrpSpPr>
                  <a:grpSpLocks/>
                </p:cNvGrpSpPr>
                <p:nvPr/>
              </p:nvGrpSpPr>
              <p:grpSpPr bwMode="auto">
                <a:xfrm>
                  <a:off x="142844" y="3143247"/>
                  <a:ext cx="9001155" cy="7035592"/>
                  <a:chOff x="142844" y="3143247"/>
                  <a:chExt cx="9001155" cy="7035592"/>
                </a:xfrm>
              </p:grpSpPr>
              <p:sp>
                <p:nvSpPr>
                  <p:cNvPr id="9" name="Дуга 6"/>
                  <p:cNvSpPr/>
                  <p:nvPr/>
                </p:nvSpPr>
                <p:spPr>
                  <a:xfrm rot="16200000">
                    <a:off x="1201823" y="2084268"/>
                    <a:ext cx="6883197" cy="9001155"/>
                  </a:xfrm>
                  <a:prstGeom prst="arc">
                    <a:avLst>
                      <a:gd name="adj1" fmla="val 16503641"/>
                      <a:gd name="adj2" fmla="val 5135654"/>
                    </a:avLst>
                  </a:prstGeom>
                  <a:ln w="76200">
                    <a:solidFill>
                      <a:srgbClr val="FF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0" name="Дуга 9"/>
                  <p:cNvSpPr/>
                  <p:nvPr/>
                </p:nvSpPr>
                <p:spPr>
                  <a:xfrm rot="16200000">
                    <a:off x="1201823" y="2227544"/>
                    <a:ext cx="6883197" cy="8857474"/>
                  </a:xfrm>
                  <a:prstGeom prst="arc">
                    <a:avLst>
                      <a:gd name="adj1" fmla="val 16498866"/>
                      <a:gd name="adj2" fmla="val 5135654"/>
                    </a:avLst>
                  </a:prstGeom>
                  <a:ln w="76200">
                    <a:solidFill>
                      <a:srgbClr val="FFC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1" name="Дуга 10"/>
                  <p:cNvSpPr/>
                  <p:nvPr/>
                </p:nvSpPr>
                <p:spPr>
                  <a:xfrm rot="16200000">
                    <a:off x="1197598" y="2312729"/>
                    <a:ext cx="6883197" cy="8849022"/>
                  </a:xfrm>
                  <a:prstGeom prst="arc">
                    <a:avLst>
                      <a:gd name="adj1" fmla="val 16503641"/>
                      <a:gd name="adj2" fmla="val 5055839"/>
                    </a:avLst>
                  </a:prstGeom>
                  <a:ln w="76200">
                    <a:solidFill>
                      <a:srgbClr val="FFFF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  <p:sp>
                <p:nvSpPr>
                  <p:cNvPr id="12" name="Дуга 11"/>
                  <p:cNvSpPr/>
                  <p:nvPr/>
                </p:nvSpPr>
                <p:spPr>
                  <a:xfrm rot="16200000">
                    <a:off x="1232576" y="2625209"/>
                    <a:ext cx="6749850" cy="8357410"/>
                  </a:xfrm>
                  <a:prstGeom prst="arc">
                    <a:avLst>
                      <a:gd name="adj1" fmla="val 16503641"/>
                      <a:gd name="adj2" fmla="val 5135654"/>
                    </a:avLst>
                  </a:prstGeom>
                  <a:ln w="76200">
                    <a:solidFill>
                      <a:srgbClr val="0070C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8" name="Дуга 7"/>
                <p:cNvSpPr/>
                <p:nvPr/>
              </p:nvSpPr>
              <p:spPr>
                <a:xfrm rot="16200000">
                  <a:off x="1268999" y="2732062"/>
                  <a:ext cx="6678415" cy="8215139"/>
                </a:xfrm>
                <a:prstGeom prst="arc">
                  <a:avLst>
                    <a:gd name="adj1" fmla="val 16503641"/>
                    <a:gd name="adj2" fmla="val 5135654"/>
                  </a:avLst>
                </a:prstGeom>
                <a:ln w="76200">
                  <a:solidFill>
                    <a:srgbClr val="7030A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32771" name="TextBox 12"/>
          <p:cNvSpPr txBox="1">
            <a:spLocks noChangeArrowheads="1"/>
          </p:cNvSpPr>
          <p:nvPr/>
        </p:nvSpPr>
        <p:spPr bwMode="auto">
          <a:xfrm>
            <a:off x="714375" y="1285875"/>
            <a:ext cx="7358063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6600" b="1" i="1">
                <a:solidFill>
                  <a:srgbClr val="FF0000"/>
                </a:solidFill>
              </a:rPr>
              <a:t>        Спасибо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6600" b="1" i="1">
                <a:solidFill>
                  <a:srgbClr val="FF0000"/>
                </a:solidFill>
              </a:rPr>
              <a:t>              за        </a:t>
            </a:r>
          </a:p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6600" b="1" i="1">
                <a:solidFill>
                  <a:srgbClr val="FF0000"/>
                </a:solidFill>
              </a:rPr>
              <a:t>       внимание! </a:t>
            </a:r>
          </a:p>
        </p:txBody>
      </p:sp>
    </p:spTree>
  </p:cSld>
  <p:clrMapOvr>
    <a:masterClrMapping/>
  </p:clrMapOvr>
  <p:transition advTm="25943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971550" y="0"/>
            <a:ext cx="69135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 и задачи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00063" y="428625"/>
            <a:ext cx="7888287" cy="6848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ru-RU" sz="1600" b="1" i="1" dirty="0">
                <a:solidFill>
                  <a:srgbClr val="FF0000"/>
                </a:solidFill>
                <a:latin typeface="Arial" charset="0"/>
              </a:rPr>
              <a:t>             </a:t>
            </a:r>
            <a:r>
              <a:rPr lang="ru-RU" sz="1600" b="1" i="1" u="sng" dirty="0">
                <a:solidFill>
                  <a:srgbClr val="FF0000"/>
                </a:solidFill>
                <a:latin typeface="Arial" charset="0"/>
              </a:rPr>
              <a:t>Цель</a:t>
            </a:r>
            <a:r>
              <a:rPr lang="ru-RU" sz="1600" b="1" i="1" dirty="0">
                <a:solidFill>
                  <a:srgbClr val="FF0000"/>
                </a:solidFill>
                <a:latin typeface="Arial" charset="0"/>
              </a:rPr>
              <a:t>: </a:t>
            </a:r>
            <a:r>
              <a:rPr lang="ru-RU" sz="1200" b="1" i="1" dirty="0">
                <a:solidFill>
                  <a:srgbClr val="002060"/>
                </a:solidFill>
                <a:latin typeface="Arial" charset="0"/>
              </a:rPr>
              <a:t> </a:t>
            </a:r>
            <a:r>
              <a:rPr lang="ru-RU" sz="1400" b="1" i="1" dirty="0">
                <a:solidFill>
                  <a:srgbClr val="002060"/>
                </a:solidFill>
                <a:latin typeface="Arial" charset="0"/>
              </a:rPr>
              <a:t>Поиск  новых форм и методов</a:t>
            </a:r>
          </a:p>
          <a:p>
            <a:pPr algn="ctr" eaLnBrk="1" hangingPunct="1">
              <a:lnSpc>
                <a:spcPct val="90000"/>
              </a:lnSpc>
              <a:defRPr/>
            </a:pPr>
            <a:r>
              <a:rPr lang="ru-RU" sz="1400" b="1" i="1" dirty="0">
                <a:solidFill>
                  <a:srgbClr val="002060"/>
                </a:solidFill>
                <a:latin typeface="Arial" charset="0"/>
              </a:rPr>
              <a:t> использования  здоровьесберегающих технологий в воспитательно-образовательном процессе  ДОУ, приобщение детей к физической культуре и здоровому образу жизни.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1600" b="1" i="1" dirty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ru-RU" sz="1600" b="1" i="1" u="sng" dirty="0">
                <a:solidFill>
                  <a:srgbClr val="FF0000"/>
                </a:solidFill>
                <a:latin typeface="Arial" charset="0"/>
              </a:rPr>
              <a:t>Оздоровительные задачи</a:t>
            </a:r>
            <a:r>
              <a:rPr lang="ru-RU" sz="1600" b="1" i="1" dirty="0">
                <a:solidFill>
                  <a:srgbClr val="FF0000"/>
                </a:solidFill>
                <a:latin typeface="Arial" charset="0"/>
              </a:rPr>
              <a:t>:</a:t>
            </a:r>
          </a:p>
          <a:p>
            <a:pPr eaLnBrk="1" hangingPunct="1">
              <a:defRPr/>
            </a:pPr>
            <a:r>
              <a:rPr lang="ru-RU" sz="1400" b="1" i="1" dirty="0">
                <a:solidFill>
                  <a:srgbClr val="002060"/>
                </a:solidFill>
                <a:latin typeface="Arial" charset="0"/>
              </a:rPr>
              <a:t>Охрана и укрепление физического и психического здоровья детей;</a:t>
            </a:r>
          </a:p>
          <a:p>
            <a:pPr eaLnBrk="1" hangingPunct="1">
              <a:defRPr/>
            </a:pPr>
            <a:r>
              <a:rPr lang="ru-RU" sz="1400" b="1" i="1" dirty="0">
                <a:solidFill>
                  <a:srgbClr val="002060"/>
                </a:solidFill>
                <a:latin typeface="Arial" charset="0"/>
              </a:rPr>
              <a:t>совершенствование функций организма, повышение его защитных свойств и устойчивости к заболеваниям средствами движения, дыхательной гимнастики, закаливания, гигиенических навыков.</a:t>
            </a:r>
          </a:p>
          <a:p>
            <a:pPr eaLnBrk="1" hangingPunct="1">
              <a:defRPr/>
            </a:pPr>
            <a:r>
              <a:rPr lang="ru-RU" sz="1600" b="1" i="1" dirty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ru-RU" sz="1600" b="1" i="1" u="sng" dirty="0">
                <a:solidFill>
                  <a:srgbClr val="FF0000"/>
                </a:solidFill>
                <a:latin typeface="Arial" charset="0"/>
              </a:rPr>
              <a:t>Образовательные задачи</a:t>
            </a:r>
            <a:r>
              <a:rPr lang="ru-RU" sz="1600" b="1" i="1" dirty="0">
                <a:solidFill>
                  <a:srgbClr val="FF0000"/>
                </a:solidFill>
                <a:latin typeface="Arial" charset="0"/>
              </a:rPr>
              <a:t>:</a:t>
            </a:r>
          </a:p>
          <a:p>
            <a:pPr eaLnBrk="1" hangingPunct="1">
              <a:defRPr/>
            </a:pPr>
            <a:r>
              <a:rPr lang="ru-RU" sz="1400" b="1" i="1" dirty="0">
                <a:solidFill>
                  <a:srgbClr val="002060"/>
                </a:solidFill>
                <a:latin typeface="Arial" charset="0"/>
              </a:rPr>
              <a:t>Формирование жизненно необходимых двигательных умений и навыков ребенка в соответствии с его индивидуальными особенностями;</a:t>
            </a:r>
          </a:p>
          <a:p>
            <a:pPr eaLnBrk="1" hangingPunct="1">
              <a:defRPr/>
            </a:pPr>
            <a:r>
              <a:rPr lang="ru-RU" sz="1400" b="1" i="1" dirty="0">
                <a:solidFill>
                  <a:srgbClr val="002060"/>
                </a:solidFill>
                <a:latin typeface="Arial" charset="0"/>
              </a:rPr>
              <a:t>создание условий для реализации потребности детей в двигательной активности;</a:t>
            </a:r>
          </a:p>
          <a:p>
            <a:pPr eaLnBrk="1" hangingPunct="1">
              <a:defRPr/>
            </a:pPr>
            <a:r>
              <a:rPr lang="ru-RU" sz="1400" b="1" i="1" dirty="0">
                <a:solidFill>
                  <a:srgbClr val="002060"/>
                </a:solidFill>
                <a:latin typeface="Arial" charset="0"/>
              </a:rPr>
              <a:t>выявление интересов, склонностей и способностей детей в двигательной деятельности и реализация их через спортивно – оздоровительную активность. </a:t>
            </a:r>
          </a:p>
          <a:p>
            <a:pPr eaLnBrk="1" hangingPunct="1">
              <a:defRPr/>
            </a:pPr>
            <a:r>
              <a:rPr lang="ru-RU" sz="1600" b="1" i="1" dirty="0">
                <a:solidFill>
                  <a:srgbClr val="FF0000"/>
                </a:solidFill>
                <a:latin typeface="Arial" charset="0"/>
              </a:rPr>
              <a:t>   </a:t>
            </a:r>
            <a:r>
              <a:rPr lang="ru-RU" sz="1600" b="1" i="1" u="sng" dirty="0">
                <a:solidFill>
                  <a:srgbClr val="FF0000"/>
                </a:solidFill>
                <a:latin typeface="Arial" charset="0"/>
              </a:rPr>
              <a:t>Воспитательные задачи</a:t>
            </a:r>
            <a:r>
              <a:rPr lang="ru-RU" sz="1600" b="1" i="1" dirty="0">
                <a:solidFill>
                  <a:srgbClr val="FF0000"/>
                </a:solidFill>
                <a:latin typeface="Arial" charset="0"/>
              </a:rPr>
              <a:t>:</a:t>
            </a:r>
          </a:p>
          <a:p>
            <a:pPr eaLnBrk="1" hangingPunct="1">
              <a:defRPr/>
            </a:pPr>
            <a:r>
              <a:rPr lang="ru-RU" sz="1400" b="1" i="1" dirty="0">
                <a:solidFill>
                  <a:srgbClr val="002060"/>
                </a:solidFill>
                <a:latin typeface="Arial" charset="0"/>
              </a:rPr>
              <a:t>Воспитание потребности в здоровом образе жизни; </a:t>
            </a:r>
          </a:p>
          <a:p>
            <a:pPr eaLnBrk="1" hangingPunct="1">
              <a:defRPr/>
            </a:pPr>
            <a:r>
              <a:rPr lang="ru-RU" sz="1400" b="1" i="1" dirty="0">
                <a:solidFill>
                  <a:srgbClr val="002060"/>
                </a:solidFill>
                <a:latin typeface="Arial" charset="0"/>
              </a:rPr>
              <a:t>потребность в физических упражнениях и играх;</a:t>
            </a:r>
          </a:p>
          <a:p>
            <a:pPr eaLnBrk="1" hangingPunct="1">
              <a:defRPr/>
            </a:pPr>
            <a:r>
              <a:rPr lang="ru-RU" sz="1400" b="1" i="1" dirty="0">
                <a:solidFill>
                  <a:srgbClr val="002060"/>
                </a:solidFill>
                <a:latin typeface="Arial" charset="0"/>
              </a:rPr>
              <a:t>расширение кругозора, уточнение представлений об окружающем мире, </a:t>
            </a:r>
          </a:p>
          <a:p>
            <a:pPr eaLnBrk="1" hangingPunct="1">
              <a:defRPr/>
            </a:pPr>
            <a:r>
              <a:rPr lang="ru-RU" sz="1400" b="1" i="1" dirty="0">
                <a:solidFill>
                  <a:srgbClr val="002060"/>
                </a:solidFill>
                <a:latin typeface="Arial" charset="0"/>
              </a:rPr>
              <a:t>воспитание  физических качеств,  необходимых для полноценного  развития личности</a:t>
            </a:r>
            <a:r>
              <a:rPr lang="ru-RU" sz="1400" dirty="0">
                <a:latin typeface="Arial" charset="0"/>
              </a:rPr>
              <a:t>.</a:t>
            </a:r>
          </a:p>
          <a:p>
            <a:pPr eaLnBrk="1" hangingPunct="1">
              <a:defRPr/>
            </a:pPr>
            <a:endParaRPr lang="ru-RU" sz="1200" b="1" i="1" dirty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defRPr/>
            </a:pPr>
            <a:endParaRPr lang="ru-RU" sz="1200" b="1" i="1" dirty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defRPr/>
            </a:pPr>
            <a:endParaRPr lang="ru-RU" sz="1200" b="1" i="1" dirty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defRPr/>
            </a:pPr>
            <a:endParaRPr lang="ru-RU" sz="1200" b="1" i="1" dirty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defRPr/>
            </a:pPr>
            <a:endParaRPr lang="ru-RU" sz="1200" b="1" i="1" dirty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defRPr/>
            </a:pPr>
            <a:endParaRPr lang="ru-RU" sz="1200" b="1" i="1" dirty="0">
              <a:solidFill>
                <a:srgbClr val="002060"/>
              </a:solidFill>
              <a:latin typeface="Arial" charset="0"/>
            </a:endParaRPr>
          </a:p>
          <a:p>
            <a:pPr eaLnBrk="1" hangingPunct="1">
              <a:defRPr/>
            </a:pPr>
            <a:endParaRPr lang="ru-RU" sz="1200" b="1" i="1" dirty="0">
              <a:solidFill>
                <a:srgbClr val="002060"/>
              </a:solidFill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buFont typeface="+mj-lt"/>
              <a:buAutoNum type="arabicPeriod"/>
              <a:defRPr/>
            </a:pPr>
            <a:endParaRPr lang="ru-RU" b="1" i="1" dirty="0">
              <a:solidFill>
                <a:srgbClr val="002060"/>
              </a:solidFill>
              <a:latin typeface="Arial" charset="0"/>
            </a:endParaRPr>
          </a:p>
          <a:p>
            <a:pPr marL="514350" indent="-514350" eaLnBrk="1" hangingPunct="1">
              <a:lnSpc>
                <a:spcPct val="90000"/>
              </a:lnSpc>
              <a:defRPr/>
            </a:pPr>
            <a:endParaRPr lang="ru-RU" b="1" i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7412" name="Прямоугольник 17"/>
          <p:cNvSpPr>
            <a:spLocks noChangeArrowheads="1"/>
          </p:cNvSpPr>
          <p:nvPr/>
        </p:nvSpPr>
        <p:spPr bwMode="auto">
          <a:xfrm>
            <a:off x="3635375" y="549275"/>
            <a:ext cx="2238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sz="4800" b="1">
                <a:solidFill>
                  <a:srgbClr val="222268"/>
                </a:solidFill>
                <a:latin typeface="Monotype Corsiva" panose="03010101010201010101" pitchFamily="66" charset="0"/>
              </a:rPr>
              <a:t> </a:t>
            </a:r>
            <a:endParaRPr lang="ru-RU" altLang="ru-RU" sz="1800">
              <a:solidFill>
                <a:schemeClr val="tx1"/>
              </a:solidFill>
            </a:endParaRPr>
          </a:p>
        </p:txBody>
      </p:sp>
      <p:pic>
        <p:nvPicPr>
          <p:cNvPr id="17413" name="Рисунок 15" descr="подс1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0938" y="5708650"/>
            <a:ext cx="928687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Рисунок 32" descr="бк3.jpg"/>
          <p:cNvPicPr>
            <a:picLocks noChangeAspect="1"/>
          </p:cNvPicPr>
          <p:nvPr/>
        </p:nvPicPr>
        <p:blipFill>
          <a:blip r:embed="rId8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855748">
            <a:off x="2366963" y="6288088"/>
            <a:ext cx="544512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Рисунок 15" descr="подс1.jpg"/>
          <p:cNvPicPr>
            <a:picLocks noChangeAspect="1"/>
          </p:cNvPicPr>
          <p:nvPr/>
        </p:nvPicPr>
        <p:blipFill>
          <a:blip r:embed="rId9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1000" y="5572125"/>
            <a:ext cx="78581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Рисунок 15" descr="подс1.jpg"/>
          <p:cNvPicPr>
            <a:picLocks noChangeAspect="1"/>
          </p:cNvPicPr>
          <p:nvPr/>
        </p:nvPicPr>
        <p:blipFill>
          <a:blip r:embed="rId7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15313" y="5708650"/>
            <a:ext cx="928687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2326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0" y="-155575"/>
            <a:ext cx="1841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ru-RU" altLang="ru-RU" sz="1300" b="1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altLang="ru-RU" sz="1300" b="1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altLang="ru-RU" sz="1300" b="1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altLang="ru-RU" sz="1300" b="1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altLang="ru-RU" sz="1800">
              <a:solidFill>
                <a:schemeClr val="tx1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-98425"/>
            <a:ext cx="850106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SzTx/>
              <a:buFontTx/>
              <a:buNone/>
            </a:pPr>
            <a:r>
              <a:rPr lang="ru-RU" altLang="ru-RU" sz="24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день в соответствии с графиком проводится проветривание и кварцевание.</a:t>
            </a:r>
            <a:r>
              <a:rPr lang="ru-RU" altLang="ru-RU" sz="2400" b="1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altLang="ru-RU" sz="2400" b="1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altLang="ru-RU" sz="2400" b="1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/>
            </a:r>
            <a:br>
              <a:rPr lang="ru-RU" altLang="ru-RU" sz="2400" b="1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altLang="ru-RU" sz="2400">
              <a:solidFill>
                <a:schemeClr val="tx1"/>
              </a:solidFill>
            </a:endParaRPr>
          </a:p>
        </p:txBody>
      </p:sp>
      <p:pic>
        <p:nvPicPr>
          <p:cNvPr id="18436" name="Рисунок 3" descr="dmfyGhjeyis5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1357313"/>
            <a:ext cx="4090988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Рисунок 4" descr="provetrivanie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5" y="1714500"/>
            <a:ext cx="4286250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2573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4572000" y="0"/>
            <a:ext cx="457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иммунной системы организма детей: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 Аскорбиновой кислоты</a:t>
            </a:r>
            <a:b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altLang="ru-RU" b="1" i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459" name="Рисунок 2" descr="vitaminy_filtered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285750"/>
            <a:ext cx="4357688" cy="255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Рисунок 3" descr="DSC04720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2875" y="3286125"/>
            <a:ext cx="4699000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1" name="Рисунок 4" descr="DSC04722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6250" y="1714500"/>
            <a:ext cx="4635500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2573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Прямоугольник 1"/>
          <p:cNvSpPr>
            <a:spLocks noChangeArrowheads="1"/>
          </p:cNvSpPr>
          <p:nvPr/>
        </p:nvSpPr>
        <p:spPr bwMode="auto">
          <a:xfrm>
            <a:off x="2428875" y="0"/>
            <a:ext cx="457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Сбалансированное рациональное питание</a:t>
            </a:r>
            <a:b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Регулярное включение в меню свежих фруктов, овощей, соков.</a:t>
            </a:r>
          </a:p>
        </p:txBody>
      </p:sp>
      <p:pic>
        <p:nvPicPr>
          <p:cNvPr id="20483" name="Рисунок 2" descr="ovoshi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3" y="4286250"/>
            <a:ext cx="3714750" cy="203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Рисунок 3" descr="20120618035325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43563" y="1428750"/>
            <a:ext cx="3205162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5" name="Рисунок 4" descr="yabloki_1_27063603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42875"/>
            <a:ext cx="2527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6" name="Рисунок 5" descr="DSC04705.JP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1857375"/>
            <a:ext cx="48260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2573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857250" y="142875"/>
            <a:ext cx="7286625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Правильная осанка делает фигуру человека красивой и способствует нормальному функционированию двигательного аппарата и всего организма.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Правильная осанка свидетельствует о хорошем общем физическом развитии.</a:t>
            </a:r>
          </a:p>
        </p:txBody>
      </p:sp>
      <p:pic>
        <p:nvPicPr>
          <p:cNvPr id="21507" name="Рисунок 2" descr="DSC04754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9063" y="2428875"/>
            <a:ext cx="5072062" cy="2852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08" name="Рисунок 3" descr="DSC04704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785938"/>
            <a:ext cx="4849813" cy="272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2573"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2143125" y="0"/>
            <a:ext cx="4572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 каждого приема пищи полоскания зева кипяченной охлажденной до комнатной температуры водой.</a:t>
            </a:r>
          </a:p>
        </p:txBody>
      </p:sp>
      <p:pic>
        <p:nvPicPr>
          <p:cNvPr id="22531" name="Рисунок 2" descr="DSC04757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37000" y="1428750"/>
            <a:ext cx="5207000" cy="292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2" name="Рисунок 3" descr="DSC04758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4000500"/>
            <a:ext cx="482600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3" name="Рисунок 4" descr="DSC04748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313" y="1357313"/>
            <a:ext cx="3429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2573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1928813" y="0"/>
            <a:ext cx="4572000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Профилактическая работа в период сезонного повышения заболеваемости гриппом, ОРВИ: 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Ароматизация помещений маслом Дыши.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Полоскание горла соленой водой.</a:t>
            </a:r>
          </a:p>
        </p:txBody>
      </p:sp>
      <p:pic>
        <p:nvPicPr>
          <p:cNvPr id="23555" name="Рисунок 2" descr="38602972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7250" y="2143125"/>
            <a:ext cx="3984625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6" name="Рисунок 3" descr="4fa58a4e3bff7c98c12520b84ea1dcd5_L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14875" y="3429000"/>
            <a:ext cx="3990975" cy="264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2573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Прямоугольник 1"/>
          <p:cNvSpPr>
            <a:spLocks noChangeArrowheads="1"/>
          </p:cNvSpPr>
          <p:nvPr/>
        </p:nvSpPr>
        <p:spPr bwMode="auto">
          <a:xfrm>
            <a:off x="2000250" y="0"/>
            <a:ext cx="45720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50000"/>
              <a:buFont typeface="Webdings" panose="05030102010509060703" pitchFamily="18" charset="2"/>
              <a:buBlip>
                <a:blip r:embed="rId2"/>
              </a:buBlip>
              <a:defRPr sz="2000">
                <a:solidFill>
                  <a:srgbClr val="000099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50000"/>
              <a:buFont typeface="Wingdings" panose="05000000000000000000" pitchFamily="2" charset="2"/>
              <a:buBlip>
                <a:blip r:embed="rId3"/>
              </a:buBlip>
              <a:defRPr sz="2800">
                <a:solidFill>
                  <a:srgbClr val="000099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50000"/>
              <a:buBlip>
                <a:blip r:embed="rId4"/>
              </a:buBlip>
              <a:defRPr sz="1600">
                <a:solidFill>
                  <a:srgbClr val="000099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5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50000"/>
              <a:buFont typeface="Arial" panose="020B0604020202020204" pitchFamily="34" charset="0"/>
              <a:buBlip>
                <a:blip r:embed="rId6"/>
              </a:buBlip>
              <a:defRPr sz="1400">
                <a:solidFill>
                  <a:srgbClr val="000099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режима дня: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ru-RU" altLang="ru-RU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Прогулки на свежем воздухе. </a:t>
            </a:r>
          </a:p>
        </p:txBody>
      </p:sp>
      <p:pic>
        <p:nvPicPr>
          <p:cNvPr id="24579" name="Рисунок 2" descr="image (10)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4375" y="1143000"/>
            <a:ext cx="3054350" cy="407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0" name="Рисунок 3" descr="image (12)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5" y="1214438"/>
            <a:ext cx="3036888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42573">
    <p:dissolve/>
  </p:transition>
</p:sld>
</file>

<file path=ppt/theme/theme1.xml><?xml version="1.0" encoding="utf-8"?>
<a:theme xmlns:a="http://schemas.openxmlformats.org/drawingml/2006/main" name="Тема1">
  <a:themeElements>
    <a:clrScheme name="Другая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3F6C19"/>
      </a:accent1>
      <a:accent2>
        <a:srgbClr val="AF0F5B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CC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496E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496E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</TotalTime>
  <Words>144</Words>
  <Application>Microsoft Office PowerPoint</Application>
  <PresentationFormat>Экран (4:3)</PresentationFormat>
  <Paragraphs>66</Paragraphs>
  <Slides>17</Slides>
  <Notes>1</Notes>
  <HiddenSlides>0</HiddenSlides>
  <MMClips>3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Webdings</vt:lpstr>
      <vt:lpstr>Wingdings</vt:lpstr>
      <vt:lpstr>Calibri</vt:lpstr>
      <vt:lpstr>Times New Roman</vt:lpstr>
      <vt:lpstr>Monotype Corsiva</vt:lpstr>
      <vt:lpstr>Тема1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www.PHILka.RU</dc:creator>
  <cp:lastModifiedBy>Олег</cp:lastModifiedBy>
  <cp:revision>310</cp:revision>
  <dcterms:created xsi:type="dcterms:W3CDTF">2011-07-13T13:49:13Z</dcterms:created>
  <dcterms:modified xsi:type="dcterms:W3CDTF">2017-06-18T16:17:37Z</dcterms:modified>
</cp:coreProperties>
</file>