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9" r:id="rId9"/>
    <p:sldId id="264" r:id="rId10"/>
    <p:sldId id="265" r:id="rId11"/>
    <p:sldId id="266" r:id="rId12"/>
    <p:sldId id="267" r:id="rId13"/>
    <p:sldId id="263" r:id="rId1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2" d="100"/>
          <a:sy n="102" d="100"/>
        </p:scale>
        <p:origin x="-234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11.05.2017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Объект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11.05.2017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11.05.2017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11.05.2017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Объект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11.05.2017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11.05.2017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11.05.2017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11.05.2017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11.05.2017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95536" y="116632"/>
            <a:ext cx="8458200" cy="792088"/>
          </a:xfrm>
        </p:spPr>
        <p:txBody>
          <a:bodyPr>
            <a:normAutofit fontScale="90000"/>
          </a:bodyPr>
          <a:lstStyle/>
          <a:p>
            <a:pPr algn="r"/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sz="5400" b="1" dirty="0" smtClean="0"/>
              <a:t>«Познавательно-исследовательские </a:t>
            </a:r>
            <a:br>
              <a:rPr lang="ru-RU" sz="5400" b="1" dirty="0" smtClean="0"/>
            </a:br>
            <a:r>
              <a:rPr lang="ru-RU" sz="5400" b="1" dirty="0" smtClean="0"/>
              <a:t> занятия для старших дошкольников»</a:t>
            </a:r>
            <a:br>
              <a:rPr lang="ru-RU" sz="5400" b="1" dirty="0" smtClean="0"/>
            </a:br>
            <a:r>
              <a:rPr lang="ru-RU" sz="2000" cap="none" dirty="0">
                <a:solidFill>
                  <a:srgbClr val="7030A0"/>
                </a:solidFill>
                <a:effectLst/>
                <a:latin typeface="Arial"/>
              </a:rPr>
              <a:t>Автор презентации :</a:t>
            </a:r>
            <a:br>
              <a:rPr lang="ru-RU" sz="2000" cap="none" dirty="0">
                <a:solidFill>
                  <a:srgbClr val="7030A0"/>
                </a:solidFill>
                <a:effectLst/>
                <a:latin typeface="Arial"/>
              </a:rPr>
            </a:br>
            <a:r>
              <a:rPr lang="ru-RU" sz="2000" cap="none" dirty="0">
                <a:solidFill>
                  <a:srgbClr val="7030A0"/>
                </a:solidFill>
                <a:effectLst/>
                <a:latin typeface="Arial"/>
              </a:rPr>
              <a:t>Рюмина Наталья Владимировна, </a:t>
            </a:r>
            <a:br>
              <a:rPr lang="ru-RU" sz="2000" cap="none" dirty="0">
                <a:solidFill>
                  <a:srgbClr val="7030A0"/>
                </a:solidFill>
                <a:effectLst/>
                <a:latin typeface="Arial"/>
              </a:rPr>
            </a:br>
            <a:r>
              <a:rPr lang="ru-RU" sz="2000" cap="none" dirty="0">
                <a:solidFill>
                  <a:srgbClr val="7030A0"/>
                </a:solidFill>
                <a:effectLst/>
                <a:latin typeface="Arial"/>
              </a:rPr>
              <a:t>воспитатель МБДОУ «ЦРР –детский сад №6»</a:t>
            </a:r>
            <a:br>
              <a:rPr lang="ru-RU" sz="2000" cap="none" dirty="0">
                <a:solidFill>
                  <a:srgbClr val="7030A0"/>
                </a:solidFill>
                <a:effectLst/>
                <a:latin typeface="Arial"/>
              </a:rPr>
            </a:br>
            <a:endParaRPr lang="ru-RU" sz="54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7965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81444" y="476672"/>
            <a:ext cx="4290556" cy="2304256"/>
          </a:xfrm>
        </p:spPr>
        <p:txBody>
          <a:bodyPr>
            <a:normAutofit fontScale="25000" lnSpcReduction="20000"/>
          </a:bodyPr>
          <a:lstStyle/>
          <a:p>
            <a:pPr lvl="0">
              <a:spcBef>
                <a:spcPts val="0"/>
              </a:spcBef>
              <a:buClrTx/>
              <a:buSzTx/>
            </a:pPr>
            <a:r>
              <a:rPr lang="ru-RU" sz="8000" cap="none" dirty="0">
                <a:solidFill>
                  <a:prstClr val="black"/>
                </a:solidFill>
                <a:latin typeface="Times New Roman"/>
                <a:ea typeface="+mn-ea"/>
                <a:cs typeface="+mn-cs"/>
              </a:rPr>
              <a:t>Блок- </a:t>
            </a:r>
            <a:r>
              <a:rPr lang="ru-RU" sz="8000" i="1" u="sng" cap="none" dirty="0">
                <a:solidFill>
                  <a:srgbClr val="AC66BB">
                    <a:lumMod val="75000"/>
                  </a:srgbClr>
                </a:solidFill>
                <a:latin typeface="Times New Roman"/>
                <a:ea typeface="+mn-ea"/>
                <a:cs typeface="+mn-cs"/>
              </a:rPr>
              <a:t>"Звук"</a:t>
            </a:r>
            <a:r>
              <a:rPr lang="ru-RU" sz="8000" u="sng" cap="none" dirty="0">
                <a:solidFill>
                  <a:srgbClr val="AC66BB">
                    <a:lumMod val="75000"/>
                  </a:srgbClr>
                </a:solidFill>
                <a:latin typeface="Times New Roman"/>
                <a:ea typeface="+mn-ea"/>
                <a:cs typeface="+mn-cs"/>
              </a:rPr>
              <a:t> </a:t>
            </a:r>
            <a:r>
              <a:rPr lang="ru-RU" sz="8000" cap="none" dirty="0">
                <a:solidFill>
                  <a:prstClr val="black"/>
                </a:solidFill>
                <a:latin typeface="Times New Roman"/>
                <a:ea typeface="+mn-ea"/>
                <a:cs typeface="+mn-cs"/>
              </a:rPr>
              <a:t>(киндер-сюрпризы с различными наполнителями (горох, гречка, пшено, манка и др.), колокольчики, дудочки, трещотки, наушники, т.е. материалы для изучения свойств звука);</a:t>
            </a:r>
            <a:br>
              <a:rPr lang="ru-RU" sz="8000" cap="none" dirty="0">
                <a:solidFill>
                  <a:prstClr val="black"/>
                </a:solidFill>
                <a:latin typeface="Times New Roman"/>
                <a:ea typeface="+mn-ea"/>
                <a:cs typeface="+mn-cs"/>
              </a:rPr>
            </a:br>
            <a:endParaRPr lang="ru-RU" sz="8000" cap="none" dirty="0">
              <a:solidFill>
                <a:prstClr val="black"/>
              </a:solidFill>
              <a:latin typeface="Times New Roman"/>
              <a:ea typeface="+mn-ea"/>
              <a:cs typeface="+mn-cs"/>
            </a:endParaRPr>
          </a:p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1250082"/>
          </a:xfrm>
        </p:spPr>
        <p:txBody>
          <a:bodyPr>
            <a:noAutofit/>
          </a:bodyPr>
          <a:lstStyle/>
          <a:p>
            <a:r>
              <a:rPr lang="ru-RU" sz="2000" cap="none" dirty="0">
                <a:solidFill>
                  <a:prstClr val="black"/>
                </a:solidFill>
                <a:latin typeface="Arial"/>
              </a:rPr>
              <a:t>Блок-</a:t>
            </a:r>
            <a:r>
              <a:rPr lang="ru-RU" sz="2000" i="1" u="sng" cap="none" dirty="0">
                <a:solidFill>
                  <a:srgbClr val="FF0000"/>
                </a:solidFill>
                <a:latin typeface="Arial"/>
              </a:rPr>
              <a:t>-«Свет и цвет"</a:t>
            </a:r>
            <a:r>
              <a:rPr lang="ru-RU" sz="2000" cap="none" dirty="0">
                <a:solidFill>
                  <a:srgbClr val="FF0000"/>
                </a:solidFill>
                <a:latin typeface="Arial"/>
              </a:rPr>
              <a:t> </a:t>
            </a:r>
            <a:r>
              <a:rPr lang="ru-RU" sz="2000" cap="none" dirty="0">
                <a:solidFill>
                  <a:prstClr val="black"/>
                </a:solidFill>
                <a:latin typeface="Arial"/>
              </a:rPr>
              <a:t>(различные фонарики, зеркала, цветные стеклышки,т.е. материалы для изучения свойств света, цвета);</a:t>
            </a:r>
            <a:br>
              <a:rPr lang="ru-RU" sz="2000" cap="none" dirty="0">
                <a:solidFill>
                  <a:prstClr val="black"/>
                </a:solidFill>
                <a:latin typeface="Arial"/>
              </a:rPr>
            </a:br>
            <a:endParaRPr lang="ru-RU" sz="2000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356992"/>
            <a:ext cx="4291012" cy="31227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2348880"/>
            <a:ext cx="4289425" cy="33516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673420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2114178"/>
          </a:xfrm>
        </p:spPr>
        <p:txBody>
          <a:bodyPr>
            <a:noAutofit/>
          </a:bodyPr>
          <a:lstStyle/>
          <a:p>
            <a:r>
              <a:rPr lang="ru-RU" sz="2000" cap="none" dirty="0">
                <a:solidFill>
                  <a:prstClr val="black"/>
                </a:solidFill>
                <a:latin typeface="Arial"/>
              </a:rPr>
              <a:t>Блок- </a:t>
            </a:r>
            <a:r>
              <a:rPr lang="ru-RU" sz="2000" i="1" u="sng" cap="none" dirty="0">
                <a:solidFill>
                  <a:srgbClr val="00B050"/>
                </a:solidFill>
                <a:latin typeface="Arial"/>
              </a:rPr>
              <a:t>"Запах"</a:t>
            </a:r>
            <a:r>
              <a:rPr lang="ru-RU" sz="2000" cap="none" dirty="0">
                <a:solidFill>
                  <a:prstClr val="black"/>
                </a:solidFill>
                <a:latin typeface="Arial"/>
              </a:rPr>
              <a:t> (мешочки с лавандой, лавровым листом, кофе, ванилином, чесноком, ароматические масла, свечи, пробники духов, тестеры, т. е. материалы для изучения свойств и различения запахов);</a:t>
            </a:r>
            <a:br>
              <a:rPr lang="ru-RU" sz="2000" cap="none" dirty="0">
                <a:solidFill>
                  <a:prstClr val="black"/>
                </a:solidFill>
                <a:latin typeface="Arial"/>
              </a:rPr>
            </a:br>
            <a:endParaRPr lang="ru-RU" sz="200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4008" y="692696"/>
            <a:ext cx="4292241" cy="1440160"/>
          </a:xfrm>
        </p:spPr>
        <p:txBody>
          <a:bodyPr>
            <a:normAutofit fontScale="25000" lnSpcReduction="20000"/>
          </a:bodyPr>
          <a:lstStyle/>
          <a:p>
            <a:pPr lvl="0">
              <a:spcBef>
                <a:spcPts val="0"/>
              </a:spcBef>
              <a:buClrTx/>
              <a:buSzTx/>
            </a:pPr>
            <a:r>
              <a:rPr lang="ru-RU" sz="8000" cap="none" dirty="0">
                <a:solidFill>
                  <a:prstClr val="black"/>
                </a:solidFill>
                <a:latin typeface="Times New Roman"/>
                <a:ea typeface="+mn-ea"/>
                <a:cs typeface="+mn-cs"/>
              </a:rPr>
              <a:t>Блок- </a:t>
            </a:r>
            <a:r>
              <a:rPr lang="ru-RU" sz="8000" i="1" u="sng" cap="none" dirty="0">
                <a:solidFill>
                  <a:srgbClr val="FF0000"/>
                </a:solidFill>
                <a:latin typeface="Times New Roman"/>
                <a:ea typeface="+mn-ea"/>
                <a:cs typeface="+mn-cs"/>
              </a:rPr>
              <a:t>«Магнетизм»</a:t>
            </a:r>
            <a:r>
              <a:rPr lang="ru-RU" sz="8000" cap="none" dirty="0">
                <a:solidFill>
                  <a:srgbClr val="FF0000"/>
                </a:solidFill>
                <a:latin typeface="Times New Roman"/>
                <a:ea typeface="+mn-ea"/>
                <a:cs typeface="+mn-cs"/>
              </a:rPr>
              <a:t> </a:t>
            </a:r>
            <a:r>
              <a:rPr lang="ru-RU" sz="8000" cap="none" dirty="0">
                <a:solidFill>
                  <a:prstClr val="black"/>
                </a:solidFill>
                <a:latin typeface="Times New Roman"/>
                <a:ea typeface="+mn-ea"/>
                <a:cs typeface="+mn-cs"/>
              </a:rPr>
              <a:t>(разные магниты, скрепки, металлические предметы, пуговицы, проволока, болты), т.е. материалы для изучения свойств магнита.</a:t>
            </a:r>
            <a:br>
              <a:rPr lang="ru-RU" sz="8000" cap="none" dirty="0">
                <a:solidFill>
                  <a:prstClr val="black"/>
                </a:solidFill>
                <a:latin typeface="Times New Roman"/>
                <a:ea typeface="+mn-ea"/>
                <a:cs typeface="+mn-cs"/>
              </a:rPr>
            </a:br>
            <a:endParaRPr lang="ru-RU" sz="8000" cap="none" dirty="0">
              <a:solidFill>
                <a:prstClr val="black"/>
              </a:solidFill>
              <a:latin typeface="Times New Roman"/>
              <a:ea typeface="+mn-ea"/>
              <a:cs typeface="+mn-cs"/>
            </a:endParaRPr>
          </a:p>
          <a:p>
            <a:endParaRPr lang="ru-RU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284984"/>
            <a:ext cx="4291012" cy="33651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564904"/>
            <a:ext cx="4289425" cy="31034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446647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2200" b="1" cap="none" dirty="0">
                <a:solidFill>
                  <a:schemeClr val="accent2"/>
                </a:solidFill>
                <a:effectLst/>
                <a:latin typeface="Arial"/>
              </a:rPr>
              <a:t>Центр «Хочу все знать»</a:t>
            </a:r>
            <a:br>
              <a:rPr lang="ru-RU" sz="2200" b="1" cap="none" dirty="0">
                <a:solidFill>
                  <a:schemeClr val="accent2"/>
                </a:solidFill>
                <a:effectLst/>
                <a:latin typeface="Arial"/>
              </a:rPr>
            </a:br>
            <a:r>
              <a:rPr lang="ru-RU" sz="2200" cap="none" dirty="0">
                <a:solidFill>
                  <a:prstClr val="black"/>
                </a:solidFill>
                <a:effectLst/>
                <a:latin typeface="Arial"/>
              </a:rPr>
              <a:t>Нельзя недооценивать роль познавательной литературы. Своевременное внесение наглядных материалов – книг, энциклопедий, атласов, альбомов с разными природными сообществами для формирования у детей умения самостоятельно «работать» с книгой,  добывать нужную информацию</a:t>
            </a:r>
            <a:r>
              <a:rPr lang="ru-RU" sz="1600" cap="none" dirty="0">
                <a:solidFill>
                  <a:prstClr val="black"/>
                </a:solidFill>
                <a:effectLst/>
                <a:latin typeface="Arial"/>
              </a:rPr>
              <a:t>. </a:t>
            </a:r>
            <a:endParaRPr lang="ru-RU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916832"/>
            <a:ext cx="7062431" cy="452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601520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3979912"/>
          </a:xfrm>
        </p:spPr>
        <p:txBody>
          <a:bodyPr>
            <a:normAutofit/>
          </a:bodyPr>
          <a:lstStyle/>
          <a:p>
            <a:r>
              <a:rPr lang="ru-RU" sz="2000" dirty="0">
                <a:solidFill>
                  <a:srgbClr val="FF0000"/>
                </a:solidFill>
              </a:rPr>
              <a:t>Исключительно большая роль в проведении такой огромной работы отводится родителям.</a:t>
            </a:r>
            <a:r>
              <a:rPr lang="ru-RU" sz="2000" dirty="0"/>
              <a:t> 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>Они </a:t>
            </a:r>
            <a:r>
              <a:rPr lang="ru-RU" sz="2000" dirty="0"/>
              <a:t>являются важным и неотъемлемым звеном данной работы. Их задачей является всемерное, безотказное содействие своим детям в поиске информации, иллюстраций по изучаемым темам. А также чрезвычайно важно проведение еженедельных акций «Вместе с ребенком», которые предполагают тесный контакт родителей с детьми, ориентируют их на эмоционально-познавательное общение. Следовательно, такое взаимодействие с родителями благотворно влияет на психологическое развитие ребенка и, как следствие, дает большие возможности для повышения уровня его познавательных способностей.</a:t>
            </a: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4365104"/>
            <a:ext cx="3456384" cy="223224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35364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idx="2"/>
          </p:nvPr>
        </p:nvSpPr>
        <p:spPr>
          <a:xfrm>
            <a:off x="395536" y="404664"/>
            <a:ext cx="3008313" cy="5721499"/>
          </a:xfrm>
        </p:spPr>
        <p:txBody>
          <a:bodyPr/>
          <a:lstStyle/>
          <a:p>
            <a:r>
              <a:rPr lang="ru-RU" sz="2000" b="1" dirty="0">
                <a:latin typeface="Times New Roman"/>
                <a:ea typeface="Times New Roman"/>
              </a:rPr>
              <a:t>Потребность в познании окружающего мира появляется у человека, буквально с самого рождения. Именно она помогает приобщить ребёнка к миру вещей, явлений природы и социальной действительности.</a:t>
            </a:r>
          </a:p>
          <a:p>
            <a:r>
              <a:rPr lang="ru-RU" sz="2000" b="1" dirty="0">
                <a:latin typeface="Times New Roman"/>
                <a:ea typeface="Times New Roman"/>
              </a:rPr>
              <a:t>Ребенок по природе своей исследователь. Однако самостоятельно дошкольник еще не может найти ответы на все интересующие его вопросы – ему помогают педагоги.</a:t>
            </a:r>
          </a:p>
          <a:p>
            <a:endParaRPr lang="ru-RU" b="1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5050" y="1341041"/>
            <a:ext cx="5340350" cy="333771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66956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2"/>
          </p:nvPr>
        </p:nvSpPr>
        <p:spPr/>
        <p:txBody>
          <a:bodyPr>
            <a:normAutofit/>
          </a:bodyPr>
          <a:lstStyle/>
          <a:p>
            <a:r>
              <a:rPr lang="ru-RU" sz="1800" b="1" dirty="0"/>
              <a:t>В старшем дошкольном возрасте познавательно-исследовательская деятельность - это сложный комплексный феномен, включающий развитие познавательных процессов(восприятия, мышления, памяти, внимания, воображения),которые представляют собой разные формы ориентации ребёнка в окружающем мире, в себе самом и регулируют его деятельность.</a:t>
            </a: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1784" y="609600"/>
            <a:ext cx="4966882" cy="48006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397690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2"/>
          </p:nvPr>
        </p:nvSpPr>
        <p:spPr/>
        <p:txBody>
          <a:bodyPr>
            <a:normAutofit/>
          </a:bodyPr>
          <a:lstStyle/>
          <a:p>
            <a:r>
              <a:rPr lang="ru-RU" sz="2000" b="1" dirty="0"/>
              <a:t>Исследовательскую деятельность с </a:t>
            </a:r>
            <a:r>
              <a:rPr lang="ru-RU" sz="2000" b="1" dirty="0" smtClean="0"/>
              <a:t>дошкольниками </a:t>
            </a:r>
            <a:r>
              <a:rPr lang="ru-RU" sz="2000" b="1" dirty="0"/>
              <a:t>следует </a:t>
            </a:r>
            <a:r>
              <a:rPr lang="ru-RU" sz="2000" b="1" u="sng" dirty="0"/>
              <a:t>начинать </a:t>
            </a:r>
            <a:r>
              <a:rPr lang="ru-RU" sz="2000" b="1" dirty="0"/>
              <a:t>с демонстрационных опытов, когда эксперимент проводит воспитатель. Вначале задается проблема, воспитатель спрашивает у детей, какие результаты могут получиться в итоге выполнения опыта.</a:t>
            </a:r>
          </a:p>
        </p:txBody>
      </p:sp>
      <p:pic>
        <p:nvPicPr>
          <p:cNvPr id="3075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5050" y="1197519"/>
            <a:ext cx="5340350" cy="362476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89632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752" y="2132856"/>
            <a:ext cx="8686800" cy="1008112"/>
          </a:xfrm>
        </p:spPr>
        <p:txBody>
          <a:bodyPr>
            <a:normAutofit fontScale="90000"/>
          </a:bodyPr>
          <a:lstStyle/>
          <a:p>
            <a:r>
              <a:rPr lang="ru-RU" sz="2400" b="1" dirty="0">
                <a:solidFill>
                  <a:srgbClr val="FF0000"/>
                </a:solidFill>
              </a:rPr>
              <a:t>Исследования, предложенные </a:t>
            </a:r>
            <a:r>
              <a:rPr lang="ru-RU" sz="2400" b="1" dirty="0" smtClean="0">
                <a:solidFill>
                  <a:srgbClr val="FF0000"/>
                </a:solidFill>
              </a:rPr>
              <a:t>Александром  </a:t>
            </a:r>
            <a:r>
              <a:rPr lang="ru-RU" sz="2400" b="1" dirty="0" err="1" smtClean="0">
                <a:solidFill>
                  <a:srgbClr val="FF0000"/>
                </a:solidFill>
              </a:rPr>
              <a:t>Ильичем</a:t>
            </a:r>
            <a:r>
              <a:rPr lang="ru-RU" sz="2400" b="1" dirty="0" smtClean="0">
                <a:solidFill>
                  <a:srgbClr val="FF0000"/>
                </a:solidFill>
              </a:rPr>
              <a:t> Савенковым, </a:t>
            </a:r>
            <a:r>
              <a:rPr lang="ru-RU" sz="1600" dirty="0" smtClean="0">
                <a:solidFill>
                  <a:schemeClr val="tx1"/>
                </a:solidFill>
              </a:rPr>
              <a:t>доктор педагогических наук, доктор психологических наук (разработал технологию исследовательской деятельности детей)</a:t>
            </a:r>
            <a:r>
              <a:rPr lang="ru-RU" sz="1600" dirty="0">
                <a:solidFill>
                  <a:schemeClr val="tx1"/>
                </a:solidFill>
              </a:rPr>
              <a:t/>
            </a:r>
            <a:br>
              <a:rPr lang="ru-RU" sz="1600" dirty="0">
                <a:solidFill>
                  <a:schemeClr val="tx1"/>
                </a:solidFill>
              </a:rPr>
            </a:br>
            <a:r>
              <a:rPr lang="ru-RU" sz="2400" b="1" dirty="0"/>
              <a:t/>
            </a:r>
            <a:br>
              <a:rPr lang="ru-RU" sz="2400" b="1" dirty="0"/>
            </a:br>
            <a:r>
              <a:rPr lang="ru-RU" sz="2400" dirty="0" smtClean="0"/>
              <a:t>Они проводятся </a:t>
            </a:r>
            <a:r>
              <a:rPr lang="ru-RU" sz="2400" dirty="0"/>
              <a:t>с детьми старшего дошкольного возраста через получение информации из различных источников. 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/>
              <a:t/>
            </a:r>
            <a:br>
              <a:rPr lang="ru-RU" sz="2400" dirty="0"/>
            </a:br>
            <a:r>
              <a:rPr lang="ru-RU" sz="2400" dirty="0"/>
              <a:t>Ученый считает, что стремление наблюдать и экспериментировать, самостоятельно искать новые сведения о мире – важнейшие черты нормального детского поведения. Исследовательская, поисковая активность – естественное состояние ребенка. </a:t>
            </a: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4509120"/>
            <a:ext cx="2587625" cy="173047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4099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5" y="4437063"/>
            <a:ext cx="2613868" cy="216028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9763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4988024"/>
          </a:xfrm>
        </p:spPr>
        <p:txBody>
          <a:bodyPr>
            <a:noAutofit/>
          </a:bodyPr>
          <a:lstStyle/>
          <a:p>
            <a:r>
              <a:rPr lang="ru-RU" sz="2400" dirty="0" smtClean="0"/>
              <a:t>А.И. Савенков выделяет основные этапы проведения учебных исследований со старшими дошкольниками:</a:t>
            </a:r>
            <a:br>
              <a:rPr lang="ru-RU" sz="2400" dirty="0" smtClean="0"/>
            </a:b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>– выделение и постановка проблемы (выбор темы исследования);</a:t>
            </a:r>
            <a:br>
              <a:rPr lang="ru-RU" sz="2400" dirty="0" smtClean="0"/>
            </a:br>
            <a:r>
              <a:rPr lang="ru-RU" sz="2400" dirty="0" smtClean="0"/>
              <a:t>– выработка гипотез, предположений;</a:t>
            </a:r>
            <a:br>
              <a:rPr lang="ru-RU" sz="2400" dirty="0" smtClean="0"/>
            </a:br>
            <a:r>
              <a:rPr lang="ru-RU" sz="2400" dirty="0" smtClean="0"/>
              <a:t>– поиск и предложение возможных вариантов решения;</a:t>
            </a:r>
            <a:br>
              <a:rPr lang="ru-RU" sz="2400" dirty="0" smtClean="0"/>
            </a:br>
            <a:r>
              <a:rPr lang="ru-RU" sz="2400" dirty="0" smtClean="0"/>
              <a:t>– сбор материала;</a:t>
            </a:r>
            <a:br>
              <a:rPr lang="ru-RU" sz="2400" dirty="0" smtClean="0"/>
            </a:br>
            <a:r>
              <a:rPr lang="ru-RU" sz="2400" dirty="0" smtClean="0"/>
              <a:t>– обобщение полученных данных;</a:t>
            </a:r>
            <a:br>
              <a:rPr lang="ru-RU" sz="2400" dirty="0" smtClean="0"/>
            </a:br>
            <a:r>
              <a:rPr lang="ru-RU" sz="2400" dirty="0" smtClean="0"/>
              <a:t>– подготовка материалов исследования к защите (сообщение, доклад, макет, рассказ);</a:t>
            </a:r>
            <a:br>
              <a:rPr lang="ru-RU" sz="2400" dirty="0" smtClean="0"/>
            </a:br>
            <a:r>
              <a:rPr lang="ru-RU" sz="2400" dirty="0" smtClean="0"/>
              <a:t>– защита.</a:t>
            </a:r>
            <a:br>
              <a:rPr lang="ru-RU" sz="2400" dirty="0" smtClean="0"/>
            </a:b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147770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81000" y="260648"/>
            <a:ext cx="8458200" cy="5832648"/>
          </a:xfrm>
        </p:spPr>
        <p:txBody>
          <a:bodyPr>
            <a:normAutofit fontScale="77500" lnSpcReduction="20000"/>
          </a:bodyPr>
          <a:lstStyle/>
          <a:p>
            <a:pPr algn="ctr"/>
            <a:r>
              <a:rPr lang="ru-RU" b="1" dirty="0">
                <a:solidFill>
                  <a:srgbClr val="FF0000"/>
                </a:solidFill>
              </a:rPr>
              <a:t>Памятка для воспитателя</a:t>
            </a:r>
          </a:p>
          <a:p>
            <a:r>
              <a:rPr lang="ru-RU" b="1" dirty="0"/>
              <a:t>«Организация детского экспериментирования»</a:t>
            </a:r>
          </a:p>
          <a:p>
            <a:r>
              <a:rPr lang="ru-RU" b="1" dirty="0"/>
              <a:t>1. В группе должен быть оснащен уголок экспериментальной деятельности.</a:t>
            </a:r>
          </a:p>
          <a:p>
            <a:r>
              <a:rPr lang="ru-RU" b="1" dirty="0"/>
              <a:t>2. Планирование и организация деятельности детей по развитию </a:t>
            </a:r>
          </a:p>
          <a:p>
            <a:r>
              <a:rPr lang="ru-RU" b="1" dirty="0"/>
              <a:t>познавательной активности и развитию представлений о предметном мире.</a:t>
            </a:r>
          </a:p>
          <a:p>
            <a:r>
              <a:rPr lang="ru-RU" b="1" dirty="0"/>
              <a:t>3. Планирование и организация игр с природными материалами (</a:t>
            </a:r>
            <a:r>
              <a:rPr lang="ru-RU" b="1" dirty="0" err="1"/>
              <a:t>песком,водой,глиной</a:t>
            </a:r>
            <a:r>
              <a:rPr lang="ru-RU" b="1" dirty="0"/>
              <a:t>)</a:t>
            </a:r>
          </a:p>
          <a:p>
            <a:r>
              <a:rPr lang="ru-RU" b="1" dirty="0"/>
              <a:t>4.Использование сюжетных игр-путешествий познавательной направленности.</a:t>
            </a:r>
          </a:p>
          <a:p>
            <a:r>
              <a:rPr lang="ru-RU" b="1" dirty="0"/>
              <a:t>5.Планирование и организация опытов и экспериментов с различными </a:t>
            </a:r>
          </a:p>
          <a:p>
            <a:r>
              <a:rPr lang="ru-RU" b="1" dirty="0"/>
              <a:t>предметами и веществами.</a:t>
            </a:r>
          </a:p>
          <a:p>
            <a:r>
              <a:rPr lang="ru-RU" b="1" dirty="0"/>
              <a:t>6.Содержание опытов и экспериментов соответствует темам и данной возрастной группе.</a:t>
            </a:r>
          </a:p>
          <a:p>
            <a:r>
              <a:rPr lang="ru-RU" b="1" dirty="0"/>
              <a:t>7.Ведется фиксация результатов эксперимента.</a:t>
            </a:r>
          </a:p>
          <a:p>
            <a:r>
              <a:rPr lang="ru-RU" b="1" dirty="0"/>
              <a:t>8.Наблюдается системность в </a:t>
            </a:r>
          </a:p>
          <a:p>
            <a:r>
              <a:rPr lang="ru-RU" b="1" dirty="0"/>
              <a:t>проведении экспериментирования . </a:t>
            </a:r>
          </a:p>
          <a:p>
            <a:r>
              <a:rPr lang="ru-RU" b="1" dirty="0"/>
              <a:t>9.Наличие картотеки опытов и </a:t>
            </a:r>
          </a:p>
          <a:p>
            <a:r>
              <a:rPr lang="ru-RU" b="1" dirty="0"/>
              <a:t>экспериментов в группе.</a:t>
            </a:r>
          </a:p>
          <a:p>
            <a:r>
              <a:rPr lang="ru-RU" b="1" dirty="0"/>
              <a:t>10.Оснащенность уголка соответствует требованиям и данной возрастной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97817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Все материалы нашей лаборатории распределены по блокам</a:t>
            </a:r>
            <a:endParaRPr lang="ru-RU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709" y="1658973"/>
            <a:ext cx="6882981" cy="43163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915414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1898154"/>
          </a:xfrm>
        </p:spPr>
        <p:txBody>
          <a:bodyPr>
            <a:noAutofit/>
          </a:bodyPr>
          <a:lstStyle/>
          <a:p>
            <a:r>
              <a:rPr lang="ru-RU" i="1" cap="none" dirty="0">
                <a:solidFill>
                  <a:prstClr val="black"/>
                </a:solidFill>
                <a:latin typeface="Arial"/>
              </a:rPr>
              <a:t>Блок </a:t>
            </a:r>
            <a:r>
              <a:rPr lang="ru-RU" i="1" u="sng" cap="none" dirty="0">
                <a:solidFill>
                  <a:srgbClr val="0070C0"/>
                </a:solidFill>
                <a:latin typeface="Arial"/>
              </a:rPr>
              <a:t>-«Волшебница-вода»</a:t>
            </a:r>
            <a:r>
              <a:rPr lang="ru-RU" u="sng" cap="none" dirty="0">
                <a:solidFill>
                  <a:srgbClr val="0070C0"/>
                </a:solidFill>
                <a:latin typeface="Arial"/>
              </a:rPr>
              <a:t> </a:t>
            </a:r>
            <a:r>
              <a:rPr lang="ru-RU" cap="none" dirty="0">
                <a:solidFill>
                  <a:prstClr val="black"/>
                </a:solidFill>
                <a:latin typeface="Arial"/>
              </a:rPr>
              <a:t>(пищевые и непищевые красители, соль, сахар, мука, крахмал, чай, масло, контейнеры для льда, т.е. материалы для изучения свойств воды);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4008" y="692696"/>
            <a:ext cx="4292241" cy="1440160"/>
          </a:xfrm>
        </p:spPr>
        <p:txBody>
          <a:bodyPr>
            <a:normAutofit fontScale="25000" lnSpcReduction="20000"/>
          </a:bodyPr>
          <a:lstStyle/>
          <a:p>
            <a:pPr lvl="0">
              <a:spcBef>
                <a:spcPts val="0"/>
              </a:spcBef>
              <a:buClrTx/>
              <a:buSzTx/>
            </a:pPr>
            <a:r>
              <a:rPr lang="ru-RU" sz="8000" cap="none" dirty="0">
                <a:solidFill>
                  <a:prstClr val="black"/>
                </a:solidFill>
                <a:latin typeface="Times New Roman"/>
                <a:ea typeface="+mn-ea"/>
                <a:cs typeface="+mn-cs"/>
              </a:rPr>
              <a:t>Блок- </a:t>
            </a:r>
            <a:r>
              <a:rPr lang="ru-RU" sz="8000" i="1" u="sng" cap="none" dirty="0">
                <a:solidFill>
                  <a:prstClr val="white"/>
                </a:solidFill>
                <a:latin typeface="Times New Roman"/>
                <a:ea typeface="+mn-ea"/>
                <a:cs typeface="+mn-cs"/>
              </a:rPr>
              <a:t>«Невидимка – воздух»</a:t>
            </a:r>
            <a:r>
              <a:rPr lang="ru-RU" sz="8000" u="sng" cap="none" dirty="0">
                <a:solidFill>
                  <a:prstClr val="white"/>
                </a:solidFill>
                <a:latin typeface="Times New Roman"/>
                <a:ea typeface="+mn-ea"/>
                <a:cs typeface="+mn-cs"/>
              </a:rPr>
              <a:t> </a:t>
            </a:r>
            <a:r>
              <a:rPr lang="ru-RU" sz="8000" cap="none" dirty="0">
                <a:solidFill>
                  <a:prstClr val="black"/>
                </a:solidFill>
                <a:latin typeface="Times New Roman"/>
                <a:ea typeface="+mn-ea"/>
                <a:cs typeface="+mn-cs"/>
              </a:rPr>
              <a:t>(трубочки, мыльные пузыри, воздушные шары, вертушки и т.д., т. е. материалы для изучения свойств воздуха);</a:t>
            </a:r>
            <a:br>
              <a:rPr lang="ru-RU" sz="8000" cap="none" dirty="0">
                <a:solidFill>
                  <a:prstClr val="black"/>
                </a:solidFill>
                <a:latin typeface="Times New Roman"/>
                <a:ea typeface="+mn-ea"/>
                <a:cs typeface="+mn-cs"/>
              </a:rPr>
            </a:br>
            <a:endParaRPr lang="ru-RU" sz="8000" cap="none" dirty="0">
              <a:solidFill>
                <a:prstClr val="black"/>
              </a:solidFill>
              <a:latin typeface="Times New Roman"/>
              <a:ea typeface="+mn-ea"/>
              <a:cs typeface="+mn-cs"/>
            </a:endParaRPr>
          </a:p>
          <a:p>
            <a:endParaRPr lang="ru-RU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212976"/>
            <a:ext cx="4291012" cy="3199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2636912"/>
            <a:ext cx="4289425" cy="32064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0215407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Обычная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82</TotalTime>
  <Words>481</Words>
  <Application>Microsoft Office PowerPoint</Application>
  <PresentationFormat>Экран (4:3)</PresentationFormat>
  <Paragraphs>32</Paragraphs>
  <Slides>13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Трек</vt:lpstr>
      <vt:lpstr>  «Познавательно-исследовательские   занятия для старших дошкольников» Автор презентации : Рюмина Наталья Владимировна,  воспитатель МБДОУ «ЦРР –детский сад №6» </vt:lpstr>
      <vt:lpstr>Презентация PowerPoint</vt:lpstr>
      <vt:lpstr>Презентация PowerPoint</vt:lpstr>
      <vt:lpstr>Презентация PowerPoint</vt:lpstr>
      <vt:lpstr>Исследования, предложенные Александром  Ильичем Савенковым, доктор педагогических наук, доктор психологических наук (разработал технологию исследовательской деятельности детей)  Они проводятся с детьми старшего дошкольного возраста через получение информации из различных источников.   Ученый считает, что стремление наблюдать и экспериментировать, самостоятельно искать новые сведения о мире – важнейшие черты нормального детского поведения. Исследовательская, поисковая активность – естественное состояние ребенка. </vt:lpstr>
      <vt:lpstr>А.И. Савенков выделяет основные этапы проведения учебных исследований со старшими дошкольниками:  – выделение и постановка проблемы (выбор темы исследования); – выработка гипотез, предположений; – поиск и предложение возможных вариантов решения; – сбор материала; – обобщение полученных данных; – подготовка материалов исследования к защите (сообщение, доклад, макет, рассказ); – защита. </vt:lpstr>
      <vt:lpstr>Презентация PowerPoint</vt:lpstr>
      <vt:lpstr>Все материалы нашей лаборатории распределены по блокам</vt:lpstr>
      <vt:lpstr>Презентация PowerPoint</vt:lpstr>
      <vt:lpstr>Презентация PowerPoint</vt:lpstr>
      <vt:lpstr>Презентация PowerPoint</vt:lpstr>
      <vt:lpstr>Центр «Хочу все знать» Нельзя недооценивать роль познавательной литературы. Своевременное внесение наглядных материалов – книг, энциклопедий, атласов, альбомов с разными природными сообществами для формирования у детей умения самостоятельно «работать» с книгой,  добывать нужную информацию. </vt:lpstr>
      <vt:lpstr>Исключительно большая роль в проведении такой огромной работы отводится родителям.  Они являются важным и неотъемлемым звеном данной работы. Их задачей является всемерное, безотказное содействие своим детям в поиске информации, иллюстраций по изучаемым темам. А также чрезвычайно важно проведение еженедельных акций «Вместе с ребенком», которые предполагают тесный контакт родителей с детьми, ориентируют их на эмоционально-познавательное общение. Следовательно, такое взаимодействие с родителями благотворно влияет на психологическое развитие ребенка и, как следствие, дает большие возможности для повышения уровня его познавательных способностей.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11</cp:revision>
  <dcterms:created xsi:type="dcterms:W3CDTF">2017-02-26T13:20:27Z</dcterms:created>
  <dcterms:modified xsi:type="dcterms:W3CDTF">2017-05-11T18:22:27Z</dcterms:modified>
</cp:coreProperties>
</file>