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99" r:id="rId5"/>
    <p:sldId id="286" r:id="rId6"/>
    <p:sldId id="289" r:id="rId7"/>
    <p:sldId id="290" r:id="rId8"/>
    <p:sldId id="291" r:id="rId9"/>
    <p:sldId id="300" r:id="rId10"/>
    <p:sldId id="293" r:id="rId11"/>
    <p:sldId id="29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65642/0004-002-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EAB8"/>
              </a:clrFrom>
              <a:clrTo>
                <a:srgbClr val="FFEA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195" y="0"/>
            <a:ext cx="9170195" cy="6877646"/>
          </a:xfrm>
          <a:prstGeom prst="rect">
            <a:avLst/>
          </a:prstGeom>
          <a:noFill/>
        </p:spPr>
      </p:pic>
      <p:pic>
        <p:nvPicPr>
          <p:cNvPr id="1026" name="Picture 2" descr="F:\робот Умная пчела\BeeBot-Robot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6003484" cy="4802788"/>
          </a:xfrm>
          <a:prstGeom prst="rect">
            <a:avLst/>
          </a:prstGeom>
          <a:noFill/>
        </p:spPr>
      </p:pic>
      <p:sp>
        <p:nvSpPr>
          <p:cNvPr id="5" name="Текст 3"/>
          <p:cNvSpPr txBox="1">
            <a:spLocks/>
          </p:cNvSpPr>
          <p:nvPr/>
        </p:nvSpPr>
        <p:spPr bwMode="auto">
          <a:xfrm>
            <a:off x="380941" y="361367"/>
            <a:ext cx="5832648" cy="155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Кружковая работа</a:t>
            </a:r>
            <a:r>
              <a:rPr lang="en-US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«Умные пчелки»  </a:t>
            </a:r>
          </a:p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90000"/>
            </a:pPr>
            <a:endParaRPr lang="ru-RU" alt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(«Формирование представления детей об основах программирования посредством мини-роботов»)</a:t>
            </a:r>
            <a:endParaRPr lang="ru-RU" altLang="ru-RU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5916452"/>
            <a:ext cx="292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Алексеева Н.С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МКДОУ №90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 Новосибирск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3939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Для поддержки  детской инициативы  важно: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8064A2">
                    <a:lumMod val="50000"/>
                  </a:srgbClr>
                </a:solidFill>
              </a:rPr>
              <a:t>  </a:t>
            </a:r>
            <a:r>
              <a:rPr lang="ru-RU" sz="1600" dirty="0">
                <a:solidFill>
                  <a:srgbClr val="002060"/>
                </a:solidFill>
              </a:rPr>
              <a:t>вводить  адекватную  оценку  результата  деятельности  ребенка  с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одновременным признанием его усилий и указанием возможных путей и способов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</a:t>
            </a:r>
            <a:r>
              <a:rPr lang="ru-RU" sz="1600" dirty="0" smtClean="0">
                <a:solidFill>
                  <a:srgbClr val="002060"/>
                </a:solidFill>
              </a:rPr>
              <a:t>овершенствования результата; 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dirty="0">
                <a:solidFill>
                  <a:srgbClr val="002060"/>
                </a:solidFill>
              </a:rPr>
              <a:t>спокойно реагировать на неуспех ребенка и предлагать несколько вариантов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исправления работы: повторное исполнение спустя некоторое время, доделывание,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совершенствование  деталей  и  т.  п.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 </a:t>
            </a:r>
            <a:r>
              <a:rPr lang="ru-RU" sz="1600" dirty="0">
                <a:solidFill>
                  <a:srgbClr val="002060"/>
                </a:solidFill>
              </a:rPr>
              <a:t>создавать  ситуации,  позволяющие  ребенку  реализовывать  свою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компетентность, обретая уважение и признание взрослых и сверстников;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 </a:t>
            </a:r>
            <a:r>
              <a:rPr lang="ru-RU" sz="1600" dirty="0">
                <a:solidFill>
                  <a:srgbClr val="002060"/>
                </a:solidFill>
              </a:rPr>
              <a:t>обращаться к детям с просьбой показать  взрослому  те индивидуальные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достижения,  которые  есть  у  каждого,  и  научить  его  добиваться  таких  же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результатов;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 </a:t>
            </a:r>
            <a:r>
              <a:rPr lang="ru-RU" sz="1600" dirty="0">
                <a:solidFill>
                  <a:srgbClr val="002060"/>
                </a:solidFill>
              </a:rPr>
              <a:t>поддерживать  чувство  гордости  за  свой  труд  и  удовлетворение  его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результатами;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 создавать  условия  для  разнообразной  самостоятельной  познавательной,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творческой деятельности детей;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 при необходимости помогать детям в решении проблем при организации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игры;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 привлекать  детей  к  планированию  следующего  занятия  и  на  более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отдаленную перспективу. Учитывать и реализовать  их  пожелания и предложения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111010"/>
            <a:ext cx="12255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1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Я считаю, использование </a:t>
            </a:r>
            <a:r>
              <a:rPr lang="ru-RU" dirty="0">
                <a:solidFill>
                  <a:srgbClr val="002060"/>
                </a:solidFill>
              </a:rPr>
              <a:t>мини-робота «Умна пчела» в </a:t>
            </a:r>
            <a:r>
              <a:rPr lang="ru-RU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>
                <a:solidFill>
                  <a:srgbClr val="002060"/>
                </a:solidFill>
              </a:rPr>
              <a:t>образовательном  процессе  является  одним  из  эффективных способов  повышения  мотивации  и  индивидуализации  обучения  детей, развития  их  творческих  способностей,  </a:t>
            </a:r>
            <a:r>
              <a:rPr lang="ru-RU" dirty="0" smtClean="0">
                <a:solidFill>
                  <a:srgbClr val="002060"/>
                </a:solidFill>
              </a:rPr>
              <a:t>создания благоприятного </a:t>
            </a:r>
            <a:r>
              <a:rPr lang="ru-RU" dirty="0">
                <a:solidFill>
                  <a:srgbClr val="002060"/>
                </a:solidFill>
              </a:rPr>
              <a:t>эмоционального  фона, вызывает  обширный  интерес  у  детей,  а  если  есть интерес, то появится желание впитать в себя и новую информацию.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Благодаря </a:t>
            </a:r>
            <a:r>
              <a:rPr lang="ru-RU" dirty="0">
                <a:solidFill>
                  <a:srgbClr val="002060"/>
                </a:solidFill>
              </a:rPr>
              <a:t>внедрению в деятельность данного оборудования дети активно работают на занятии, у них повышается концентрация внимания, улучшается понимание и запоминание материала. Обучение детей дошкольного возраста становится более привлекательным и </a:t>
            </a:r>
            <a:r>
              <a:rPr lang="ru-RU" dirty="0" smtClean="0">
                <a:solidFill>
                  <a:srgbClr val="002060"/>
                </a:solidFill>
              </a:rPr>
              <a:t>захватывающим.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95" b="665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479" b="28493"/>
          <a:stretch/>
        </p:blipFill>
        <p:spPr bwMode="auto">
          <a:xfrm>
            <a:off x="2555776" y="3573016"/>
            <a:ext cx="37840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7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f8f/00016f1e-1596fcf1/img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976" y="548680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Вопрос по формированию основ программирования особенно значим в свете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реализации ФГОС ДО, так как этот процесс: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-  является  действенным  средством  для  интеллектуального  развития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      дошкольников</a:t>
            </a:r>
            <a:r>
              <a:rPr lang="ru-RU" sz="1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-  осуществляется  в  форме  игры,  познавательной  и  исследовательской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         деятельности</a:t>
            </a:r>
            <a:r>
              <a:rPr lang="ru-RU" sz="1400" dirty="0">
                <a:solidFill>
                  <a:srgbClr val="002060"/>
                </a:solidFill>
              </a:rPr>
              <a:t>, в форме творческой </a:t>
            </a:r>
            <a:r>
              <a:rPr lang="ru-RU" sz="1400" dirty="0" smtClean="0">
                <a:solidFill>
                  <a:srgbClr val="002060"/>
                </a:solidFill>
              </a:rPr>
              <a:t>активности</a:t>
            </a:r>
            <a:r>
              <a:rPr lang="ru-RU" sz="1400" dirty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поддерживает инициативу детей;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</a:rPr>
              <a:t>-  позволяет  педагогу  построение  образовательной  деятельности  на  основе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      индивидуальных  </a:t>
            </a:r>
            <a:r>
              <a:rPr lang="ru-RU" sz="1400" dirty="0">
                <a:solidFill>
                  <a:srgbClr val="002060"/>
                </a:solidFill>
              </a:rPr>
              <a:t>особенностей  каждого  ребенка,  при  котором  сам  ребенок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    становится  </a:t>
            </a:r>
            <a:r>
              <a:rPr lang="ru-RU" sz="1400" dirty="0">
                <a:solidFill>
                  <a:srgbClr val="002060"/>
                </a:solidFill>
              </a:rPr>
              <a:t>активным  в  выборе  содержания  своего  образования,  становится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       субъектом </a:t>
            </a:r>
            <a:r>
              <a:rPr lang="ru-RU" sz="1400" dirty="0">
                <a:solidFill>
                  <a:srgbClr val="002060"/>
                </a:solidFill>
              </a:rPr>
              <a:t>образования;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формирует познавательные интересы и познавательные действия ребенка в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      различных  </a:t>
            </a:r>
            <a:r>
              <a:rPr lang="ru-RU" sz="1400" dirty="0">
                <a:solidFill>
                  <a:srgbClr val="002060"/>
                </a:solidFill>
              </a:rPr>
              <a:t>видах  деятельности;  развивают  первоначальные  навыки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      программирования</a:t>
            </a:r>
            <a:r>
              <a:rPr lang="ru-RU" sz="1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 -  </a:t>
            </a:r>
            <a:r>
              <a:rPr lang="ru-RU" sz="1400" dirty="0">
                <a:solidFill>
                  <a:srgbClr val="002060"/>
                </a:solidFill>
              </a:rPr>
              <a:t>формирует  познавательную  активность,  способствует  воспитанию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        социально-активной </a:t>
            </a:r>
            <a:r>
              <a:rPr lang="ru-RU" sz="1400" dirty="0">
                <a:solidFill>
                  <a:srgbClr val="002060"/>
                </a:solidFill>
              </a:rPr>
              <a:t>личности, формирует навыки общения и сотворчества;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465" y="3140968"/>
            <a:ext cx="12255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2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/>
              <a:t>Ц</a:t>
            </a:r>
            <a:r>
              <a:rPr lang="ru-RU" sz="1600" b="1" u="sng" dirty="0" smtClean="0"/>
              <a:t>ель работы</a:t>
            </a:r>
            <a:r>
              <a:rPr lang="ru-RU" sz="1600" dirty="0" smtClean="0"/>
              <a:t>:  </a:t>
            </a:r>
            <a:r>
              <a:rPr lang="ru-RU" sz="1600" dirty="0">
                <a:solidFill>
                  <a:srgbClr val="7030A0"/>
                </a:solidFill>
              </a:rPr>
              <a:t>развитие </a:t>
            </a:r>
            <a:r>
              <a:rPr lang="ru-RU" sz="1600" dirty="0" smtClean="0">
                <a:solidFill>
                  <a:srgbClr val="7030A0"/>
                </a:solidFill>
              </a:rPr>
              <a:t>творческого потенциала  </a:t>
            </a:r>
            <a:r>
              <a:rPr lang="ru-RU" sz="1600" dirty="0">
                <a:solidFill>
                  <a:srgbClr val="7030A0"/>
                </a:solidFill>
              </a:rPr>
              <a:t>личности  дошкольника  через  обучение  элементарным  основам  </a:t>
            </a:r>
            <a:r>
              <a:rPr lang="ru-RU" sz="1600" dirty="0" smtClean="0">
                <a:solidFill>
                  <a:srgbClr val="7030A0"/>
                </a:solidFill>
              </a:rPr>
              <a:t> программирования</a:t>
            </a:r>
            <a:r>
              <a:rPr lang="ru-RU" sz="1600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 </a:t>
            </a:r>
            <a:endParaRPr lang="ru-RU" sz="1600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Задачи</a:t>
            </a:r>
            <a:r>
              <a:rPr lang="ru-RU" sz="1600" dirty="0" smtClean="0"/>
              <a:t> : </a:t>
            </a:r>
            <a:endParaRPr lang="ru-RU" sz="1600" dirty="0"/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познакомить со средой программирования;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учить основным приемам программирования робототехнических средств;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учить составлять схемы для отображения </a:t>
            </a:r>
            <a:r>
              <a:rPr lang="ru-RU" sz="1600" dirty="0" smtClean="0">
                <a:solidFill>
                  <a:srgbClr val="7030A0"/>
                </a:solidFill>
              </a:rPr>
              <a:t>данных</a:t>
            </a:r>
            <a:r>
              <a:rPr lang="ru-RU" sz="1600" dirty="0">
                <a:solidFill>
                  <a:srgbClr val="7030A0"/>
                </a:solidFill>
              </a:rPr>
              <a:t>;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- </a:t>
            </a:r>
            <a:r>
              <a:rPr lang="ru-RU" sz="1600" dirty="0">
                <a:solidFill>
                  <a:srgbClr val="7030A0"/>
                </a:solidFill>
              </a:rPr>
              <a:t>познакомить с правилами безопасной работы с использования мини-роботов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«</a:t>
            </a:r>
            <a:r>
              <a:rPr lang="ru-RU" sz="1600" dirty="0" err="1">
                <a:solidFill>
                  <a:srgbClr val="7030A0"/>
                </a:solidFill>
              </a:rPr>
              <a:t>Bee</a:t>
            </a:r>
            <a:r>
              <a:rPr lang="ru-RU" sz="1600" dirty="0">
                <a:solidFill>
                  <a:srgbClr val="7030A0"/>
                </a:solidFill>
              </a:rPr>
              <a:t>- </a:t>
            </a:r>
            <a:r>
              <a:rPr lang="ru-RU" sz="1600" dirty="0" err="1">
                <a:solidFill>
                  <a:srgbClr val="7030A0"/>
                </a:solidFill>
              </a:rPr>
              <a:t>Bot</a:t>
            </a:r>
            <a:r>
              <a:rPr lang="ru-RU" sz="1600" dirty="0">
                <a:solidFill>
                  <a:srgbClr val="7030A0"/>
                </a:solidFill>
              </a:rPr>
              <a:t>»;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 развивать  мышление  в  процессе  формирования  основных  приемов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мыслительной  деятельности  анализа,  синтеза,  сравнения,  обобщения,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классификации, умение выделять главное;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развивать психические познавательные процессы: различные виды памяти,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внимания, зрительное восприятие, воображение;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развивать языковую культуру и формировать речевые умения: четко и ясно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излагать  свои мысли,  давать  определения  понятиям,  строить  умозаключения,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аргументированно доказывать свою точку зрения;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формировать навыки творческого мышления;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-  формировать и развивать коммуникативные умения:  умение общаться и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взаимодействовать в коллективе, работать в парах, группах, уважать мнение других,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объективно оценивать свою работу;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-  -  </a:t>
            </a:r>
            <a:r>
              <a:rPr lang="ru-RU" sz="1600" dirty="0">
                <a:solidFill>
                  <a:srgbClr val="7030A0"/>
                </a:solidFill>
              </a:rPr>
              <a:t>закреплять  положительные  эмоциональные  чувства  при  достижении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</a:rPr>
              <a:t>поставленной цели.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534554"/>
            <a:ext cx="12255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45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59216" cy="126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потенциал Мини-робота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Bee-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3851920" y="2924944"/>
            <a:ext cx="1872208" cy="1592926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работать в группе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5724128" y="2924944"/>
            <a:ext cx="1872208" cy="1592926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составлять алгоритмы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1979712" y="2924944"/>
            <a:ext cx="1872208" cy="1592926"/>
          </a:xfrm>
          <a:prstGeom prst="hex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6516216" y="4509120"/>
            <a:ext cx="1872208" cy="159292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4788024" y="1340768"/>
            <a:ext cx="1872208" cy="1592926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1331640" y="4509120"/>
            <a:ext cx="1728192" cy="159292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предметных знаний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2915816" y="1340768"/>
            <a:ext cx="1829941" cy="1592926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пространственной ориентации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4716016" y="4509120"/>
            <a:ext cx="1829941" cy="1592926"/>
          </a:xfrm>
          <a:prstGeom prst="hexagon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словарного запаса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2987824" y="4509120"/>
            <a:ext cx="1800200" cy="1592926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считать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971" y="1772816"/>
            <a:ext cx="122502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Срок реализации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dirty="0">
                <a:solidFill>
                  <a:srgbClr val="0070C0"/>
                </a:solidFill>
              </a:rPr>
              <a:t>1 год. </a:t>
            </a:r>
          </a:p>
          <a:p>
            <a:r>
              <a:rPr lang="ru-RU" dirty="0">
                <a:solidFill>
                  <a:srgbClr val="0070C0"/>
                </a:solidFill>
              </a:rPr>
              <a:t>Время </a:t>
            </a:r>
            <a:r>
              <a:rPr lang="ru-RU" dirty="0" smtClean="0">
                <a:solidFill>
                  <a:srgbClr val="0070C0"/>
                </a:solidFill>
              </a:rPr>
              <a:t>проведения  –1 </a:t>
            </a:r>
            <a:r>
              <a:rPr lang="ru-RU" dirty="0">
                <a:solidFill>
                  <a:srgbClr val="0070C0"/>
                </a:solidFill>
              </a:rPr>
              <a:t>раз в неделю во второй половине дня. </a:t>
            </a:r>
          </a:p>
          <a:p>
            <a:r>
              <a:rPr lang="ru-RU" dirty="0">
                <a:solidFill>
                  <a:srgbClr val="0070C0"/>
                </a:solidFill>
              </a:rPr>
              <a:t>Возраст обучающихся – </a:t>
            </a:r>
            <a:r>
              <a:rPr lang="ru-RU" dirty="0" smtClean="0">
                <a:solidFill>
                  <a:srgbClr val="0070C0"/>
                </a:solidFill>
              </a:rPr>
              <a:t>6-7лет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endParaRPr lang="ru-RU" b="1" u="sng" dirty="0" smtClean="0">
              <a:solidFill>
                <a:srgbClr val="0070C0"/>
              </a:solidFill>
            </a:endParaRPr>
          </a:p>
          <a:p>
            <a:pPr lvl="0"/>
            <a:r>
              <a:rPr lang="ru-RU" b="1" u="sng" dirty="0" smtClean="0">
                <a:solidFill>
                  <a:srgbClr val="0070C0"/>
                </a:solidFill>
              </a:rPr>
              <a:t>Материально-техническое </a:t>
            </a:r>
            <a:r>
              <a:rPr lang="ru-RU" b="1" u="sng" dirty="0">
                <a:solidFill>
                  <a:srgbClr val="0070C0"/>
                </a:solidFill>
              </a:rPr>
              <a:t>обеспечение 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 Программированные мини-роботы «</a:t>
            </a:r>
            <a:r>
              <a:rPr lang="ru-RU" dirty="0" err="1">
                <a:solidFill>
                  <a:srgbClr val="0070C0"/>
                </a:solidFill>
              </a:rPr>
              <a:t>Bee-Bot</a:t>
            </a:r>
            <a:r>
              <a:rPr lang="ru-RU" dirty="0">
                <a:solidFill>
                  <a:srgbClr val="0070C0"/>
                </a:solidFill>
              </a:rPr>
              <a:t>». 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  </a:t>
            </a:r>
            <a:r>
              <a:rPr lang="ru-RU" dirty="0" smtClean="0">
                <a:solidFill>
                  <a:srgbClr val="0070C0"/>
                </a:solidFill>
              </a:rPr>
              <a:t>Тематические коврики:  </a:t>
            </a:r>
            <a:r>
              <a:rPr lang="ru-RU" dirty="0">
                <a:solidFill>
                  <a:srgbClr val="0070C0"/>
                </a:solidFill>
              </a:rPr>
              <a:t>«Домашние животные»,  «Город»,  «Дикие животные»,  «Геометрические  фигуры», «Дом». 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Самодельный  многофункциональный коврик. </a:t>
            </a:r>
          </a:p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Комплекты карточек по разным темам </a:t>
            </a:r>
            <a:endParaRPr lang="ru-RU" dirty="0">
              <a:solidFill>
                <a:srgbClr val="0070C0"/>
              </a:solidFill>
            </a:endParaRPr>
          </a:p>
          <a:p>
            <a:pPr lvl="0"/>
            <a:endParaRPr lang="ru-RU" dirty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0070C0"/>
                </a:solidFill>
              </a:rPr>
              <a:t>Основные </a:t>
            </a:r>
            <a:r>
              <a:rPr lang="ru-RU" b="1" u="sng" dirty="0">
                <a:solidFill>
                  <a:srgbClr val="0070C0"/>
                </a:solidFill>
              </a:rPr>
              <a:t>формы и методы работы: </a:t>
            </a:r>
          </a:p>
          <a:p>
            <a:r>
              <a:rPr lang="ru-RU" dirty="0">
                <a:solidFill>
                  <a:srgbClr val="0070C0"/>
                </a:solidFill>
              </a:rPr>
              <a:t>-  программирование,  творческие  исследования,  соревнования  между </a:t>
            </a:r>
          </a:p>
          <a:p>
            <a:r>
              <a:rPr lang="ru-RU" dirty="0">
                <a:solidFill>
                  <a:srgbClr val="0070C0"/>
                </a:solidFill>
              </a:rPr>
              <a:t>группами;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словесный </a:t>
            </a:r>
            <a:r>
              <a:rPr lang="ru-RU" dirty="0">
                <a:solidFill>
                  <a:srgbClr val="0070C0"/>
                </a:solidFill>
              </a:rPr>
              <a:t>(беседа, рассказ, инструктаж, объяснение);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наглядный </a:t>
            </a:r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ru-RU" dirty="0" smtClean="0">
                <a:solidFill>
                  <a:srgbClr val="0070C0"/>
                </a:solidFill>
              </a:rPr>
              <a:t>показ, </a:t>
            </a:r>
            <a:r>
              <a:rPr lang="ru-RU" dirty="0">
                <a:solidFill>
                  <a:srgbClr val="0070C0"/>
                </a:solidFill>
              </a:rPr>
              <a:t>работа по инструкции);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- практический </a:t>
            </a:r>
            <a:r>
              <a:rPr lang="ru-RU" dirty="0">
                <a:solidFill>
                  <a:srgbClr val="0070C0"/>
                </a:solidFill>
              </a:rPr>
              <a:t>(составление программ); </a:t>
            </a:r>
          </a:p>
          <a:p>
            <a:r>
              <a:rPr lang="ru-RU" dirty="0">
                <a:solidFill>
                  <a:srgbClr val="0070C0"/>
                </a:solidFill>
              </a:rPr>
              <a:t>- репродуктивный метод (восприятие и усвоение готовой информации); </a:t>
            </a:r>
          </a:p>
          <a:p>
            <a:r>
              <a:rPr lang="ru-RU" dirty="0">
                <a:solidFill>
                  <a:srgbClr val="0070C0"/>
                </a:solidFill>
              </a:rPr>
              <a:t>        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 </a:t>
            </a:r>
            <a:r>
              <a:rPr lang="ru-RU" dirty="0">
                <a:solidFill>
                  <a:srgbClr val="0070C0"/>
                </a:solidFill>
              </a:rPr>
              <a:t>занятиях используются основные виды программирования: по образцу, по </a:t>
            </a:r>
          </a:p>
          <a:p>
            <a:r>
              <a:rPr lang="ru-RU" dirty="0">
                <a:solidFill>
                  <a:srgbClr val="0070C0"/>
                </a:solidFill>
              </a:rPr>
              <a:t>модели, по условиям, по </a:t>
            </a:r>
            <a:r>
              <a:rPr lang="ru-RU" dirty="0" smtClean="0">
                <a:solidFill>
                  <a:srgbClr val="0070C0"/>
                </a:solidFill>
              </a:rPr>
              <a:t>наглядным </a:t>
            </a:r>
            <a:r>
              <a:rPr lang="ru-RU" dirty="0">
                <a:solidFill>
                  <a:srgbClr val="0070C0"/>
                </a:solidFill>
              </a:rPr>
              <a:t>схемам, по замыслу, по </a:t>
            </a:r>
            <a:r>
              <a:rPr lang="ru-RU" dirty="0" smtClean="0">
                <a:solidFill>
                  <a:srgbClr val="0070C0"/>
                </a:solidFill>
              </a:rPr>
              <a:t>теме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337743"/>
            <a:ext cx="12255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Для обыгрывания различных образовательных ситуаций с роботом </a:t>
            </a:r>
            <a:r>
              <a:rPr lang="ru-RU" dirty="0" err="1">
                <a:solidFill>
                  <a:srgbClr val="002060"/>
                </a:solidFill>
              </a:rPr>
              <a:t>Bee-bot</a:t>
            </a:r>
            <a:r>
              <a:rPr lang="ru-RU" dirty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</a:rPr>
              <a:t>я   использую игровые  </a:t>
            </a:r>
            <a:r>
              <a:rPr lang="ru-RU" dirty="0">
                <a:solidFill>
                  <a:srgbClr val="002060"/>
                </a:solidFill>
              </a:rPr>
              <a:t>поля </a:t>
            </a:r>
            <a:r>
              <a:rPr lang="ru-RU" dirty="0" smtClean="0">
                <a:solidFill>
                  <a:srgbClr val="002060"/>
                </a:solidFill>
              </a:rPr>
              <a:t>- специальные  </a:t>
            </a:r>
            <a:r>
              <a:rPr lang="ru-RU" dirty="0">
                <a:solidFill>
                  <a:srgbClr val="002060"/>
                </a:solidFill>
              </a:rPr>
              <a:t>тематические  коврики: «Геометрические фигуры</a:t>
            </a:r>
            <a:r>
              <a:rPr lang="ru-RU" dirty="0" smtClean="0">
                <a:solidFill>
                  <a:srgbClr val="002060"/>
                </a:solidFill>
              </a:rPr>
              <a:t>», «Домашние животные», «Дикие животные», «Дом»,  «</a:t>
            </a:r>
            <a:r>
              <a:rPr lang="ru-RU" dirty="0">
                <a:solidFill>
                  <a:srgbClr val="002060"/>
                </a:solidFill>
              </a:rPr>
              <a:t>Город</a:t>
            </a:r>
            <a:r>
              <a:rPr lang="ru-RU" dirty="0" smtClean="0">
                <a:solidFill>
                  <a:srgbClr val="002060"/>
                </a:solidFill>
              </a:rPr>
              <a:t>». Но </a:t>
            </a:r>
            <a:r>
              <a:rPr lang="ru-RU" dirty="0">
                <a:solidFill>
                  <a:srgbClr val="002060"/>
                </a:solidFill>
              </a:rPr>
              <a:t>обучение мы начинаем с работы на базовом коврике. Возможности  этого  коврика  безграничны,  он позволяет  решать  образовательные  задачи  по  любой  тематике  из  любой образовательной  области,  используя </a:t>
            </a:r>
            <a:r>
              <a:rPr lang="ru-RU" dirty="0" smtClean="0">
                <a:solidFill>
                  <a:srgbClr val="002060"/>
                </a:solidFill>
              </a:rPr>
              <a:t> комплекты  картинок. Использование  </a:t>
            </a:r>
            <a:r>
              <a:rPr lang="ru-RU" dirty="0">
                <a:solidFill>
                  <a:srgbClr val="002060"/>
                </a:solidFill>
              </a:rPr>
              <a:t>игровых  полей  превращает  работу  с мини-роботом  в </a:t>
            </a:r>
            <a:r>
              <a:rPr lang="ru-RU" dirty="0" smtClean="0">
                <a:solidFill>
                  <a:srgbClr val="002060"/>
                </a:solidFill>
              </a:rPr>
              <a:t>увлекательное  путешествие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566" y="4941168"/>
            <a:ext cx="2451516" cy="20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Windows\TEMP\Rar$DIa0.698\20220421_1236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9983" r="7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63" r="25637"/>
          <a:stretch/>
        </p:blipFill>
        <p:spPr bwMode="auto">
          <a:xfrm rot="10800000">
            <a:off x="3491880" y="2776342"/>
            <a:ext cx="2808312" cy="23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тики\Desktop\20220422_1322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19" y="2845971"/>
            <a:ext cx="1888894" cy="19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тики\Desktop\20220422_1321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951" y="4941168"/>
            <a:ext cx="1794085" cy="18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тики\Desktop\20220422_1320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760850"/>
            <a:ext cx="1925560" cy="18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7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 организации образовательной деятельности с мини-роботом важно правильно организовать рабочее </a:t>
            </a:r>
            <a:r>
              <a:rPr lang="ru-RU" dirty="0" smtClean="0">
                <a:solidFill>
                  <a:srgbClr val="002060"/>
                </a:solidFill>
              </a:rPr>
              <a:t>место. </a:t>
            </a:r>
            <a:r>
              <a:rPr lang="ru-RU" dirty="0">
                <a:solidFill>
                  <a:srgbClr val="002060"/>
                </a:solidFill>
              </a:rPr>
              <a:t>С «Умной пчелой» можно играть на  столе, на ковре или </a:t>
            </a:r>
            <a:r>
              <a:rPr lang="ru-RU" dirty="0" smtClean="0">
                <a:solidFill>
                  <a:srgbClr val="002060"/>
                </a:solidFill>
              </a:rPr>
              <a:t>просто </a:t>
            </a:r>
            <a:r>
              <a:rPr lang="ru-RU" dirty="0">
                <a:solidFill>
                  <a:srgbClr val="002060"/>
                </a:solidFill>
              </a:rPr>
              <a:t>на полу.  Непременно следует соблюсти одно условие: поверхность, где  играют  дети,  должна  быть  абсолютно  гладкой,  без  «ям»  и  «бугров». Изъяны поверхности не дают возможности роботу двигаться свободно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Обучение детей с </a:t>
            </a:r>
            <a:r>
              <a:rPr lang="ru-RU" dirty="0">
                <a:solidFill>
                  <a:srgbClr val="002060"/>
                </a:solidFill>
              </a:rPr>
              <a:t>использованием мини-робота «</a:t>
            </a:r>
            <a:r>
              <a:rPr lang="ru-RU" dirty="0" err="1">
                <a:solidFill>
                  <a:srgbClr val="002060"/>
                </a:solidFill>
              </a:rPr>
              <a:t>Bee-bot</a:t>
            </a:r>
            <a:r>
              <a:rPr lang="ru-RU" dirty="0" smtClean="0">
                <a:solidFill>
                  <a:srgbClr val="002060"/>
                </a:solidFill>
              </a:rPr>
              <a:t>» я  провожу  </a:t>
            </a:r>
            <a:r>
              <a:rPr lang="ru-RU" dirty="0">
                <a:solidFill>
                  <a:srgbClr val="002060"/>
                </a:solidFill>
              </a:rPr>
              <a:t>поэтапно. Сначала  </a:t>
            </a:r>
            <a:r>
              <a:rPr lang="ru-RU" dirty="0" smtClean="0">
                <a:solidFill>
                  <a:srgbClr val="002060"/>
                </a:solidFill>
              </a:rPr>
              <a:t>учу </a:t>
            </a:r>
            <a:r>
              <a:rPr lang="ru-RU" dirty="0">
                <a:solidFill>
                  <a:srgbClr val="002060"/>
                </a:solidFill>
              </a:rPr>
              <a:t>их ориентироваться на плоскости. Дети знакомятся с тем, что робот </a:t>
            </a:r>
            <a:r>
              <a:rPr lang="ru-RU" dirty="0" smtClean="0">
                <a:solidFill>
                  <a:srgbClr val="002060"/>
                </a:solidFill>
              </a:rPr>
              <a:t>передвигается вперед</a:t>
            </a:r>
            <a:r>
              <a:rPr lang="ru-RU" dirty="0">
                <a:solidFill>
                  <a:srgbClr val="002060"/>
                </a:solidFill>
              </a:rPr>
              <a:t>, назад, вправо, влево. Начинаем с одного-двух ходов.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Усложнение </a:t>
            </a:r>
            <a:r>
              <a:rPr lang="ru-RU" dirty="0">
                <a:solidFill>
                  <a:srgbClr val="002060"/>
                </a:solidFill>
              </a:rPr>
              <a:t>игровых задач идет за счет постепенного увеличения  количества  ходов  «пчелы» по  игровому  полю и  подключения поворотов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Следующий  </a:t>
            </a:r>
            <a:r>
              <a:rPr lang="ru-RU" dirty="0">
                <a:solidFill>
                  <a:srgbClr val="002060"/>
                </a:solidFill>
              </a:rPr>
              <a:t>этап–подключение  речи.  Для  этого мы  учим  детей </a:t>
            </a:r>
            <a:r>
              <a:rPr lang="ru-RU" dirty="0" smtClean="0">
                <a:solidFill>
                  <a:srgbClr val="002060"/>
                </a:solidFill>
              </a:rPr>
              <a:t>проговаривать свои действия.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s://ds-teremok.edusite.ru/images/p132_clip_image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238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Администратор\Desktop\ната\ПАПКА НАТАШИ\биботы\20220322_1243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725491"/>
            <a:ext cx="1840240" cy="18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25" y="18864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Затем  </a:t>
            </a:r>
            <a:r>
              <a:rPr lang="ru-RU" dirty="0" smtClean="0">
                <a:solidFill>
                  <a:srgbClr val="002060"/>
                </a:solidFill>
              </a:rPr>
              <a:t>ребята переходят </a:t>
            </a:r>
            <a:r>
              <a:rPr lang="ru-RU" dirty="0">
                <a:solidFill>
                  <a:srgbClr val="002060"/>
                </a:solidFill>
              </a:rPr>
              <a:t>от громкой  речи  во  внутреннюю,  без практических действий. Д</a:t>
            </a:r>
            <a:r>
              <a:rPr lang="ru-RU" dirty="0" smtClean="0">
                <a:solidFill>
                  <a:srgbClr val="002060"/>
                </a:solidFill>
              </a:rPr>
              <a:t>ети </a:t>
            </a:r>
            <a:r>
              <a:rPr lang="ru-RU" dirty="0">
                <a:solidFill>
                  <a:srgbClr val="002060"/>
                </a:solidFill>
              </a:rPr>
              <a:t>«передвигают» «пчелу» по игровому полю только взглядом, просчитывая маршрут</a:t>
            </a:r>
            <a:r>
              <a:rPr lang="ru-RU" dirty="0" smtClean="0">
                <a:solidFill>
                  <a:srgbClr val="002060"/>
                </a:solidFill>
              </a:rPr>
              <a:t>.  Затем  дети учатся  </a:t>
            </a:r>
            <a:r>
              <a:rPr lang="ru-RU" dirty="0">
                <a:solidFill>
                  <a:srgbClr val="002060"/>
                </a:solidFill>
              </a:rPr>
              <a:t>«читать» программу, которая уже записана  </a:t>
            </a:r>
            <a:r>
              <a:rPr lang="ru-RU" dirty="0" smtClean="0">
                <a:solidFill>
                  <a:srgbClr val="002060"/>
                </a:solidFill>
              </a:rPr>
              <a:t>с помощью карточек-символов. Далее  дети  самостоятельно  записывают  </a:t>
            </a:r>
            <a:r>
              <a:rPr lang="ru-RU" dirty="0">
                <a:solidFill>
                  <a:srgbClr val="002060"/>
                </a:solidFill>
              </a:rPr>
              <a:t>программу на </a:t>
            </a:r>
            <a:r>
              <a:rPr lang="ru-RU" dirty="0" smtClean="0">
                <a:solidFill>
                  <a:srgbClr val="002060"/>
                </a:solidFill>
              </a:rPr>
              <a:t> специальных «планшетах» или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рисуют маршрут  на маршрутных листах  и </a:t>
            </a:r>
            <a:r>
              <a:rPr lang="ru-RU" dirty="0">
                <a:solidFill>
                  <a:srgbClr val="002060"/>
                </a:solidFill>
              </a:rPr>
              <a:t>по </a:t>
            </a:r>
            <a:r>
              <a:rPr lang="ru-RU" dirty="0" smtClean="0">
                <a:solidFill>
                  <a:srgbClr val="002060"/>
                </a:solidFill>
              </a:rPr>
              <a:t>ним программируют «умную </a:t>
            </a:r>
            <a:r>
              <a:rPr lang="ru-RU" dirty="0">
                <a:solidFill>
                  <a:srgbClr val="002060"/>
                </a:solidFill>
              </a:rPr>
              <a:t>пчелу</a:t>
            </a:r>
            <a:r>
              <a:rPr lang="ru-RU" dirty="0" smtClean="0">
                <a:solidFill>
                  <a:srgbClr val="002060"/>
                </a:solidFill>
              </a:rPr>
              <a:t>». Таким образом мы </a:t>
            </a:r>
            <a:r>
              <a:rPr lang="ru-RU" dirty="0">
                <a:solidFill>
                  <a:srgbClr val="002060"/>
                </a:solidFill>
              </a:rPr>
              <a:t>подводим ребят к  моделированию  пространства  с  помощью  графического  знака,  т.е.  все движения, которые будет выполнять робот, дети кодируют </a:t>
            </a:r>
            <a:r>
              <a:rPr lang="ru-RU" dirty="0" smtClean="0">
                <a:solidFill>
                  <a:srgbClr val="002060"/>
                </a:solidFill>
              </a:rPr>
              <a:t>символически. </a:t>
            </a:r>
          </a:p>
        </p:txBody>
      </p:sp>
      <p:pic>
        <p:nvPicPr>
          <p:cNvPr id="5122" name="Picture 2" descr="C:\Users\Администратор\Desktop\ната\ПАПКА НАТАШИ\биботы\20220405_1519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068960"/>
            <a:ext cx="2874999" cy="33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20220421_123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263" y="3356992"/>
            <a:ext cx="2171034" cy="31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20220421_1230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129" y="3789040"/>
            <a:ext cx="2959570" cy="19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2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292" y="260648"/>
            <a:ext cx="76245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Также  пчелок  можно «одевать» в бумажные костюмы ,  соответственно выполняемой роли или давая детям проявить свою фантазию, творческое воображение.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Помимо этого,  дети могут побыть в роли изобретателя. Например: дети придумывали, усовершенствовали пчелок так, чтобы они могли рисовать или убирать «мусор».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Windows\TEMP\Rar$DIa0.956\20220421_1317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6253" y="4366483"/>
            <a:ext cx="2219926" cy="23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indows\TEMP\Rar$DIa0.604\20220421_1235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037" y="1268760"/>
            <a:ext cx="708199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indows\TEMP\Rar$DIa0.014\20220421_1233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423" y="4366483"/>
            <a:ext cx="2276876" cy="23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72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1094</Words>
  <Application>Microsoft Office PowerPoint</Application>
  <PresentationFormat>Экран 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Педагогический потенциал Мини-робота Bee-Bot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ФЕДОР</dc:creator>
  <cp:lastModifiedBy>Agent 007</cp:lastModifiedBy>
  <cp:revision>42</cp:revision>
  <dcterms:created xsi:type="dcterms:W3CDTF">2021-09-19T11:45:14Z</dcterms:created>
  <dcterms:modified xsi:type="dcterms:W3CDTF">2022-11-15T07:54:01Z</dcterms:modified>
</cp:coreProperties>
</file>