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4" r:id="rId4"/>
    <p:sldId id="262" r:id="rId5"/>
    <p:sldId id="271" r:id="rId6"/>
    <p:sldId id="260" r:id="rId7"/>
    <p:sldId id="261" r:id="rId8"/>
    <p:sldId id="267" r:id="rId9"/>
    <p:sldId id="268" r:id="rId10"/>
    <p:sldId id="269" r:id="rId11"/>
    <p:sldId id="27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02A4F6A-8545-4309-8F4A-3CD25FE7AC27}" type="datetimeFigureOut">
              <a:rPr lang="ru-RU" smtClean="0"/>
              <a:t>03.05.2022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66F05-09D7-4A0B-8FF8-90242FD93A29}" type="slidenum">
              <a:rPr lang="ru-RU" smtClean="0"/>
              <a:t>‹#›</a:t>
            </a:fld>
            <a:endParaRPr lang="ru-RU"/>
          </a:p>
        </p:txBody>
      </p:sp>
    </p:spTree>
    <p:extLst>
      <p:ext uri="{BB962C8B-B14F-4D97-AF65-F5344CB8AC3E}">
        <p14:creationId xmlns:p14="http://schemas.microsoft.com/office/powerpoint/2010/main" val="198718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2A4F6A-8545-4309-8F4A-3CD25FE7AC27}" type="datetimeFigureOut">
              <a:rPr lang="ru-RU" smtClean="0"/>
              <a:t>03.05.2022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66F05-09D7-4A0B-8FF8-90242FD93A29}" type="slidenum">
              <a:rPr lang="ru-RU" smtClean="0"/>
              <a:t>‹#›</a:t>
            </a:fld>
            <a:endParaRPr lang="ru-RU"/>
          </a:p>
        </p:txBody>
      </p:sp>
    </p:spTree>
    <p:extLst>
      <p:ext uri="{BB962C8B-B14F-4D97-AF65-F5344CB8AC3E}">
        <p14:creationId xmlns:p14="http://schemas.microsoft.com/office/powerpoint/2010/main" val="914806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2A4F6A-8545-4309-8F4A-3CD25FE7AC27}" type="datetimeFigureOut">
              <a:rPr lang="ru-RU" smtClean="0"/>
              <a:t>03.05.2022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66F05-09D7-4A0B-8FF8-90242FD93A29}" type="slidenum">
              <a:rPr lang="ru-RU" smtClean="0"/>
              <a:t>‹#›</a:t>
            </a:fld>
            <a:endParaRPr lang="ru-RU"/>
          </a:p>
        </p:txBody>
      </p:sp>
    </p:spTree>
    <p:extLst>
      <p:ext uri="{BB962C8B-B14F-4D97-AF65-F5344CB8AC3E}">
        <p14:creationId xmlns:p14="http://schemas.microsoft.com/office/powerpoint/2010/main" val="1872498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2A4F6A-8545-4309-8F4A-3CD25FE7AC27}" type="datetimeFigureOut">
              <a:rPr lang="ru-RU" smtClean="0"/>
              <a:t>03.05.2022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66F05-09D7-4A0B-8FF8-90242FD93A29}" type="slidenum">
              <a:rPr lang="ru-RU" smtClean="0"/>
              <a:t>‹#›</a:t>
            </a:fld>
            <a:endParaRPr lang="ru-RU"/>
          </a:p>
        </p:txBody>
      </p:sp>
    </p:spTree>
    <p:extLst>
      <p:ext uri="{BB962C8B-B14F-4D97-AF65-F5344CB8AC3E}">
        <p14:creationId xmlns:p14="http://schemas.microsoft.com/office/powerpoint/2010/main" val="80066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02A4F6A-8545-4309-8F4A-3CD25FE7AC27}" type="datetimeFigureOut">
              <a:rPr lang="ru-RU" smtClean="0"/>
              <a:t>03.05.2022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166F05-09D7-4A0B-8FF8-90242FD93A29}" type="slidenum">
              <a:rPr lang="ru-RU" smtClean="0"/>
              <a:t>‹#›</a:t>
            </a:fld>
            <a:endParaRPr lang="ru-RU"/>
          </a:p>
        </p:txBody>
      </p:sp>
    </p:spTree>
    <p:extLst>
      <p:ext uri="{BB962C8B-B14F-4D97-AF65-F5344CB8AC3E}">
        <p14:creationId xmlns:p14="http://schemas.microsoft.com/office/powerpoint/2010/main" val="2452394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02A4F6A-8545-4309-8F4A-3CD25FE7AC27}" type="datetimeFigureOut">
              <a:rPr lang="ru-RU" smtClean="0"/>
              <a:t>03.05.2022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166F05-09D7-4A0B-8FF8-90242FD93A29}" type="slidenum">
              <a:rPr lang="ru-RU" smtClean="0"/>
              <a:t>‹#›</a:t>
            </a:fld>
            <a:endParaRPr lang="ru-RU"/>
          </a:p>
        </p:txBody>
      </p:sp>
    </p:spTree>
    <p:extLst>
      <p:ext uri="{BB962C8B-B14F-4D97-AF65-F5344CB8AC3E}">
        <p14:creationId xmlns:p14="http://schemas.microsoft.com/office/powerpoint/2010/main" val="1378857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02A4F6A-8545-4309-8F4A-3CD25FE7AC27}" type="datetimeFigureOut">
              <a:rPr lang="ru-RU" smtClean="0"/>
              <a:t>03.05.2022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7166F05-09D7-4A0B-8FF8-90242FD93A29}" type="slidenum">
              <a:rPr lang="ru-RU" smtClean="0"/>
              <a:t>‹#›</a:t>
            </a:fld>
            <a:endParaRPr lang="ru-RU"/>
          </a:p>
        </p:txBody>
      </p:sp>
    </p:spTree>
    <p:extLst>
      <p:ext uri="{BB962C8B-B14F-4D97-AF65-F5344CB8AC3E}">
        <p14:creationId xmlns:p14="http://schemas.microsoft.com/office/powerpoint/2010/main" val="340566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02A4F6A-8545-4309-8F4A-3CD25FE7AC27}" type="datetimeFigureOut">
              <a:rPr lang="ru-RU" smtClean="0"/>
              <a:t>03.05.2022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7166F05-09D7-4A0B-8FF8-90242FD93A29}" type="slidenum">
              <a:rPr lang="ru-RU" smtClean="0"/>
              <a:t>‹#›</a:t>
            </a:fld>
            <a:endParaRPr lang="ru-RU"/>
          </a:p>
        </p:txBody>
      </p:sp>
    </p:spTree>
    <p:extLst>
      <p:ext uri="{BB962C8B-B14F-4D97-AF65-F5344CB8AC3E}">
        <p14:creationId xmlns:p14="http://schemas.microsoft.com/office/powerpoint/2010/main" val="287900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02A4F6A-8545-4309-8F4A-3CD25FE7AC27}" type="datetimeFigureOut">
              <a:rPr lang="ru-RU" smtClean="0"/>
              <a:t>03.05.2022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7166F05-09D7-4A0B-8FF8-90242FD93A29}" type="slidenum">
              <a:rPr lang="ru-RU" smtClean="0"/>
              <a:t>‹#›</a:t>
            </a:fld>
            <a:endParaRPr lang="ru-RU"/>
          </a:p>
        </p:txBody>
      </p:sp>
    </p:spTree>
    <p:extLst>
      <p:ext uri="{BB962C8B-B14F-4D97-AF65-F5344CB8AC3E}">
        <p14:creationId xmlns:p14="http://schemas.microsoft.com/office/powerpoint/2010/main" val="296014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02A4F6A-8545-4309-8F4A-3CD25FE7AC27}" type="datetimeFigureOut">
              <a:rPr lang="ru-RU" smtClean="0"/>
              <a:t>03.05.2022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166F05-09D7-4A0B-8FF8-90242FD93A29}" type="slidenum">
              <a:rPr lang="ru-RU" smtClean="0"/>
              <a:t>‹#›</a:t>
            </a:fld>
            <a:endParaRPr lang="ru-RU"/>
          </a:p>
        </p:txBody>
      </p:sp>
    </p:spTree>
    <p:extLst>
      <p:ext uri="{BB962C8B-B14F-4D97-AF65-F5344CB8AC3E}">
        <p14:creationId xmlns:p14="http://schemas.microsoft.com/office/powerpoint/2010/main" val="232780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02A4F6A-8545-4309-8F4A-3CD25FE7AC27}" type="datetimeFigureOut">
              <a:rPr lang="ru-RU" smtClean="0"/>
              <a:t>03.05.2022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166F05-09D7-4A0B-8FF8-90242FD93A29}" type="slidenum">
              <a:rPr lang="ru-RU" smtClean="0"/>
              <a:t>‹#›</a:t>
            </a:fld>
            <a:endParaRPr lang="ru-RU"/>
          </a:p>
        </p:txBody>
      </p:sp>
    </p:spTree>
    <p:extLst>
      <p:ext uri="{BB962C8B-B14F-4D97-AF65-F5344CB8AC3E}">
        <p14:creationId xmlns:p14="http://schemas.microsoft.com/office/powerpoint/2010/main" val="4267077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A4F6A-8545-4309-8F4A-3CD25FE7AC27}" type="datetimeFigureOut">
              <a:rPr lang="ru-RU" smtClean="0"/>
              <a:t>03.05.2022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66F05-09D7-4A0B-8FF8-90242FD93A29}" type="slidenum">
              <a:rPr lang="ru-RU" smtClean="0"/>
              <a:t>‹#›</a:t>
            </a:fld>
            <a:endParaRPr lang="ru-RU"/>
          </a:p>
        </p:txBody>
      </p:sp>
    </p:spTree>
    <p:extLst>
      <p:ext uri="{BB962C8B-B14F-4D97-AF65-F5344CB8AC3E}">
        <p14:creationId xmlns:p14="http://schemas.microsoft.com/office/powerpoint/2010/main" val="743231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phonoteka.org/uploads/posts/2021-05/1620199726_27-phonoteka_org-p-fon-dlya-prezentatsii-detskii-lager-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0"/>
            <a:ext cx="9144000" cy="674136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79512" y="1052736"/>
            <a:ext cx="8496944" cy="2862322"/>
          </a:xfrm>
          <a:prstGeom prst="rect">
            <a:avLst/>
          </a:prstGeom>
        </p:spPr>
        <p:txBody>
          <a:bodyPr wrap="square">
            <a:spAutoFit/>
          </a:bodyPr>
          <a:lstStyle/>
          <a:p>
            <a:pPr algn="ctr"/>
            <a:r>
              <a:rPr lang="ru-RU" sz="4800" dirty="0" smtClean="0">
                <a:solidFill>
                  <a:srgbClr val="002060"/>
                </a:solidFill>
              </a:rPr>
              <a:t>Родительское собрание в подготовительной группе №6</a:t>
            </a:r>
          </a:p>
          <a:p>
            <a:endParaRPr lang="ru-RU" sz="4800" dirty="0">
              <a:solidFill>
                <a:srgbClr val="002060"/>
              </a:solidFill>
            </a:endParaRPr>
          </a:p>
          <a:p>
            <a:pPr algn="ctr"/>
            <a:r>
              <a:rPr lang="ru-RU" sz="3600" b="1" i="1" dirty="0" smtClean="0">
                <a:solidFill>
                  <a:srgbClr val="002060"/>
                </a:solidFill>
              </a:rPr>
              <a:t>«Как помочь ребенку стать учеником</a:t>
            </a:r>
            <a:r>
              <a:rPr lang="ru-RU" sz="3600" b="1" dirty="0" smtClean="0">
                <a:solidFill>
                  <a:srgbClr val="002060"/>
                </a:solidFill>
              </a:rPr>
              <a:t>»</a:t>
            </a:r>
            <a:endParaRPr lang="ru-RU" sz="3600" b="1" dirty="0">
              <a:solidFill>
                <a:srgbClr val="002060"/>
              </a:solidFill>
            </a:endParaRPr>
          </a:p>
        </p:txBody>
      </p:sp>
    </p:spTree>
    <p:extLst>
      <p:ext uri="{BB962C8B-B14F-4D97-AF65-F5344CB8AC3E}">
        <p14:creationId xmlns:p14="http://schemas.microsoft.com/office/powerpoint/2010/main" val="3441216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phonoteka.org/uploads/posts/2021-05/1620199726_27-phonoteka_org-p-fon-dlya-prezentatsii-detskii-lager-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80528" y="10807"/>
            <a:ext cx="9144000" cy="670668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7504" y="404665"/>
            <a:ext cx="8208912" cy="5693866"/>
          </a:xfrm>
          <a:prstGeom prst="rect">
            <a:avLst/>
          </a:prstGeom>
        </p:spPr>
        <p:txBody>
          <a:bodyPr wrap="square">
            <a:spAutoFit/>
          </a:bodyPr>
          <a:lstStyle/>
          <a:p>
            <a:pPr algn="ctr"/>
            <a:r>
              <a:rPr lang="ru-RU" sz="2800" b="1" dirty="0" smtClean="0">
                <a:solidFill>
                  <a:srgbClr val="FF0000"/>
                </a:solidFill>
              </a:rPr>
              <a:t>Советы родителям</a:t>
            </a:r>
            <a:r>
              <a:rPr lang="ru-RU" sz="2800" dirty="0" smtClean="0">
                <a:solidFill>
                  <a:srgbClr val="FF0000"/>
                </a:solidFill>
              </a:rPr>
              <a:t>: </a:t>
            </a:r>
          </a:p>
          <a:p>
            <a:pPr algn="just"/>
            <a:r>
              <a:rPr lang="ru-RU" sz="2800" dirty="0" smtClean="0">
                <a:solidFill>
                  <a:srgbClr val="002060"/>
                </a:solidFill>
              </a:rPr>
              <a:t>Развивайте настойчивость, трудолюбие ребенка, умение доводить дело до конца. Формируйте у него мыслительные способности, наблюдательность, пытливость, интерес к познанию окружающего. Загадывайте загадки, составляйте их вместе, проводите элементарные опыты. Пусть ребенок рассуждает вслух. По возможности не  давайте ребенку готовых ответов, заставляйте его размышлять, исследовать. Ставьте ребенка перед проблемными ситуациями. Беседуйте о прочитанном, попытайтесь выяснить, как ребенок понял содержание.</a:t>
            </a:r>
            <a:endParaRPr lang="ru-RU" sz="2800" dirty="0">
              <a:solidFill>
                <a:srgbClr val="002060"/>
              </a:solidFill>
            </a:endParaRPr>
          </a:p>
        </p:txBody>
      </p:sp>
    </p:spTree>
    <p:extLst>
      <p:ext uri="{BB962C8B-B14F-4D97-AF65-F5344CB8AC3E}">
        <p14:creationId xmlns:p14="http://schemas.microsoft.com/office/powerpoint/2010/main" val="765553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phonoteka.org/uploads/posts/2021-05/1620199726_27-phonoteka_org-p-fon-dlya-prezentatsii-detskii-lager-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6934" y="0"/>
            <a:ext cx="9117066"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149918" y="1268760"/>
            <a:ext cx="4662442" cy="3293209"/>
          </a:xfrm>
          <a:prstGeom prst="rect">
            <a:avLst/>
          </a:prstGeom>
        </p:spPr>
        <p:txBody>
          <a:bodyPr wrap="square">
            <a:spAutoFit/>
          </a:bodyPr>
          <a:lstStyle/>
          <a:p>
            <a:r>
              <a:rPr lang="ru-RU" sz="3200" dirty="0" smtClean="0">
                <a:solidFill>
                  <a:srgbClr val="002060"/>
                </a:solidFill>
              </a:rPr>
              <a:t>«Быть готовым к школе – не значит уметь читать, писать и считать. </a:t>
            </a:r>
          </a:p>
          <a:p>
            <a:r>
              <a:rPr lang="ru-RU" sz="3200" dirty="0" smtClean="0">
                <a:solidFill>
                  <a:srgbClr val="002060"/>
                </a:solidFill>
              </a:rPr>
              <a:t>Быть готовым к школе – значит быть готовым всему этому научиться» </a:t>
            </a:r>
          </a:p>
          <a:p>
            <a:r>
              <a:rPr lang="ru-RU" sz="1600" dirty="0" err="1" smtClean="0">
                <a:solidFill>
                  <a:srgbClr val="002060"/>
                </a:solidFill>
              </a:rPr>
              <a:t>Венгер</a:t>
            </a:r>
            <a:r>
              <a:rPr lang="ru-RU" sz="1600" dirty="0" smtClean="0">
                <a:solidFill>
                  <a:srgbClr val="002060"/>
                </a:solidFill>
              </a:rPr>
              <a:t> Леонид Абрамович</a:t>
            </a:r>
            <a:endParaRPr lang="ru-RU" sz="1600" dirty="0">
              <a:solidFill>
                <a:srgbClr val="002060"/>
              </a:solidFill>
            </a:endParaRPr>
          </a:p>
        </p:txBody>
      </p:sp>
      <p:pic>
        <p:nvPicPr>
          <p:cNvPr id="11266" name="Picture 2" descr="https://upload.wikimedia.org/wikipedia/ru/6/6c/%D0%9B%D0%B5%D0%BE%D0%BD%D0%B8%D0%B4_%D0%90%D0%B1%D1%80%D0%B0%D0%BC%D0%BE%D0%B2%D0%B8%D1%87_%D0%92%D0%B5%D0%BD%D0%B3%D0%B5%D1%80.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2924944"/>
            <a:ext cx="3149918" cy="3622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389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phonoteka.org/uploads/posts/2021-05/1620199726_27-phonoteka_org-p-fon-dlya-prezentatsii-detskii-lager-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34680"/>
            <a:ext cx="9144000" cy="670668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899592" y="980729"/>
            <a:ext cx="7704856" cy="2492990"/>
          </a:xfrm>
          <a:prstGeom prst="rect">
            <a:avLst/>
          </a:prstGeom>
        </p:spPr>
        <p:txBody>
          <a:bodyPr wrap="square">
            <a:spAutoFit/>
          </a:bodyPr>
          <a:lstStyle/>
          <a:p>
            <a:pPr algn="ctr"/>
            <a:r>
              <a:rPr lang="ru-RU" sz="6000" dirty="0" smtClean="0">
                <a:solidFill>
                  <a:srgbClr val="FF0000"/>
                </a:solidFill>
                <a:latin typeface="Arial" pitchFamily="34" charset="0"/>
                <a:cs typeface="Arial" pitchFamily="34" charset="0"/>
              </a:rPr>
              <a:t>Тест</a:t>
            </a:r>
            <a:r>
              <a:rPr lang="ru-RU" sz="6000" dirty="0" smtClean="0">
                <a:solidFill>
                  <a:srgbClr val="002060"/>
                </a:solidFill>
                <a:latin typeface="Arial" pitchFamily="34" charset="0"/>
                <a:cs typeface="Arial" pitchFamily="34" charset="0"/>
              </a:rPr>
              <a:t> </a:t>
            </a:r>
          </a:p>
          <a:p>
            <a:pPr algn="ctr"/>
            <a:r>
              <a:rPr lang="ru-RU" sz="4800" dirty="0" smtClean="0">
                <a:solidFill>
                  <a:srgbClr val="002060"/>
                </a:solidFill>
                <a:latin typeface="Arial" pitchFamily="34" charset="0"/>
                <a:cs typeface="Arial" pitchFamily="34" charset="0"/>
              </a:rPr>
              <a:t>«Готовы ли вы отдать своего ребенка в школу»</a:t>
            </a:r>
            <a:endParaRPr lang="ru-RU" sz="48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948560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phonoteka.org/uploads/posts/2021-05/1620199726_27-phonoteka_org-p-fon-dlya-prezentatsii-detskii-lager-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11266"/>
            <a:ext cx="9144000" cy="6706688"/>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900igr.net/up/datas/257272/008.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5559" y="174150"/>
            <a:ext cx="7920817" cy="6137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096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phonoteka.org/uploads/posts/2021-05/1620199726_27-phonoteka_org-p-fon-dlya-prezentatsii-detskii-lager-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1748"/>
            <a:ext cx="9144000" cy="670668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7" y="764704"/>
            <a:ext cx="4608513" cy="3108543"/>
          </a:xfrm>
          <a:prstGeom prst="rect">
            <a:avLst/>
          </a:prstGeom>
        </p:spPr>
        <p:txBody>
          <a:bodyPr wrap="square">
            <a:spAutoFit/>
          </a:bodyPr>
          <a:lstStyle/>
          <a:p>
            <a:r>
              <a:rPr lang="ru-RU" sz="2800" i="1" dirty="0" smtClean="0">
                <a:solidFill>
                  <a:srgbClr val="002060"/>
                </a:solidFill>
              </a:rPr>
              <a:t>"Дайте детству состояться, дайте детству наиграться; учите детей дошкольников не читать, писать, а думать, рассуждать, говорить!". </a:t>
            </a:r>
            <a:r>
              <a:rPr lang="ru-RU" sz="2800" dirty="0" smtClean="0"/>
              <a:t>В.С.</a:t>
            </a:r>
            <a:r>
              <a:rPr lang="ru-RU" sz="2800" dirty="0"/>
              <a:t> </a:t>
            </a:r>
            <a:r>
              <a:rPr lang="ru-RU" sz="2800" dirty="0" smtClean="0"/>
              <a:t>Мухина</a:t>
            </a:r>
            <a:endParaRPr lang="ru-RU" sz="2800" dirty="0"/>
          </a:p>
        </p:txBody>
      </p:sp>
      <p:pic>
        <p:nvPicPr>
          <p:cNvPr id="6146" name="Picture 2" descr="https://im0-tub-ru.yandex.net/i?id=0469b3d9a4a311a383ff2825c66c48d1-l&amp;n=1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32040" y="2993770"/>
            <a:ext cx="2581809" cy="3734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132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phonoteka.org/uploads/posts/2021-05/1620199726_27-phonoteka_org-p-fon-dlya-prezentatsii-detskii-lager-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34680"/>
            <a:ext cx="9144000" cy="6706688"/>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79512" y="34680"/>
            <a:ext cx="8568952" cy="6247864"/>
          </a:xfrm>
          <a:prstGeom prst="rect">
            <a:avLst/>
          </a:prstGeom>
        </p:spPr>
        <p:txBody>
          <a:bodyPr wrap="square">
            <a:spAutoFit/>
          </a:bodyPr>
          <a:lstStyle/>
          <a:p>
            <a:r>
              <a:rPr lang="ru-RU" sz="2000" b="1" dirty="0" smtClean="0">
                <a:solidFill>
                  <a:srgbClr val="C00000"/>
                </a:solidFill>
                <a:latin typeface="Arial" pitchFamily="34" charset="0"/>
                <a:cs typeface="Arial" pitchFamily="34" charset="0"/>
              </a:rPr>
              <a:t>Компоненты психологической готовности к школе</a:t>
            </a:r>
            <a:r>
              <a:rPr lang="ru-RU" sz="2000" dirty="0" smtClean="0">
                <a:latin typeface="Arial" pitchFamily="34" charset="0"/>
                <a:cs typeface="Arial" pitchFamily="34" charset="0"/>
              </a:rPr>
              <a:t>: </a:t>
            </a:r>
          </a:p>
          <a:p>
            <a:pPr algn="just"/>
            <a:r>
              <a:rPr lang="ru-RU" sz="2000" dirty="0" smtClean="0">
                <a:latin typeface="Arial" pitchFamily="34" charset="0"/>
                <a:cs typeface="Arial" pitchFamily="34" charset="0"/>
              </a:rPr>
              <a:t>*</a:t>
            </a:r>
            <a:r>
              <a:rPr lang="ru-RU" sz="2000" b="1" dirty="0" smtClean="0">
                <a:solidFill>
                  <a:srgbClr val="002060"/>
                </a:solidFill>
                <a:latin typeface="Arial" pitchFamily="34" charset="0"/>
                <a:cs typeface="Arial" pitchFamily="34" charset="0"/>
              </a:rPr>
              <a:t>личностная готовность</a:t>
            </a:r>
            <a:r>
              <a:rPr lang="ru-RU" sz="2000" dirty="0" smtClean="0">
                <a:latin typeface="Arial" pitchFamily="34" charset="0"/>
                <a:cs typeface="Arial" pitchFamily="34" charset="0"/>
              </a:rPr>
              <a:t>: принятие новой социальной позиции, позитивное отношение к самому себе, объективность самооценки, произвольное управление своим поведение, гибкое владение способами установления взаимоотношений эмоциональная устойчивость</a:t>
            </a:r>
          </a:p>
          <a:p>
            <a:pPr algn="just"/>
            <a:r>
              <a:rPr lang="ru-RU" sz="2000" dirty="0" smtClean="0">
                <a:latin typeface="Arial" pitchFamily="34" charset="0"/>
                <a:cs typeface="Arial" pitchFamily="34" charset="0"/>
              </a:rPr>
              <a:t>* </a:t>
            </a:r>
            <a:r>
              <a:rPr lang="ru-RU" sz="2000" b="1" dirty="0" smtClean="0">
                <a:solidFill>
                  <a:srgbClr val="002060"/>
                </a:solidFill>
                <a:latin typeface="Arial" pitchFamily="34" charset="0"/>
                <a:cs typeface="Arial" pitchFamily="34" charset="0"/>
              </a:rPr>
              <a:t>мотивационная готовность:  </a:t>
            </a:r>
            <a:r>
              <a:rPr lang="ru-RU" sz="2000" dirty="0" smtClean="0">
                <a:latin typeface="Arial" pitchFamily="34" charset="0"/>
                <a:cs typeface="Arial" pitchFamily="34" charset="0"/>
              </a:rPr>
              <a:t>желание учиться, получать знания,  умение слушать учителя и выполнять его задания (отнюдь не всегда интересные); определенный уровень развития мышления, памяти, внимания </a:t>
            </a:r>
          </a:p>
          <a:p>
            <a:pPr algn="just"/>
            <a:r>
              <a:rPr lang="ru-RU" sz="2000" b="1" dirty="0" smtClean="0">
                <a:solidFill>
                  <a:srgbClr val="002060"/>
                </a:solidFill>
                <a:latin typeface="Arial" pitchFamily="34" charset="0"/>
                <a:cs typeface="Arial" pitchFamily="34" charset="0"/>
              </a:rPr>
              <a:t>*интеллектуальная готовность: </a:t>
            </a:r>
            <a:r>
              <a:rPr lang="ru-RU" sz="2000" dirty="0" smtClean="0">
                <a:latin typeface="Arial" pitchFamily="34" charset="0"/>
                <a:cs typeface="Arial" pitchFamily="34" charset="0"/>
              </a:rPr>
              <a:t>зрелость всех познавательных процессов (внимания, память, мышления, воображение, речь, умение анализировать  и сравнивать) и школьно-значимых психофизиологических функций (фонематический слух, артикуляционный аппарат, мелкие мышцы рук).эмоционально – волевая готовность. умение управлять своим поведением, эмоциональная устойчивость, произвольная регуляция внимания. ) </a:t>
            </a:r>
          </a:p>
          <a:p>
            <a:pPr algn="just"/>
            <a:r>
              <a:rPr lang="ru-RU" sz="2000" b="1" dirty="0" smtClean="0">
                <a:solidFill>
                  <a:srgbClr val="002060"/>
                </a:solidFill>
                <a:latin typeface="Arial" pitchFamily="34" charset="0"/>
                <a:cs typeface="Arial" pitchFamily="34" charset="0"/>
              </a:rPr>
              <a:t>*эмоционально – волевая готовность: </a:t>
            </a:r>
            <a:r>
              <a:rPr lang="ru-RU" sz="2000" dirty="0" smtClean="0">
                <a:latin typeface="Arial" pitchFamily="34" charset="0"/>
                <a:cs typeface="Arial" pitchFamily="34" charset="0"/>
              </a:rPr>
              <a:t>умение управлять своим поведением, эмоциональная устойчивость, произвольная регуляция внимания. </a:t>
            </a:r>
            <a:endParaRPr lang="ru-RU" sz="2000" dirty="0">
              <a:latin typeface="Arial" pitchFamily="34" charset="0"/>
              <a:cs typeface="Arial" pitchFamily="34" charset="0"/>
            </a:endParaRPr>
          </a:p>
        </p:txBody>
      </p:sp>
    </p:spTree>
    <p:extLst>
      <p:ext uri="{BB962C8B-B14F-4D97-AF65-F5344CB8AC3E}">
        <p14:creationId xmlns:p14="http://schemas.microsoft.com/office/powerpoint/2010/main" val="659867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phonoteka.org/uploads/posts/2021-05/1620199726_27-phonoteka_org-p-fon-dlya-prezentatsii-detskii-lager-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34680"/>
            <a:ext cx="9144000" cy="670668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7544" y="620688"/>
            <a:ext cx="7416824" cy="5386090"/>
          </a:xfrm>
          <a:prstGeom prst="rect">
            <a:avLst/>
          </a:prstGeom>
        </p:spPr>
        <p:txBody>
          <a:bodyPr wrap="square">
            <a:spAutoFit/>
          </a:bodyPr>
          <a:lstStyle/>
          <a:p>
            <a:r>
              <a:rPr lang="ru-RU" sz="2800" dirty="0" smtClean="0">
                <a:solidFill>
                  <a:srgbClr val="FF0000"/>
                </a:solidFill>
                <a:latin typeface="Arial" pitchFamily="34" charset="0"/>
                <a:cs typeface="Arial" pitchFamily="34" charset="0"/>
              </a:rPr>
              <a:t>Какими качествами должен обладать, по вашему мнению, будущий первоклассник? </a:t>
            </a:r>
            <a:r>
              <a:rPr lang="ru-RU" sz="3200" dirty="0" smtClean="0">
                <a:solidFill>
                  <a:srgbClr val="002060"/>
                </a:solidFill>
                <a:latin typeface="Arial" pitchFamily="34" charset="0"/>
                <a:cs typeface="Arial" pitchFamily="34" charset="0"/>
              </a:rPr>
              <a:t>Нравственно-волевые качества: *настойчивость </a:t>
            </a:r>
          </a:p>
          <a:p>
            <a:r>
              <a:rPr lang="ru-RU" sz="3200" dirty="0" smtClean="0">
                <a:solidFill>
                  <a:srgbClr val="002060"/>
                </a:solidFill>
                <a:latin typeface="Arial" pitchFamily="34" charset="0"/>
                <a:cs typeface="Arial" pitchFamily="34" charset="0"/>
              </a:rPr>
              <a:t>*трудолюбие</a:t>
            </a:r>
          </a:p>
          <a:p>
            <a:r>
              <a:rPr lang="ru-RU" sz="3200" dirty="0" smtClean="0">
                <a:solidFill>
                  <a:srgbClr val="002060"/>
                </a:solidFill>
                <a:latin typeface="Arial" pitchFamily="34" charset="0"/>
                <a:cs typeface="Arial" pitchFamily="34" charset="0"/>
              </a:rPr>
              <a:t>*усидчивость </a:t>
            </a:r>
          </a:p>
          <a:p>
            <a:r>
              <a:rPr lang="ru-RU" sz="3200" dirty="0" smtClean="0">
                <a:solidFill>
                  <a:srgbClr val="002060"/>
                </a:solidFill>
                <a:latin typeface="Arial" pitchFamily="34" charset="0"/>
                <a:cs typeface="Arial" pitchFamily="34" charset="0"/>
              </a:rPr>
              <a:t>*терпение</a:t>
            </a:r>
          </a:p>
          <a:p>
            <a:r>
              <a:rPr lang="ru-RU" sz="3200" dirty="0" smtClean="0">
                <a:solidFill>
                  <a:srgbClr val="002060"/>
                </a:solidFill>
                <a:latin typeface="Arial" pitchFamily="34" charset="0"/>
                <a:cs typeface="Arial" pitchFamily="34" charset="0"/>
              </a:rPr>
              <a:t>*чувство ответственность *организованность *самостоятельность *дисциплинированность </a:t>
            </a:r>
            <a:endParaRPr lang="ru-RU" sz="32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2570173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phonoteka.org/uploads/posts/2021-05/1620199726_27-phonoteka_org-p-fon-dlya-prezentatsii-detskii-lager-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4020" y="38829"/>
            <a:ext cx="9119980" cy="681917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23528" y="1052737"/>
            <a:ext cx="8136904" cy="5262979"/>
          </a:xfrm>
          <a:prstGeom prst="rect">
            <a:avLst/>
          </a:prstGeom>
        </p:spPr>
        <p:txBody>
          <a:bodyPr wrap="square">
            <a:spAutoFit/>
          </a:bodyPr>
          <a:lstStyle/>
          <a:p>
            <a:r>
              <a:rPr lang="ru-RU" sz="2800" b="1" dirty="0" smtClean="0">
                <a:solidFill>
                  <a:srgbClr val="FF0000"/>
                </a:solidFill>
              </a:rPr>
              <a:t>Что же должна включать подготовка ребенка к школе? </a:t>
            </a:r>
            <a:endParaRPr lang="ru-RU" sz="2800" b="1" dirty="0">
              <a:solidFill>
                <a:srgbClr val="FF0000"/>
              </a:solidFill>
            </a:endParaRPr>
          </a:p>
          <a:p>
            <a:r>
              <a:rPr lang="ru-RU" sz="2800" dirty="0" smtClean="0">
                <a:solidFill>
                  <a:srgbClr val="002060"/>
                </a:solidFill>
              </a:rPr>
              <a:t>-Желание учиться, идти в школу</a:t>
            </a:r>
          </a:p>
          <a:p>
            <a:r>
              <a:rPr lang="ru-RU" sz="2800" dirty="0" smtClean="0">
                <a:solidFill>
                  <a:srgbClr val="002060"/>
                </a:solidFill>
              </a:rPr>
              <a:t>-Стремление узнавать новое</a:t>
            </a:r>
          </a:p>
          <a:p>
            <a:r>
              <a:rPr lang="ru-RU" sz="2800" dirty="0" smtClean="0">
                <a:solidFill>
                  <a:srgbClr val="002060"/>
                </a:solidFill>
              </a:rPr>
              <a:t>-Закрепляйте положительное отношение ребенка к школе</a:t>
            </a:r>
          </a:p>
          <a:p>
            <a:r>
              <a:rPr lang="ru-RU" sz="2800" dirty="0" smtClean="0">
                <a:solidFill>
                  <a:srgbClr val="002060"/>
                </a:solidFill>
              </a:rPr>
              <a:t>-Умение слушать и слышать учителя, выполнять его требования, действовать по образцу </a:t>
            </a:r>
          </a:p>
          <a:p>
            <a:r>
              <a:rPr lang="ru-RU" sz="2800" dirty="0" smtClean="0">
                <a:solidFill>
                  <a:srgbClr val="002060"/>
                </a:solidFill>
              </a:rPr>
              <a:t>-Играя с ребенком, используйте игры с правилами (домино, лото, шашки, подвижные игры и т. д.). Следите за тем, чтобы ребенок выполнял правила игры.</a:t>
            </a:r>
            <a:endParaRPr lang="ru-RU" sz="2800" dirty="0">
              <a:solidFill>
                <a:srgbClr val="002060"/>
              </a:solidFill>
            </a:endParaRPr>
          </a:p>
        </p:txBody>
      </p:sp>
    </p:spTree>
    <p:extLst>
      <p:ext uri="{BB962C8B-B14F-4D97-AF65-F5344CB8AC3E}">
        <p14:creationId xmlns:p14="http://schemas.microsoft.com/office/powerpoint/2010/main" val="4192290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phonoteka.org/uploads/posts/2021-05/1620199726_27-phonoteka_org-p-fon-dlya-prezentatsii-detskii-lager-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80528" y="10807"/>
            <a:ext cx="9144000" cy="670668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0" y="404664"/>
            <a:ext cx="8604448" cy="6124754"/>
          </a:xfrm>
          <a:prstGeom prst="rect">
            <a:avLst/>
          </a:prstGeom>
        </p:spPr>
        <p:txBody>
          <a:bodyPr wrap="square">
            <a:spAutoFit/>
          </a:bodyPr>
          <a:lstStyle/>
          <a:p>
            <a:r>
              <a:rPr lang="ru-RU" sz="2400" dirty="0" smtClean="0"/>
              <a:t>-</a:t>
            </a:r>
            <a:r>
              <a:rPr lang="ru-RU" sz="2800" dirty="0" smtClean="0">
                <a:solidFill>
                  <a:srgbClr val="002060"/>
                </a:solidFill>
              </a:rPr>
              <a:t>Умение думать </a:t>
            </a:r>
          </a:p>
          <a:p>
            <a:pPr algn="just"/>
            <a:r>
              <a:rPr lang="ru-RU" sz="2800" dirty="0">
                <a:solidFill>
                  <a:srgbClr val="002060"/>
                </a:solidFill>
              </a:rPr>
              <a:t>-</a:t>
            </a:r>
            <a:r>
              <a:rPr lang="ru-RU" sz="2800" dirty="0" smtClean="0">
                <a:solidFill>
                  <a:srgbClr val="002060"/>
                </a:solidFill>
              </a:rPr>
              <a:t>Учите ребенка устанавливать причинно- следственные связи. </a:t>
            </a:r>
          </a:p>
          <a:p>
            <a:r>
              <a:rPr lang="ru-RU" sz="2800" dirty="0">
                <a:solidFill>
                  <a:srgbClr val="002060"/>
                </a:solidFill>
              </a:rPr>
              <a:t>-</a:t>
            </a:r>
            <a:r>
              <a:rPr lang="ru-RU" sz="2800" dirty="0" smtClean="0">
                <a:solidFill>
                  <a:srgbClr val="002060"/>
                </a:solidFill>
              </a:rPr>
              <a:t>Решайте вместе с ним логические задачи: загадки, ребусы, кроссворды </a:t>
            </a:r>
          </a:p>
          <a:p>
            <a:r>
              <a:rPr lang="ru-RU" sz="2800" dirty="0">
                <a:solidFill>
                  <a:srgbClr val="002060"/>
                </a:solidFill>
              </a:rPr>
              <a:t>-</a:t>
            </a:r>
            <a:r>
              <a:rPr lang="ru-RU" sz="2800" dirty="0" smtClean="0">
                <a:solidFill>
                  <a:srgbClr val="002060"/>
                </a:solidFill>
              </a:rPr>
              <a:t>Умение читать </a:t>
            </a:r>
          </a:p>
          <a:p>
            <a:r>
              <a:rPr lang="ru-RU" sz="2800" dirty="0">
                <a:solidFill>
                  <a:srgbClr val="002060"/>
                </a:solidFill>
              </a:rPr>
              <a:t>-</a:t>
            </a:r>
            <a:r>
              <a:rPr lang="ru-RU" sz="2800" dirty="0" smtClean="0">
                <a:solidFill>
                  <a:srgbClr val="002060"/>
                </a:solidFill>
              </a:rPr>
              <a:t>Закрепляйте представления ребенка о звуках, слогах, словах и предложениях. Предложите ребенку назвать звук, с которого начинается слово. Именно звук, а не букву. В противном случае у детей возникают трудности при слиянии звуков. Понимание того, что буквы и звуки – это вовсе не одно и то же, поможет ребенку в овладении письмом. Очень важно уметь делить слово на слоги. </a:t>
            </a:r>
            <a:endParaRPr lang="ru-RU" sz="2800" dirty="0">
              <a:solidFill>
                <a:srgbClr val="002060"/>
              </a:solidFill>
            </a:endParaRPr>
          </a:p>
        </p:txBody>
      </p:sp>
    </p:spTree>
    <p:extLst>
      <p:ext uri="{BB962C8B-B14F-4D97-AF65-F5344CB8AC3E}">
        <p14:creationId xmlns:p14="http://schemas.microsoft.com/office/powerpoint/2010/main" val="2285278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phonoteka.org/uploads/posts/2021-05/1620199726_27-phonoteka_org-p-fon-dlya-prezentatsii-detskii-lager-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80528" y="10807"/>
            <a:ext cx="9144000" cy="670668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79512" y="404664"/>
            <a:ext cx="8496944" cy="4401205"/>
          </a:xfrm>
          <a:prstGeom prst="rect">
            <a:avLst/>
          </a:prstGeom>
        </p:spPr>
        <p:txBody>
          <a:bodyPr wrap="square">
            <a:spAutoFit/>
          </a:bodyPr>
          <a:lstStyle/>
          <a:p>
            <a:r>
              <a:rPr lang="ru-RU" sz="2400" dirty="0" smtClean="0"/>
              <a:t>-</a:t>
            </a:r>
            <a:r>
              <a:rPr lang="ru-RU" sz="2800" dirty="0" smtClean="0">
                <a:solidFill>
                  <a:srgbClr val="002060"/>
                </a:solidFill>
              </a:rPr>
              <a:t>Умение считать </a:t>
            </a:r>
          </a:p>
          <a:p>
            <a:r>
              <a:rPr lang="ru-RU" sz="2800" dirty="0">
                <a:solidFill>
                  <a:srgbClr val="002060"/>
                </a:solidFill>
              </a:rPr>
              <a:t>-</a:t>
            </a:r>
            <a:r>
              <a:rPr lang="ru-RU" sz="2800" dirty="0" smtClean="0">
                <a:solidFill>
                  <a:srgbClr val="002060"/>
                </a:solidFill>
              </a:rPr>
              <a:t>Закрепляйте с ребенком состав числа (8 – это 4 +4, 3+5, 2+6 и т.д.), умение ориентироваться в числовом ряду ( «соседи» числа 5 – это 4 и 6), </a:t>
            </a:r>
          </a:p>
          <a:p>
            <a:r>
              <a:rPr lang="ru-RU" sz="2800" dirty="0">
                <a:solidFill>
                  <a:srgbClr val="002060"/>
                </a:solidFill>
              </a:rPr>
              <a:t>-</a:t>
            </a:r>
            <a:r>
              <a:rPr lang="ru-RU" sz="2800" dirty="0" smtClean="0">
                <a:solidFill>
                  <a:srgbClr val="002060"/>
                </a:solidFill>
              </a:rPr>
              <a:t>Совершенствование пространственно-временных представлений (верх-низ, раньше-позже, право-лево). </a:t>
            </a:r>
          </a:p>
          <a:p>
            <a:r>
              <a:rPr lang="ru-RU" sz="2800" dirty="0" smtClean="0">
                <a:solidFill>
                  <a:srgbClr val="002060"/>
                </a:solidFill>
              </a:rPr>
              <a:t> -Готовность руки к письму. Развивайте мелкую моторику руки: вместе с ребенком рисуйте, раскрашивайте (стараясь не залезать за границы рисунка), лепите, собирайте мозаику.</a:t>
            </a:r>
            <a:endParaRPr lang="ru-RU" sz="2800" dirty="0">
              <a:solidFill>
                <a:srgbClr val="002060"/>
              </a:solidFill>
            </a:endParaRPr>
          </a:p>
        </p:txBody>
      </p:sp>
    </p:spTree>
    <p:extLst>
      <p:ext uri="{BB962C8B-B14F-4D97-AF65-F5344CB8AC3E}">
        <p14:creationId xmlns:p14="http://schemas.microsoft.com/office/powerpoint/2010/main" val="3936819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588</Words>
  <Application>Microsoft Office PowerPoint</Application>
  <PresentationFormat>Экран (4:3)</PresentationFormat>
  <Paragraphs>36</Paragraphs>
  <Slides>11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11</vt:i4>
      </vt:variant>
    </vt:vector>
  </HeadingPairs>
  <TitlesOfParts>
    <vt:vector size="14" baseType="lpstr">
      <vt:lpstr>Arial</vt:lpstr>
      <vt:lpstr>Calibri</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Agent 007</cp:lastModifiedBy>
  <cp:revision>13</cp:revision>
  <dcterms:created xsi:type="dcterms:W3CDTF">2022-01-12T19:49:49Z</dcterms:created>
  <dcterms:modified xsi:type="dcterms:W3CDTF">2022-05-03T19:47:31Z</dcterms:modified>
</cp:coreProperties>
</file>