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21DB-83EF-4008-8C1F-3BA74BA93785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6997-3AA6-4C06-8E74-F188DC289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gif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908720"/>
            <a:ext cx="65527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Содержание речевого уголка в ранней группе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6739" y="4653136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МБДОУ «Детский сад №257»</a:t>
            </a:r>
          </a:p>
          <a:p>
            <a:pPr algn="r">
              <a:spcBef>
                <a:spcPct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Автор: воспитатель первой квалификационной категории Чернова Ольга Николаевна</a:t>
            </a:r>
          </a:p>
          <a:p>
            <a:pPr algn="r">
              <a:spcBef>
                <a:spcPct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г. Челябинск, 2021г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ds47.znaet.ru/im.xp/053055049057124049051049052053048049054052055.htm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2232248" cy="3312368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47667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1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пособия для развития дыхания</a:t>
            </a:r>
            <a:r>
              <a:rPr kumimoji="0" lang="ru-RU" sz="2800" b="1" i="1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(разноцветные шарики, султанчики,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вертушки,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ленточки.)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10609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780928"/>
            <a:ext cx="3048339" cy="2286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6288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тренировка навыка правильного носового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формирование углубленного выдоха; укрепление круговой мышцы рта. </a:t>
            </a:r>
          </a:p>
        </p:txBody>
      </p:sp>
      <p:pic>
        <p:nvPicPr>
          <p:cNvPr id="2050" name="Picture 2" descr="C:\Users\Ванёк)))\Pictures\2019-11-28 002\2019-11-29 001\IMG-20191129-WA00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131840" cy="23488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522920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 элементами гимнастики являются неотъемлемой частью воспитательного процесса детского садика. И мы обязательно это делаем.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sun9-76.userapi.com/impg/ST4PeinJm6FKZowUnNPhwQ6I8jzVWx34vYrIGA/NDuNDVCHal8.jpg?size=810x1080&amp;quality=96&amp;sign=4fc1b04a869f845d73b11cf3582ff6d2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880320" cy="2582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47667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таких упражнений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речи, внимания и мелкой моторики рекомендуется регулярно делать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ладошек малыша и играть с ним в пальчиковые игры</a:t>
            </a:r>
          </a:p>
        </p:txBody>
      </p:sp>
      <p:pic>
        <p:nvPicPr>
          <p:cNvPr id="22532" name="Picture 4" descr="https://sun9-42.userapi.com/impg/iaeIMjPsfER53XQTv1YwlJAy1ejffsOblqPOBA/exH9ArCfFgE.jpg?size=810x1080&amp;quality=96&amp;sign=935b89a0b624ab4d4ee0e6778719074c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1387584" cy="2592288"/>
          </a:xfrm>
          <a:prstGeom prst="roundRect">
            <a:avLst/>
          </a:prstGeom>
          <a:noFill/>
        </p:spPr>
      </p:pic>
      <p:pic>
        <p:nvPicPr>
          <p:cNvPr id="22534" name="Picture 6" descr="https://sun9-53.userapi.com/impg/ep6Eghdxn4AmrkfqndrwQ7UWI616_X3zmfkttw/Wwikx0etT40.jpg?size=810x1080&amp;quality=96&amp;sign=4651b2a14181401b29ee9dbbba1e3e67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1674186" cy="2232248"/>
          </a:xfrm>
          <a:prstGeom prst="roundRect">
            <a:avLst/>
          </a:prstGeom>
          <a:noFill/>
        </p:spPr>
      </p:pic>
      <p:pic>
        <p:nvPicPr>
          <p:cNvPr id="22536" name="Picture 8" descr="https://sun9-53.userapi.com/impg/1I600MGpDqJb_N9yy-KpCwLse8_J-6KI-8RKrw/jiIHhPDe_5s.jpg?size=1280x960&amp;quality=96&amp;sign=d371bf5aa127565ca03cd54094ccb2a3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016224" cy="2160240"/>
          </a:xfrm>
          <a:prstGeom prst="roundRect">
            <a:avLst/>
          </a:prstGeom>
          <a:noFill/>
        </p:spPr>
      </p:pic>
      <p:pic>
        <p:nvPicPr>
          <p:cNvPr id="22538" name="Picture 10" descr="https://sun9-28.userapi.com/impg/DazF028DPo9Cyz0FbuE65SLPc76lgBxsL9R-EA/Ov-fySRjfBQ.jpg?size=810x1080&amp;quality=96&amp;sign=d9fe3cfe4cf4c7e505290cb7c9d2d2ce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962218" cy="2808312"/>
          </a:xfrm>
          <a:prstGeom prst="snip1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31840" y="4581129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 лужок»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лужок пришли зайчата,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Медвежата, барсучата,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Лягушата и енот.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зелёный на лужок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Приходи и ты, дружок! (катать шарик на ладошке)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s://images.ru.prom.st/548033542_w640_h640_massazher-su-dzho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1224136" cy="1224136"/>
          </a:xfrm>
          <a:prstGeom prst="rect">
            <a:avLst/>
          </a:prstGeom>
          <a:noFill/>
        </p:spPr>
      </p:pic>
      <p:pic>
        <p:nvPicPr>
          <p:cNvPr id="12292" name="Picture 4" descr="https://putks.ru/files/downloads/sudjok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133108" cy="1665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" i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по звукоподражанию</a:t>
            </a:r>
          </a:p>
          <a:p>
            <a:pPr lvl="0" algn="ctr"/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(шумовые инструменты, детские музыкальные инструменты: барабаны, дудочка, бубен, трещотка, колокольчики,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погремушки, книга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музыкальным сопровождением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609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2852936"/>
            <a:ext cx="5184576" cy="3110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060849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речевой слух и способность к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звукоподражанию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thumbs.gfycat.com/ShortFamousGrasshopper-size_restric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275272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Ванёк)))\YandexDisk\Фотокамера\2017-04-07 11-36-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304256" cy="3436372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пособия по автоматизации звуков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(предметные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,сюжетные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картинки; различные виды театров)</a:t>
            </a:r>
            <a:r>
              <a:rPr lang="ru-RU" sz="1600" dirty="0"/>
              <a:t> 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Развитие творческих способностей у детей посредствам театрализованных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Развивать умение детей быть доброжелательным зрителем, дослушать воспитателем отдельных слов и фраз.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эмоциональный отклик у детей</a:t>
            </a:r>
            <a:r>
              <a:rPr lang="ru-RU" sz="1400" dirty="0"/>
              <a:t>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s://sun9-63.userapi.com/impg/TjduAR62T6aZm_BYGQrfNNcqGBxlkJ1rbb8wSA/drOjl1qlnKo.jpg?size=810x1080&amp;quality=96&amp;sign=3d79c750a6623032d9d2fd3e3b6ddc8d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440168" cy="3253557"/>
          </a:xfrm>
          <a:prstGeom prst="roundRect">
            <a:avLst/>
          </a:prstGeom>
          <a:noFill/>
        </p:spPr>
      </p:pic>
      <p:pic>
        <p:nvPicPr>
          <p:cNvPr id="1035" name="Picture 11" descr="https://sun9-63.userapi.com/impg/GlPr_n4C-8pUBum6jMAsAh7A6VpOGbFer80hPQ/tMeEXqPL4Vg.jpg?size=810x1080&amp;quality=96&amp;sign=b296de75483a97c661ca13f2dbf91133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376264" cy="316835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sun9-10.userapi.com/impg/u3ieqmkYSqJn4-_8mEbEK9wuz7FWkaikxbX6YQ/1yIO47MihbU.jpg?size=810x1080&amp;quality=96&amp;sign=e6addf04641665059e9d4671708a82fe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322258" cy="3096344"/>
          </a:xfrm>
          <a:prstGeom prst="roundRect">
            <a:avLst/>
          </a:prstGeom>
          <a:noFill/>
        </p:spPr>
      </p:pic>
      <p:pic>
        <p:nvPicPr>
          <p:cNvPr id="33796" name="Picture 4" descr="https://sun9-76.userapi.com/impg/2V5pubhwyC2t-wt03Ycg6rHnUxOvOFe1Np6yqw/ipQ82CSSfuY.jpg?size=1280x960&amp;quality=96&amp;sign=1929532c74c3c1519a996fdc39d433d0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3055764" cy="2291823"/>
          </a:xfrm>
          <a:prstGeom prst="snip1Rect">
            <a:avLst/>
          </a:prstGeom>
          <a:noFill/>
        </p:spPr>
      </p:pic>
      <p:pic>
        <p:nvPicPr>
          <p:cNvPr id="33798" name="Picture 6" descr="https://sun9-12.userapi.com/impg/qX8sPxDo8xNLT_LE-ygec1Ben9K1yM2FGz3hGA/gRQv7EwjxN4.jpg?size=810x1080&amp;quality=96&amp;sign=343ac9d69c40813f468fa44881a1720d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440168" cy="3253557"/>
          </a:xfrm>
          <a:prstGeom prst="roundRect">
            <a:avLst/>
          </a:prstGeom>
          <a:noFill/>
        </p:spPr>
      </p:pic>
      <p:pic>
        <p:nvPicPr>
          <p:cNvPr id="9" name="Picture 15" descr="https://sun9-64.userapi.com/impg/mzn3BkExYhe34FI-hI_NdbB3f0ohk492iwB5wA/UmDCx7n_q6k.jpg?size=1280x960&amp;quality=96&amp;sign=50ef02e75dd82bf85f033e86299c413d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259" y="476672"/>
            <a:ext cx="2880319" cy="2160240"/>
          </a:xfrm>
          <a:prstGeom prst="roundRect">
            <a:avLst/>
          </a:prstGeom>
          <a:noFill/>
        </p:spPr>
      </p:pic>
      <p:pic>
        <p:nvPicPr>
          <p:cNvPr id="10" name="Picture 13" descr="https://sun9-5.userapi.com/impg/uJlaVrL6_6VkjlO6MQ3K_uTJh4X2EBbS_FLs9Q/lrQbW4RV9HI.jpg?size=1280x960&amp;quality=96&amp;sign=82532141d12d8a2adeb1fa69bd806636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976330" cy="223224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удовольствием играют в театр, интересно, познавательно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ttps://sun9-45.userapi.com/impg/xLelW6eJaDiaDvzFpAkD0ewF2pl8vnSci3Gm2w/lRIF2tz-dQ0.jpg?size=810x1080&amp;quality=96&amp;sign=7d3b6ed50cce9fec58bcd5af0483281f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2304256" cy="3072341"/>
          </a:xfrm>
          <a:prstGeom prst="roundRect">
            <a:avLst/>
          </a:prstGeom>
          <a:noFill/>
        </p:spPr>
      </p:pic>
      <p:pic>
        <p:nvPicPr>
          <p:cNvPr id="7" name="Picture 10" descr="https://sun9-3.userapi.com/impg/UtHIeTyiG9XyZHGa3alJiOyRFiNURezvr_LnYg/HMUu0lWxN8M.jpg?size=810x1080&amp;quality=96&amp;sign=1f590bd033cdc8cb1bb11401f9df6a27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268252" cy="3024336"/>
          </a:xfrm>
          <a:prstGeom prst="roundRect">
            <a:avLst/>
          </a:prstGeom>
          <a:noFill/>
        </p:spPr>
      </p:pic>
      <p:pic>
        <p:nvPicPr>
          <p:cNvPr id="8" name="Picture 8" descr="https://sun9-45.userapi.com/impg/KOx-lR-_2JJpKBUp_V7cnNx9XPC1gW3F4iC9cQ/wEJi-_m4H9g.jpg?size=810x1080&amp;quality=96&amp;sign=a4dac1d1867e4896844f47d7bdbfb3e9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1944216" cy="2592288"/>
          </a:xfrm>
          <a:prstGeom prst="snip1Rect">
            <a:avLst/>
          </a:prstGeom>
          <a:noFill/>
        </p:spPr>
      </p:pic>
      <p:pic>
        <p:nvPicPr>
          <p:cNvPr id="9" name="Picture 5" descr="https://sun9-65.userapi.com/impg/5peg-HtovRLfPo1iiL9MgRKcDkV1KepUz6PICw/9hhPkk0fuHA.jpg?size=810x1080&amp;quality=96&amp;sign=fa9a062289d2449c9f4152e77ce29710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2052228" cy="2736304"/>
          </a:xfrm>
          <a:prstGeom prst="roundRect">
            <a:avLst/>
          </a:prstGeom>
          <a:noFill/>
        </p:spPr>
      </p:pic>
      <p:pic>
        <p:nvPicPr>
          <p:cNvPr id="1026" name="Picture 2" descr="https://sun9-10.userapi.com/impg/nL6i7dAgC7fMX0mc_KYZE0KuG1t-qXMfLzBQnA/2_Xf8zBmVWw.jpg?size=810x1080&amp;quality=96&amp;sign=9139e7aa48636cdea1343d7f562eabf5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088232" cy="2784309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по лексике и грамматике </a:t>
            </a:r>
            <a:r>
              <a:rPr lang="ru-RU" sz="20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 картинки по лексическим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темам   </a:t>
            </a:r>
            <a:r>
              <a:rPr lang="ru-RU" sz="2000" b="1" i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</a:t>
            </a:r>
            <a:r>
              <a:rPr lang="ru-RU" sz="2000" b="1" i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развитию связной </a:t>
            </a:r>
            <a:r>
              <a:rPr lang="ru-RU" sz="2000" b="1" i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</a:p>
          <a:p>
            <a:pPr algn="just"/>
            <a:r>
              <a:rPr lang="ru-RU" sz="2000" b="1" i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(серии сюжетных </a:t>
            </a:r>
            <a:r>
              <a:rPr lang="ru-RU" sz="2000" dirty="0" smtClean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картинок, </a:t>
            </a:r>
            <a:r>
              <a:rPr lang="ru-RU" sz="2000" dirty="0" err="1" smtClean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книжки-малышки,стихи,потешки</a:t>
            </a:r>
            <a:r>
              <a:rPr lang="ru-RU" sz="2000" spc="50" dirty="0" smtClean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35.userapi.com/impg/lLyVchRjjrkydp_-mkF0QHdv6Qav4GrnV9hIig/R1wMy6KD1u8.jpg?size=1280x960&amp;quality=96&amp;sign=cfad93870d11da87ac39f1328adc7726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3079767" cy="2309826"/>
          </a:xfrm>
          <a:prstGeom prst="roundRect">
            <a:avLst/>
          </a:prstGeom>
          <a:noFill/>
        </p:spPr>
      </p:pic>
      <p:pic>
        <p:nvPicPr>
          <p:cNvPr id="5" name="Picture 3" descr="C:\Users\Ванёк)))\Pictures\2019-11-28 002\2019-11-29 001\IMG-20191129-WA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87957" cy="1944216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436510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активизация словаря по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развитие внимания и зрительной памяти</a:t>
            </a:r>
            <a:r>
              <a:rPr lang="ru-RU" dirty="0"/>
              <a:t>.</a:t>
            </a:r>
          </a:p>
        </p:txBody>
      </p:sp>
      <p:pic>
        <p:nvPicPr>
          <p:cNvPr id="9226" name="Picture 10" descr="https://sun9-20.userapi.com/impg/S9peHhVqOnXaEx7EWpB1RElv5tyMqgrzeWpqww/Bb9S1rVDvJU.jpg?size=1280x960&amp;quality=96&amp;sign=2fb72c46af7d3007f5aaf16022d7f811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744416" cy="244402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sun9-68.userapi.com/impg/aYBfu1GzY0_ckwmGJi84rCOBE-MntEJVJVePcg/KAsysDnir44.jpg?size=810x1080&amp;quality=96&amp;sign=6f9a8e214733429853ece2623dfab3ac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052228" cy="2736304"/>
          </a:xfrm>
          <a:prstGeom prst="roundRect">
            <a:avLst/>
          </a:prstGeom>
          <a:noFill/>
        </p:spPr>
      </p:pic>
      <p:pic>
        <p:nvPicPr>
          <p:cNvPr id="8196" name="Picture 4" descr="https://sun9-11.userapi.com/impg/x2ukvd63Pmiu0FzVmSxwUvuRvxkucH06a04qSw/Drrs3nXyvF0.jpg?size=810x1080&amp;quality=96&amp;sign=530298ac52e5cc4fe7a110662b0530a7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430270" cy="3240360"/>
          </a:xfrm>
          <a:prstGeom prst="roundRect">
            <a:avLst/>
          </a:prstGeom>
          <a:noFill/>
        </p:spPr>
      </p:pic>
      <p:pic>
        <p:nvPicPr>
          <p:cNvPr id="8198" name="Picture 6" descr="https://sun9-72.userapi.com/impg/R8XfNhyPmJzMl5BGWlc0jsd0dcz7xeBBsC0SpQ/xpCOE2Wxkps.jpg?size=1280x960&amp;quality=96&amp;sign=f863447522661350682dcd43294dec09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840320" cy="2130240"/>
          </a:xfrm>
          <a:prstGeom prst="roundRect">
            <a:avLst/>
          </a:prstGeom>
          <a:noFill/>
        </p:spPr>
      </p:pic>
      <p:pic>
        <p:nvPicPr>
          <p:cNvPr id="8200" name="Picture 8" descr="https://sun9-26.userapi.com/impg/qhP2pKwuIAz5ITrvqZjmT3_gVBIQrgKtzI54Vw/0003ihT9K9c.jpg?size=1280x960&amp;quality=96&amp;sign=f433f6dc9dc0f3f7495465aae2adf8d0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404664"/>
            <a:ext cx="3072341" cy="2304256"/>
          </a:xfrm>
          <a:prstGeom prst="snip1Rect">
            <a:avLst/>
          </a:prstGeom>
          <a:noFill/>
        </p:spPr>
      </p:pic>
      <p:pic>
        <p:nvPicPr>
          <p:cNvPr id="8202" name="Picture 10" descr="https://sun9-34.userapi.com/impg/ewehqWGBipMfKbujgvfWFDT4OkfvEDnBiaWlqg/jWsK1x1dmds.jpg?size=810x1080&amp;quality=96&amp;sign=01fb571424370d7d31855e72822c0102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625756" cy="3501008"/>
          </a:xfrm>
          <a:prstGeom prst="roundRect">
            <a:avLst/>
          </a:prstGeom>
          <a:noFill/>
        </p:spPr>
      </p:pic>
      <p:pic>
        <p:nvPicPr>
          <p:cNvPr id="8204" name="Picture 12" descr="https://sun9-2.userapi.com/impf/NweNIEd3qpHXzUIHWvdiZaLsNKDV8M4bQJjehg/pIkbSbMeq6A.jpg?size=1280x960&amp;quality=96&amp;sign=88b86c53fe6db4868e5e5a63e903105a&amp;type=albu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887746" cy="2165810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36450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детками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sun9-16.userapi.com/impg/88u3AsyzrIjWPxSFd02BmPnVz_4hK_mzCMJm6Q/IdHB423Tf2c.jpg?size=810x1080&amp;quality=96&amp;sign=389ba0e8d6a808f1f55d88fc0b8b1675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890210" cy="2520280"/>
          </a:xfrm>
          <a:prstGeom prst="roundRect">
            <a:avLst/>
          </a:prstGeom>
          <a:noFill/>
        </p:spPr>
      </p:pic>
      <p:pic>
        <p:nvPicPr>
          <p:cNvPr id="5" name="Picture 6" descr="https://sun9-48.userapi.com/impg/Ox0QacPU_qTmaJfvN_Im_i9x3LxFUNZf3Sgg2A/oStbW3KbfxY.jpg?size=1280x960&amp;quality=96&amp;sign=6af2c2a7e0575363f9df779ce19e0cf4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384376" cy="2538283"/>
          </a:xfrm>
          <a:prstGeom prst="roundRect">
            <a:avLst/>
          </a:prstGeom>
          <a:noFill/>
        </p:spPr>
      </p:pic>
      <p:pic>
        <p:nvPicPr>
          <p:cNvPr id="7170" name="Picture 2" descr="https://sun9-59.userapi.com/impf/ahtsQ1kTr1hmDmISx1W_f8AifmuKQzWR5ukQEQ/3dZrhitIKIg.jpg?size=1280x960&amp;quality=96&amp;sign=84666fed3689f2b19bf1e09f5556c7f5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607826" cy="2705870"/>
          </a:xfrm>
          <a:prstGeom prst="roundRect">
            <a:avLst/>
          </a:prstGeom>
          <a:noFill/>
        </p:spPr>
      </p:pic>
      <p:pic>
        <p:nvPicPr>
          <p:cNvPr id="7172" name="Picture 4" descr="https://sun9-67.userapi.com/impf/6m1ESACBmw3dvuV3VRPUWeGL0GfMbcMdK6AM2w/et1u-F8VMmc.jpg?size=1280x960&amp;quality=96&amp;sign=a6d7a76d8b7f825fa995b5bb3ed62c52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976330" cy="2232248"/>
          </a:xfrm>
          <a:prstGeom prst="roundRect">
            <a:avLst/>
          </a:prstGeom>
          <a:noFill/>
        </p:spPr>
      </p:pic>
      <p:pic>
        <p:nvPicPr>
          <p:cNvPr id="7174" name="Picture 6" descr="https://sun9-59.userapi.com/impf/ahtsQ1kTr1hmDmISx1W_f8AifmuKQzWR5ukQEQ/3dZrhitIKIg.jpg?size=1280x960&amp;quality=96&amp;sign=84666fed3689f2b19bf1e09f5556c7f5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876253" cy="215719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sun9-74.userapi.com/impg/q9MMhmJDA-o-5Aaeo2yXc0h1LO4KSrpTkJXTtQ/M_jrxpVLIiY.jpg?size=1280x960&amp;quality=96&amp;sign=f7d32d04f5da4d590aafa43b31275b90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343797" cy="2507848"/>
          </a:xfrm>
          <a:prstGeom prst="roundRect">
            <a:avLst/>
          </a:prstGeom>
          <a:noFill/>
        </p:spPr>
      </p:pic>
      <p:pic>
        <p:nvPicPr>
          <p:cNvPr id="6148" name="Picture 4" descr="https://sun9-40.userapi.com/impg/rrlUjE-pKRA7vY9LrBkZ8GexnZfiiRJCfgu1iA/GmK5EkGwlYs.jpg?size=1280x960&amp;quality=96&amp;sign=e7c7e7a8d5687e9c7dd75e51a91bcd03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915816" cy="2186862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3326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Библиотека </a:t>
            </a:r>
          </a:p>
        </p:txBody>
      </p:sp>
      <p:pic>
        <p:nvPicPr>
          <p:cNvPr id="6149" name="Picture 5" descr="C:\Users\Ванёк)))\YandexDisk\Фотокамера\2018-09-12 21-59-45 (9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371105" cy="4221088"/>
          </a:xfrm>
          <a:prstGeom prst="snip1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465313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открыть ребенку мир словесного искусства, воспитывать интерес и любви к книге; становление ...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неповторимый и очень важный период в жизни человека, в это время закладывается фундамент будущей 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есть в группе «книжная больница»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7.userapi.com/impg/Npg0QFFqRWSsLMZOS0GHcc9mNaqsNJOL5Ir79Q/gApRHGkfd8A.jpg?size=1280x960&amp;quality=96&amp;sign=42d1b36dfec46a598b4da9ed8dc2dbca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664296" cy="180577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54868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и задачи речевого уголка: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оптимальная организация развивающей среды для совершенствования речевых способностей воспитанников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речевого слуха;</a:t>
            </a:r>
          </a:p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речевой активности через совершенствование мелкой моторики;</a:t>
            </a:r>
          </a:p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обогащение активного  словаря.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s://sun9-31.userapi.com/impg/J-_M3iZnIH9G0IeFGQ0ccYGfLK1Qed9PNS0JOg/RhCDmBxrirY.jpg?size=1280x960&amp;quality=96&amp;sign=7accc8c15865e955e9cc6eea9d6361cc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360373" cy="252028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33265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Приложение</a:t>
            </a:r>
          </a:p>
        </p:txBody>
      </p:sp>
      <p:pic>
        <p:nvPicPr>
          <p:cNvPr id="5126" name="Picture 6" descr="https://sun9-2.userapi.com/impg/AhXBf8Dal7yM6TrvAm70ZaRkx8zwCmZ-G6eGLw/far9QQWXY2I.jpg?size=810x1080&amp;quality=96&amp;sign=bba5c51a30841b6c93cc94214f94073a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2088232" cy="2784309"/>
          </a:xfrm>
          <a:prstGeom prst="roundRect">
            <a:avLst/>
          </a:prstGeom>
          <a:noFill/>
        </p:spPr>
      </p:pic>
      <p:pic>
        <p:nvPicPr>
          <p:cNvPr id="5128" name="Picture 8" descr="https://sun9-52.userapi.com/impg/MqLN1P1q9lcKL2L9Zfny1kewvP546utf1HbpKA/R5OA_-DqP2I.jpg?size=810x1080&amp;quality=96&amp;sign=2b309afbd65ce5ffc42139bbfeebd4d9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1998222" cy="2664296"/>
          </a:xfrm>
          <a:prstGeom prst="snip1Rect">
            <a:avLst/>
          </a:prstGeom>
          <a:noFill/>
        </p:spPr>
      </p:pic>
      <p:pic>
        <p:nvPicPr>
          <p:cNvPr id="5132" name="Picture 12" descr="https://sun9-26.userapi.com/impf/MHN7dmb_Js5CCnek7_Pjo-ud71g46Da3GSNQlA/yzftqnKnoAE.jpg?size=810x1080&amp;quality=96&amp;sign=66146d5fcf2da0e03ea510e7dc5f86aa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1728192" cy="2304256"/>
          </a:xfrm>
          <a:prstGeom prst="snip1Rect">
            <a:avLst/>
          </a:prstGeom>
          <a:noFill/>
        </p:spPr>
      </p:pic>
      <p:pic>
        <p:nvPicPr>
          <p:cNvPr id="5134" name="Picture 14" descr="https://sun9-76.userapi.com/impf/QIcKjudtXluG7-DnTXYYVNe4mrfwTNArLaZTdg/Kdchp6dJObY.jpg?size=1280x960&amp;quality=96&amp;sign=9fcb6fa444905904eb9fe049dd8ddad2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https://sun9-29.userapi.com/impf/4sHi1ruZZCXMkCPL2aABvVGy8UelP1_lrtf5xQ/_hmdPlD3pwM.jpg?size=810x1080&amp;quality=96&amp;sign=80d3656f9607a8d847be8488dd1b9eec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214246" cy="2952328"/>
          </a:xfrm>
          <a:prstGeom prst="snip1Rect">
            <a:avLst/>
          </a:prstGeom>
          <a:noFill/>
        </p:spPr>
      </p:pic>
      <p:pic>
        <p:nvPicPr>
          <p:cNvPr id="6" name="Picture 4" descr="https://sun9-65.userapi.com/impg/q_B4bCZwTaFGKpcd6NRfqyXsq64yieRZvQL7CA/VYpIk7p6ObI.jpg?size=810x1080&amp;quality=96&amp;sign=33a21fb875560e5a9768dff23dd7d7fe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2322258" cy="3096344"/>
          </a:xfrm>
          <a:prstGeom prst="roundRect">
            <a:avLst/>
          </a:prstGeom>
          <a:noFill/>
        </p:spPr>
      </p:pic>
      <p:pic>
        <p:nvPicPr>
          <p:cNvPr id="37892" name="Picture 4" descr="https://sun9-34.userapi.com/impg/ewehqWGBipMfKbujgvfWFDT4OkfvEDnBiaWlqg/jWsK1x1dmds.jpg?size=810x1080&amp;quality=96&amp;sign=01fb571424370d7d31855e72822c0102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214246" cy="2952328"/>
          </a:xfrm>
          <a:prstGeom prst="snipRoundRect">
            <a:avLst/>
          </a:prstGeom>
          <a:noFill/>
        </p:spPr>
      </p:pic>
      <p:pic>
        <p:nvPicPr>
          <p:cNvPr id="37894" name="Picture 6" descr="https://sun9-1.userapi.com/impf/TXp0l-Xk-jVZqv1NfcwHpZCyXO5QL0wpwoW2vQ/EmWE_JoeCwU.jpg?size=810x1080&amp;quality=96&amp;sign=c2cc645ff22e67c2ebda21210b0030f2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376264" cy="3168352"/>
          </a:xfrm>
          <a:prstGeom prst="roundRect">
            <a:avLst/>
          </a:prstGeom>
          <a:noFill/>
        </p:spPr>
      </p:pic>
      <p:pic>
        <p:nvPicPr>
          <p:cNvPr id="37896" name="Picture 8" descr="https://ds03.infourok.ru/uploads/ex/0f6b/0001e42a-eec32895/hello_html_m7ea606b9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2925011" cy="2193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sun9-36.userapi.com/c855028/v855028009/e68f3/ZJoWvbQKvA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44827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  сопровождается когда детей высаживаем на горшки, мытье рук, кушают, одеваются на прогулку или раздеваются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6866" name="Picture 2" descr="https://sun9-16.userapi.com/impg/1_pLDnUQP81aeLg-kxLBI4jUUuCZdGJoZ5DA0A/RYIDc_e3C0Y.jpg?size=810x1080&amp;quality=96&amp;sign=1d0afabbf577fd74e6630a6407b61901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646294" cy="3528392"/>
          </a:xfrm>
          <a:prstGeom prst="roundRect">
            <a:avLst/>
          </a:prstGeom>
          <a:noFill/>
        </p:spPr>
      </p:pic>
      <p:pic>
        <p:nvPicPr>
          <p:cNvPr id="36868" name="Picture 4" descr="https://sun9-20.userapi.com/impg/WFojDzWGK68TnCP8Hr3U3jyXVX464rSki15afA/AUZmVm2khkA.jpg?size=810x1080&amp;quality=96&amp;sign=5e7af0b393aeca9953e3ba55c6f65602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571750" cy="3429000"/>
          </a:xfrm>
          <a:prstGeom prst="roundRect">
            <a:avLst/>
          </a:prstGeom>
          <a:noFill/>
        </p:spPr>
      </p:pic>
      <p:pic>
        <p:nvPicPr>
          <p:cNvPr id="36872" name="Picture 8" descr="https://sun9-37.userapi.com/impg/DmgAJKjDfPlFeYXw7ZY1jAwnVw1lP-xY4plrGQ/c8bLMUPDwSI.jpg?size=810x1080&amp;quality=96&amp;sign=7b386862b9ecd62dd18641dca928b2ae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322258" cy="3096344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35696" y="4653136"/>
            <a:ext cx="4536504" cy="213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мы штаны снимать!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Присядем аккуратно.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все детишки: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неприятно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Писаться в штанишки!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все сделаем, как надо.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будет очень рада!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6" name="Picture 12" descr="https://s01.yapfiles.ru/files/1475193/gorshokrebenok3138770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1944216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s://sun9-5.userapi.com/impg/2VeL0s6jnArVNGT_GhtaXd5YVgyw8LTV78mGWQ/jG8ep6ul-sE.jpg?size=810x1080&amp;quality=96&amp;sign=eb19842046be2231de87dc05faaebe78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20280" cy="3360373"/>
          </a:xfrm>
          <a:prstGeom prst="roundRect">
            <a:avLst/>
          </a:prstGeom>
          <a:noFill/>
        </p:spPr>
      </p:pic>
      <p:pic>
        <p:nvPicPr>
          <p:cNvPr id="35842" name="Picture 2" descr="https://sun9-67.userapi.com/impg/b1DtJE3eT1ijlO8tWJ76hAavuUVK_OVLYMkleQ/SN-joW2ffvg.jpg?size=810x1080&amp;quality=96&amp;sign=c1ba1356fd66f5b027d0c68194aa267b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2700300" cy="3600400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436510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Знаем, знаем — да-да-да!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кране прячется вода!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Выходи, водица!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пришли умыться!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s://sun9-58.userapi.com/impg/p67s5kvQMW27ATpt3hd-XljV4WJ4RE0zSj7PGQ/gOpILssAst8.jpg?size=810x1080&amp;quality=96&amp;sign=1935260be7e1e7f808e913d88e8b60ff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430270" cy="3240360"/>
          </a:xfrm>
          <a:prstGeom prst="round1Rect">
            <a:avLst/>
          </a:prstGeom>
          <a:noFill/>
        </p:spPr>
      </p:pic>
      <p:pic>
        <p:nvPicPr>
          <p:cNvPr id="35846" name="Picture 6" descr="https://media1.tenor.com/images/00a7a79f02601b7de312503504ceb142/tenor.gif?itemid=771936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65104"/>
            <a:ext cx="1509514" cy="14787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организации речевого уголка необходимо соблюдать следующие требования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12777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£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Дидактическое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оснащение должно соответствовать структуре речевых нарушений детей, их индивидуальным и возрастным особенностям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£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Речевой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желательно разместить рядом с книжным уголком.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£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уголка должно быть эстетичным, привлекательным для детей, и вызывать стремление к самостоятельной деятельности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£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Игровой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должен быть доступным для ребенка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£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перегружать уголок оборудованием.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242088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Comic Sans MS" pitchFamily="66" charset="0"/>
                <a:cs typeface="MV Boli" pitchFamily="2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29" y="476672"/>
            <a:ext cx="4371286" cy="2914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48880"/>
            <a:ext cx="3783363" cy="3001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62068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Построим прочный фундамент для будущей успешной учебы!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Фундамент в развитии ребенка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до 7 лет – это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сенсомоторное развитие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4149080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 РЕЧЬ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ВОСПРИЯТИЕ, ВНИМАНИЕ, ПАМЯТЬ,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ДВИГАТЕЛЬНЫЕ ФУНКЦИИ,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ПРОСТРАНСТВЕННЫЕ ПРЕДСТАВЛЕНИЯ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76470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Педагогическая</a:t>
            </a:r>
            <a:r>
              <a:rPr lang="en-GB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GB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8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младшей группе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700808"/>
            <a:ext cx="6192688" cy="450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  <a:buClr>
                <a:srgbClr val="333333"/>
              </a:buClr>
              <a:buSzPct val="55000"/>
              <a:buFont typeface="Wingdings" charset="2"/>
              <a:buChar char=""/>
              <a:tabLst>
                <a:tab pos="211138" algn="l"/>
                <a:tab pos="446088" algn="l"/>
                <a:tab pos="896938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правильного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физиологического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3000"/>
              </a:lnSpc>
              <a:buClr>
                <a:srgbClr val="333333"/>
              </a:buClr>
              <a:buSzPct val="55000"/>
              <a:buFont typeface="Wingdings" charset="2"/>
              <a:buChar char=""/>
              <a:tabLst>
                <a:tab pos="211138" algn="l"/>
                <a:tab pos="446088" algn="l"/>
                <a:tab pos="896938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уточнение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произношения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гласных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некоторых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согласных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3000"/>
              </a:lnSpc>
              <a:buClr>
                <a:srgbClr val="333333"/>
              </a:buClr>
              <a:buSzPct val="55000"/>
              <a:buFont typeface="Wingdings" charset="2"/>
              <a:buChar char=""/>
              <a:tabLst>
                <a:tab pos="211138" algn="l"/>
                <a:tab pos="446088" algn="l"/>
                <a:tab pos="896938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уточнение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произношения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звукоподражаниях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3000"/>
              </a:lnSpc>
              <a:buClr>
                <a:srgbClr val="333333"/>
              </a:buClr>
              <a:buSzPct val="55000"/>
              <a:buFont typeface="Wingdings" charset="2"/>
              <a:buChar char=""/>
              <a:tabLst>
                <a:tab pos="211138" algn="l"/>
                <a:tab pos="446088" algn="l"/>
                <a:tab pos="896938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систематическое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артикуляционной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гимнастики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3000"/>
              </a:lnSpc>
              <a:buClr>
                <a:srgbClr val="333333"/>
              </a:buClr>
              <a:buSzPct val="55000"/>
              <a:buFont typeface="Wingdings" charset="2"/>
              <a:buChar char=""/>
              <a:tabLst>
                <a:tab pos="211138" algn="l"/>
                <a:tab pos="446088" algn="l"/>
                <a:tab pos="896938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мелкой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моторики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специальные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Речевой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уголок: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ЛЕПЕТУН»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72.userapi.com/impg/D7wbCiARflbkNdx4m8AVK3262IuoB1np-g42jw/_l5_1pSerMI.jpg?size=810x1080&amp;quality=96&amp;sign=272ee0eb9c2ba1f4cf3f5729bf2d0776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48813"/>
            <a:ext cx="3384376" cy="4512502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Дидактический материал</a:t>
            </a:r>
          </a:p>
          <a:p>
            <a:pPr lvl="0"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речевом уголке</a:t>
            </a:r>
            <a:endParaRPr kumimoji="0" lang="ru-RU" sz="32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556792"/>
            <a:ext cx="7056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</a:t>
            </a:r>
            <a:r>
              <a:rPr kumimoji="0" lang="ru-RU" sz="3200" b="1" i="1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развитию артикуляционной моторики </a:t>
            </a:r>
          </a:p>
          <a:p>
            <a:pPr lvl="0" algn="ctr"/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(предметные картинки-опоры; артикуляционная гимнастика </a:t>
            </a:r>
          </a:p>
          <a:p>
            <a:pPr lvl="0" algn="ctr"/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стихах и картинках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ctr"/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плохой постановке звуков нужна артикуляционная гимнастика для детей, цели которой — это: выработать определённое положение языка, губ, щёк, которое необходимо для произношения конкретного звука или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группы; натренировать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мышцы органов речи, которые не имеют нужного тонуса; для того, чтобы язык, губы, щёки могли быстро менять своё положение и удерживать его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kumimoji="0" lang="ru-RU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Lenovo_A1000_IMG_20161220_1032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476672"/>
            <a:ext cx="3723352" cy="3083565"/>
          </a:xfrm>
          <a:prstGeom prst="flowChartAlternateProcess">
            <a:avLst/>
          </a:prstGeom>
        </p:spPr>
      </p:pic>
      <p:pic>
        <p:nvPicPr>
          <p:cNvPr id="26626" name="Picture 2" descr="https://sun9-16.userapi.com/impg/QCnJQwgdUyfWhR_ajAQrwV9EbaC_bsu-lpeapg/1dduZNmt4C4.jpg?size=810x1080&amp;quality=96&amp;sign=b9e83980215195f28adcdc64eecc89f3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312368" cy="4416491"/>
          </a:xfrm>
          <a:prstGeom prst="roundRect">
            <a:avLst/>
          </a:prstGeom>
          <a:noFill/>
        </p:spPr>
      </p:pic>
      <p:pic>
        <p:nvPicPr>
          <p:cNvPr id="10" name="Рисунок 9" descr="Bezyimyannyiy11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429000"/>
            <a:ext cx="2220262" cy="307449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08518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 артикуляционных сказок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501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Соотнеси картинку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5892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nsportal.ru/sites/default/files/styles/large/public/media/2017/09/12/23006489.gif?itok=gjWC2_QV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https://sun9-17.userapi.com/impg/zx9SQnKqRSB6VEMt-QxXER3_49jAfA1hgF9s2w/GGT_HTQTDUQ.jpg?size=1280x960&amp;quality=96&amp;sign=159fd2603ac5242a8f5083ef5542bac9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1613" y="788707"/>
            <a:ext cx="4224469" cy="3168352"/>
          </a:xfrm>
          <a:prstGeom prst="roundRect">
            <a:avLst/>
          </a:prstGeom>
          <a:noFill/>
        </p:spPr>
      </p:pic>
      <p:pic>
        <p:nvPicPr>
          <p:cNvPr id="6" name="Picture 6" descr="https://sun9-56.userapi.com/impg/86G9-h17e-SSl20qW3anOEtMR9ZHlPFZyu1eGA/7c0ceMFE34w.jpg?size=1280x960&amp;quality=96&amp;sign=c4ff5571227c25321895a2e2bb5801a1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59449" y="1337296"/>
            <a:ext cx="4889603" cy="3600402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Играем с детками в пальчиковые игры,  читаем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небелицы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sun9-73.userapi.com/impg/c7NJYCw8g4Zgnz4TxGLysm4mklp51Wm7hyiJpQ/khifvcBfy0o.jpg?size=1280x960&amp;quality=96&amp;sign=409d16658862cec10cdb5577e02b20fa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816424" cy="2862318"/>
          </a:xfrm>
          <a:prstGeom prst="roundRect">
            <a:avLst/>
          </a:prstGeom>
          <a:noFill/>
        </p:spPr>
      </p:pic>
      <p:pic>
        <p:nvPicPr>
          <p:cNvPr id="23554" name="Picture 2" descr="https://sun9-22.userapi.com/impg/meo2Xk0LgM_r6eMNpTYn1CQORolOJDwNF-XsQw/DRmz59PkK5s.jpg?size=810x1080&amp;quality=96&amp;sign=da8062c6cf5e0e47505384514b6f56f0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096344" cy="5544616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50100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каждый день проводим артикуляционную гимнастику,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Спартак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показал как надо выполнять, смотрит на образец и повторяет.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очень интересно!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332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Monotype Corsiva</vt:lpstr>
      <vt:lpstr>MV Boli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Ванёк)))</dc:creator>
  <cp:lastModifiedBy>Agent 007</cp:lastModifiedBy>
  <cp:revision>6</cp:revision>
  <dcterms:created xsi:type="dcterms:W3CDTF">2021-02-05T17:35:38Z</dcterms:created>
  <dcterms:modified xsi:type="dcterms:W3CDTF">2021-07-26T05:50:38Z</dcterms:modified>
</cp:coreProperties>
</file>