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AFF"/>
    <a:srgbClr val="9BFFC8"/>
    <a:srgbClr val="99CCFF"/>
    <a:srgbClr val="FFB7B7"/>
    <a:srgbClr val="FFFF6D"/>
    <a:srgbClr val="FF0000"/>
    <a:srgbClr val="E2F0D9"/>
    <a:srgbClr val="D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0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1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9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5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2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7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ED76-2D3A-4C8E-908C-C2F6DF674130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623-A4C3-4ECC-8796-02C9905C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4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3" y="103765"/>
            <a:ext cx="7742065" cy="715089"/>
          </a:xfrm>
          <a:prstGeom prst="roundRect">
            <a:avLst/>
          </a:prstGeom>
          <a:solidFill>
            <a:srgbClr val="DDEDD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 образовательное учреждение  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</a:t>
            </a:r>
            <a:endParaRPr lang="ru-RU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5114" y="6062693"/>
            <a:ext cx="2135001" cy="646331"/>
          </a:xfrm>
          <a:prstGeom prst="rect">
            <a:avLst/>
          </a:prstGeom>
          <a:solidFill>
            <a:srgbClr val="E2F0D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Новочеркасск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2020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115" y="5074917"/>
            <a:ext cx="2738437" cy="1434704"/>
          </a:xfrm>
          <a:prstGeom prst="rect">
            <a:avLst/>
          </a:prstGeom>
        </p:spPr>
      </p:pic>
      <p:pic>
        <p:nvPicPr>
          <p:cNvPr id="11" name="Picture 2" descr="А что у вас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76" y="964967"/>
            <a:ext cx="3679825" cy="17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0448" y="2169714"/>
            <a:ext cx="5059052" cy="408623"/>
          </a:xfrm>
          <a:prstGeom prst="roundRect">
            <a:avLst/>
          </a:prstGeom>
          <a:solidFill>
            <a:srgbClr val="DDEDD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педагогического часа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7914" y="2631288"/>
            <a:ext cx="5942642" cy="1736646"/>
          </a:xfrm>
          <a:prstGeom prst="roundRect">
            <a:avLst/>
          </a:prstGeom>
          <a:solidFill>
            <a:srgbClr val="DDEDD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обучения в условиях ФГОС по проблеме экспериментирования</a:t>
            </a:r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0448" y="4513857"/>
            <a:ext cx="4677573" cy="408623"/>
          </a:xfrm>
          <a:prstGeom prst="roundRect">
            <a:avLst/>
          </a:prstGeom>
          <a:solidFill>
            <a:srgbClr val="DDEDD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Фоменко </a:t>
            </a:r>
            <a:r>
              <a:rPr lang="ru-RU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О.Н.  </a:t>
            </a:r>
            <a:endParaRPr lang="ru-RU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5" y="5113192"/>
            <a:ext cx="2716306" cy="135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98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28" y="891782"/>
            <a:ext cx="7856483" cy="1055608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Лото «Тонет –не тонет», «Притягивается - не притягивается» (карточки и шаблоны)</a:t>
            </a:r>
            <a:endParaRPr lang="ru-RU" sz="28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28" y="2121700"/>
            <a:ext cx="7856483" cy="10556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Способствуют познанию окружающего мира, накопление личного опыта, знаний.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936" y="3061194"/>
            <a:ext cx="4848301" cy="2830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801" y="3061194"/>
            <a:ext cx="1654629" cy="1582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77" y="4644035"/>
            <a:ext cx="1683659" cy="1509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74" y="3213595"/>
            <a:ext cx="1465943" cy="1509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596" y="4673168"/>
            <a:ext cx="1436915" cy="1407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1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28" y="891782"/>
            <a:ext cx="7856483" cy="1396127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 или нет»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окошко в зависимости от свойства материала</a:t>
            </a:r>
            <a:endParaRPr lang="ru-RU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45" y="2217345"/>
            <a:ext cx="7856483" cy="153233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Способствует развитию мышления, внимания, расширению экспериментального опыта.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28" y="3192309"/>
            <a:ext cx="4848301" cy="1576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54409">
            <a:off x="4807701" y="3886970"/>
            <a:ext cx="3666720" cy="16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28" y="891782"/>
            <a:ext cx="7856483" cy="1055608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опытов с водой, воздухом и различными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58" y="1963741"/>
            <a:ext cx="7856483" cy="10556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систематизация знаний, упорядочение информации по теме в определённом порядке. 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28" y="3019349"/>
            <a:ext cx="2379880" cy="3152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941" y="3069999"/>
            <a:ext cx="2364133" cy="3271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830" y="3069999"/>
            <a:ext cx="2306749" cy="3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28" y="891782"/>
            <a:ext cx="7856483" cy="578882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«</a:t>
            </a:r>
            <a:r>
              <a:rPr lang="ru-RU" sz="2800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" y="1571191"/>
            <a:ext cx="7856483" cy="10556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развитие мышление, зрительного внимания, памяти.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261" y="3064549"/>
            <a:ext cx="7097478" cy="23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972" y="946272"/>
            <a:ext cx="7856483" cy="578882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для волчков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" y="1571191"/>
            <a:ext cx="7856483" cy="10556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развитие мелкой моторики, координации движений.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494" y="3791137"/>
            <a:ext cx="1947900" cy="2047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789" y="4601314"/>
            <a:ext cx="1568978" cy="1454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54" y="2896754"/>
            <a:ext cx="1943451" cy="1943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129" y="2622974"/>
            <a:ext cx="2066654" cy="2192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972" y="946272"/>
            <a:ext cx="7856483" cy="578882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«Находим пару»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" y="1571191"/>
            <a:ext cx="7856483" cy="153233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расширение представлений детей о составе материалов, развитие зрительного внимания, мышления. 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515" y="3003266"/>
            <a:ext cx="3990705" cy="364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053" y="3725481"/>
            <a:ext cx="2065627" cy="2167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94738" y="348581"/>
            <a:ext cx="6506261" cy="1123712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«Тонет-не тонет»,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«Притягивается- не притягивается»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40" y="2855681"/>
            <a:ext cx="2398339" cy="239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408" y="2055815"/>
            <a:ext cx="4175738" cy="208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54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98389" y="353734"/>
            <a:ext cx="4529544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918" y="993497"/>
            <a:ext cx="4249270" cy="21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3" y="3591326"/>
            <a:ext cx="2084294" cy="208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286" y="3315221"/>
            <a:ext cx="2804958" cy="280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623" y="3620212"/>
            <a:ext cx="2151530" cy="215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983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2623" y="2348509"/>
            <a:ext cx="7241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</a:t>
            </a:r>
            <a:r>
              <a:rPr lang="ru-RU" sz="5400" b="1" cap="none" spc="0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за внимание!</a:t>
            </a:r>
            <a:endParaRPr lang="ru-RU" sz="5400" b="1" cap="none" spc="0" dirty="0">
              <a:ln w="13462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4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650" y="365126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85895" y="512209"/>
            <a:ext cx="2300555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972" y="1027907"/>
            <a:ext cx="7886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целевому ориентиру ФГОС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 – исследовательской деятельности, конструировании и др.; способен выбирать себе род занятий, участников по совместной деятельности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163034"/>
            <a:ext cx="78867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условиях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Стандарта педагог должен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проявлять:</a:t>
            </a:r>
          </a:p>
          <a:p>
            <a:pPr algn="just"/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выбору педагогических технологий, которые помогут каждому ребенку проявить свои интересы, потребности, а также вовлекут в образовательный процесс его родителей.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75" y="5254774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таких возможностей современного образования,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форма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работы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8042" y="3765832"/>
            <a:ext cx="2039722" cy="486777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мобильность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1304" y="3752791"/>
            <a:ext cx="2173072" cy="486777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8046" y="3765832"/>
            <a:ext cx="2173072" cy="486777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ворческий подход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5750" y="5849235"/>
            <a:ext cx="2173072" cy="486777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8650" y="365126"/>
            <a:ext cx="3048000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выступления: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836" y="2365715"/>
            <a:ext cx="1390650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972" y="948078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познавательной активности в процессе экспериментальной деятельности посредством тематической папки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489" y="2921444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Обобщать, систематизировать изученный материал через дидактические игры, подобранные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наблюдения, умение видеть причинно-следственные связи, делать выводы;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логическое мышление, кругозор, связную речь;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любознательность, любовь к природе, к экспериментированию. 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6839" y="389228"/>
            <a:ext cx="3048000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175" y="946995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англ. – (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колени,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книга)  - наколенная книга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811" y="1328442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тематическую папку, книжку-раскладушку, в которой собраны материалы на одну определенную тему.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4501" y="2667394"/>
            <a:ext cx="2162861" cy="645618"/>
          </a:xfrm>
          <a:prstGeom prst="rect">
            <a:avLst/>
          </a:prstGeom>
          <a:solidFill>
            <a:srgbClr val="9BFFC8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кармашки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853" y="2166957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страницах  папки расположены: 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3852" y="2641820"/>
            <a:ext cx="2162861" cy="645618"/>
          </a:xfrm>
          <a:prstGeom prst="rect">
            <a:avLst/>
          </a:prstGeom>
          <a:solidFill>
            <a:srgbClr val="99CCFF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окошки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3203" y="2641820"/>
            <a:ext cx="2162861" cy="645618"/>
          </a:xfrm>
          <a:prstGeom prst="rect">
            <a:avLst/>
          </a:prstGeom>
          <a:solidFill>
            <a:srgbClr val="99CCFF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мини-книжки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2421" y="3567400"/>
            <a:ext cx="2162861" cy="645618"/>
          </a:xfrm>
          <a:prstGeom prst="rect">
            <a:avLst/>
          </a:prstGeom>
          <a:solidFill>
            <a:srgbClr val="FFB7B7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раскладушки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50609" y="3549030"/>
            <a:ext cx="2162861" cy="645618"/>
          </a:xfrm>
          <a:prstGeom prst="rect">
            <a:avLst/>
          </a:prstGeom>
          <a:solidFill>
            <a:srgbClr val="FFFF6D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гармошки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175" y="4211963"/>
            <a:ext cx="78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красочно и эстетично оформляется, все составляющие части должны быть удобны и понятны для самостоятельного использования ребенком.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447" y="5198967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отличным способом для закрепления определенной темы с детьми, позволяет осмыслить содержание , провести исследовательскую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39772" y="322841"/>
            <a:ext cx="4229100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230" y="1027907"/>
            <a:ext cx="3788620" cy="646986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темы;</a:t>
            </a:r>
            <a:endParaRPr lang="ru-RU" sz="32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2416" y="1863580"/>
            <a:ext cx="6644748" cy="1191816"/>
          </a:xfrm>
          <a:prstGeom prst="roundRect">
            <a:avLst/>
          </a:prstGeom>
          <a:solidFill>
            <a:srgbClr val="D5EA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плана будущего «</a:t>
            </a:r>
            <a:r>
              <a:rPr lang="ru-RU" sz="3200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2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1541" y="3291779"/>
            <a:ext cx="6025623" cy="646986"/>
          </a:xfrm>
          <a:prstGeom prst="roundRect">
            <a:avLst/>
          </a:prstGeom>
          <a:solidFill>
            <a:srgbClr val="FFB7B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Рисование макета;</a:t>
            </a:r>
            <a:endParaRPr lang="ru-RU" sz="32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6881" y="4175148"/>
            <a:ext cx="4850283" cy="1191816"/>
          </a:xfrm>
          <a:prstGeom prst="roundRect">
            <a:avLst/>
          </a:prstGeom>
          <a:solidFill>
            <a:srgbClr val="9BFFC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«</a:t>
            </a:r>
            <a:r>
              <a:rPr lang="ru-RU" sz="3200" i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32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натуральную величину.</a:t>
            </a:r>
            <a:endParaRPr lang="ru-RU" sz="32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6839" y="389228"/>
            <a:ext cx="3048000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786" y="927781"/>
            <a:ext cx="7524750" cy="762908"/>
          </a:xfrm>
          <a:prstGeom prst="rect">
            <a:avLst/>
          </a:prstGeom>
          <a:solidFill>
            <a:srgbClr val="FFF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 учатся самостоятельно собирать и организовывать информацию;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8464" y="1763766"/>
            <a:ext cx="7524750" cy="1174811"/>
          </a:xfrm>
          <a:prstGeom prst="rect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помогает ребенку по своему желанию организовать информацию по изучаемой теме, а также лучше понять и запомнить данный материал;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786" y="3050724"/>
            <a:ext cx="7524750" cy="76290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развивает творческие способности детей, их воображение;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8464" y="3897766"/>
            <a:ext cx="7524750" cy="1074283"/>
          </a:xfrm>
          <a:prstGeom prst="rect">
            <a:avLst/>
          </a:prstGeom>
          <a:solidFill>
            <a:srgbClr val="9BF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является одним из способов вовлечения родителей в образовательный процесс и формой совместной деятельности взрослых и детей;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0786" y="5084196"/>
            <a:ext cx="7524750" cy="1074283"/>
          </a:xfrm>
          <a:prstGeom prst="rect">
            <a:avLst/>
          </a:prstGeom>
          <a:solidFill>
            <a:srgbClr val="D5E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хорошо подходит для занятий в разновозрастных группах. Можно выбрать задания, сложность выполнения которых учтена в соответствии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6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367" y="1309244"/>
            <a:ext cx="3775586" cy="277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28951" y="886601"/>
            <a:ext cx="3037834" cy="2972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80936" y="899568"/>
            <a:ext cx="3037834" cy="297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27295" y="3677585"/>
            <a:ext cx="3037834" cy="297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51964" y="3716293"/>
            <a:ext cx="3037834" cy="297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8851" y="917479"/>
            <a:ext cx="3788620" cy="578882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воздухом </a:t>
            </a:r>
            <a:endParaRPr lang="ru-RU" sz="28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72" y="1548889"/>
            <a:ext cx="7874160" cy="153233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укреплению правильного дыхания, развитие артикуляционного аппарата,  силы воздушной струи.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938" y="3458738"/>
            <a:ext cx="2357861" cy="2342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952" y="3342424"/>
            <a:ext cx="27051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7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677" y="0"/>
            <a:ext cx="916167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811" y="273052"/>
            <a:ext cx="7886700" cy="599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94738" y="348581"/>
            <a:ext cx="6506261" cy="442674"/>
          </a:xfrm>
          <a:prstGeom prst="roundRect">
            <a:avLst/>
          </a:prstGeom>
          <a:solidFill>
            <a:srgbClr val="E2F0D9">
              <a:alpha val="56078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исследователь»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6685" y="891782"/>
            <a:ext cx="5362366" cy="578882"/>
          </a:xfrm>
          <a:prstGeom prst="roundRect">
            <a:avLst/>
          </a:prstGeom>
          <a:solidFill>
            <a:srgbClr val="FFFF6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воздуха и воды</a:t>
            </a:r>
            <a:endParaRPr lang="ru-RU" sz="28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28" y="1639295"/>
            <a:ext cx="7655771" cy="10556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способствует развитию наблюдательности, расширению кругозора.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255" y="2744833"/>
            <a:ext cx="2597911" cy="3154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0107">
            <a:off x="4385999" y="3055230"/>
            <a:ext cx="2999798" cy="27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631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Agent 007</cp:lastModifiedBy>
  <cp:revision>18</cp:revision>
  <dcterms:created xsi:type="dcterms:W3CDTF">2020-09-22T09:46:27Z</dcterms:created>
  <dcterms:modified xsi:type="dcterms:W3CDTF">2020-11-08T05:51:24Z</dcterms:modified>
</cp:coreProperties>
</file>