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72" r:id="rId11"/>
    <p:sldId id="264" r:id="rId12"/>
    <p:sldId id="273" r:id="rId13"/>
    <p:sldId id="265" r:id="rId14"/>
    <p:sldId id="266" r:id="rId15"/>
    <p:sldId id="274" r:id="rId16"/>
    <p:sldId id="267" r:id="rId17"/>
    <p:sldId id="268" r:id="rId18"/>
    <p:sldId id="269" r:id="rId19"/>
    <p:sldId id="270" r:id="rId20"/>
    <p:sldId id="277" r:id="rId21"/>
    <p:sldId id="276" r:id="rId22"/>
    <p:sldId id="275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2652" autoAdjust="0"/>
  </p:normalViewPr>
  <p:slideViewPr>
    <p:cSldViewPr>
      <p:cViewPr varScale="1">
        <p:scale>
          <a:sx n="78" d="100"/>
          <a:sy n="78" d="100"/>
        </p:scale>
        <p:origin x="164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8541-288A-4772-9D2D-7F940FC472D7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EA54C71-7399-4A47-9248-BD1C6DE54A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8541-288A-4772-9D2D-7F940FC472D7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4C71-7399-4A47-9248-BD1C6DE54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8541-288A-4772-9D2D-7F940FC472D7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4C71-7399-4A47-9248-BD1C6DE54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8541-288A-4772-9D2D-7F940FC472D7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4C71-7399-4A47-9248-BD1C6DE54A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8541-288A-4772-9D2D-7F940FC472D7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EA54C71-7399-4A47-9248-BD1C6DE54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8541-288A-4772-9D2D-7F940FC472D7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4C71-7399-4A47-9248-BD1C6DE54A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8541-288A-4772-9D2D-7F940FC472D7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4C71-7399-4A47-9248-BD1C6DE54A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8541-288A-4772-9D2D-7F940FC472D7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4C71-7399-4A47-9248-BD1C6DE54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8541-288A-4772-9D2D-7F940FC472D7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4C71-7399-4A47-9248-BD1C6DE54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8541-288A-4772-9D2D-7F940FC472D7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4C71-7399-4A47-9248-BD1C6DE54A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8541-288A-4772-9D2D-7F940FC472D7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EA54C71-7399-4A47-9248-BD1C6DE54A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3308541-288A-4772-9D2D-7F940FC472D7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EA54C71-7399-4A47-9248-BD1C6DE54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4643446"/>
            <a:ext cx="5072066" cy="22145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400" i="1" dirty="0">
                <a:solidFill>
                  <a:schemeClr val="tx1"/>
                </a:solidFill>
                <a:latin typeface="+mj-lt"/>
              </a:rPr>
              <a:t>Подготовила:</a:t>
            </a:r>
          </a:p>
          <a:p>
            <a:pPr>
              <a:spcBef>
                <a:spcPts val="0"/>
              </a:spcBef>
              <a:defRPr/>
            </a:pPr>
            <a:r>
              <a:rPr lang="ru-RU" sz="2400" i="1" dirty="0">
                <a:solidFill>
                  <a:schemeClr val="tx1"/>
                </a:solidFill>
                <a:latin typeface="+mj-lt"/>
              </a:rPr>
              <a:t>Шестакова Наталья Николаевна</a:t>
            </a:r>
          </a:p>
          <a:p>
            <a:pPr>
              <a:spcBef>
                <a:spcPts val="0"/>
              </a:spcBef>
              <a:defRPr/>
            </a:pPr>
            <a:r>
              <a:rPr lang="ru-RU" sz="2400" i="1" dirty="0">
                <a:solidFill>
                  <a:schemeClr val="tx1"/>
                </a:solidFill>
                <a:latin typeface="+mj-lt"/>
              </a:rPr>
              <a:t>Воспитатель  ГОУ ТО «Ефремовская начальная школа»</a:t>
            </a:r>
          </a:p>
          <a:p>
            <a:pPr>
              <a:spcBef>
                <a:spcPts val="0"/>
              </a:spcBef>
              <a:defRPr/>
            </a:pPr>
            <a:r>
              <a:rPr lang="ru-RU" sz="2400" i="1" dirty="0">
                <a:solidFill>
                  <a:schemeClr val="tx1"/>
                </a:solidFill>
                <a:latin typeface="+mj-lt"/>
              </a:rPr>
              <a:t>2019 год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14338"/>
            <a:ext cx="9144000" cy="4857784"/>
          </a:xfrm>
        </p:spPr>
        <p:txBody>
          <a:bodyPr>
            <a:normAutofit/>
          </a:bodyPr>
          <a:lstStyle/>
          <a:p>
            <a:r>
              <a:rPr lang="ru-RU" sz="3600" b="1" dirty="0"/>
              <a:t>Эффективное взаимодействие педагога с семьёй, воспитывающей ребёнка с нарушением зрения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57496"/>
            <a:ext cx="3857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              </a:t>
            </a:r>
            <a:r>
              <a:rPr lang="ru-RU" sz="3200" i="1" dirty="0"/>
              <a:t>Игровая зона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0496" y="2786058"/>
            <a:ext cx="5500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/>
              <a:t>Зрительные тренажёры и дидактические игры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6512" y="5500702"/>
            <a:ext cx="2857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/>
              <a:t>Родительский уголок</a:t>
            </a:r>
          </a:p>
        </p:txBody>
      </p:sp>
      <p:pic>
        <p:nvPicPr>
          <p:cNvPr id="8" name="Рисунок 7" descr="NLUye_wGoaQ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14290"/>
            <a:ext cx="3643306" cy="2732480"/>
          </a:xfrm>
          <a:prstGeom prst="rect">
            <a:avLst/>
          </a:prstGeom>
        </p:spPr>
      </p:pic>
      <p:pic>
        <p:nvPicPr>
          <p:cNvPr id="9" name="Рисунок 8" descr="S5Ghxcj9cm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285728"/>
            <a:ext cx="3524242" cy="2643182"/>
          </a:xfrm>
          <a:prstGeom prst="rect">
            <a:avLst/>
          </a:prstGeom>
        </p:spPr>
      </p:pic>
      <p:pic>
        <p:nvPicPr>
          <p:cNvPr id="10" name="Рисунок 9" descr="Z5yX5qko-Xk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794" y="3857628"/>
            <a:ext cx="3714776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21442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Кабинет с лечебной аппаратурой</a:t>
            </a:r>
          </a:p>
        </p:txBody>
      </p:sp>
      <p:pic>
        <p:nvPicPr>
          <p:cNvPr id="4" name="Содержимое 3" descr="IMG_0022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3" y="1714488"/>
            <a:ext cx="4801916" cy="3500462"/>
          </a:xfrm>
        </p:spPr>
      </p:pic>
      <p:pic>
        <p:nvPicPr>
          <p:cNvPr id="5" name="Рисунок 4" descr="IMG_00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1357298"/>
            <a:ext cx="3643338" cy="48577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8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928934"/>
            <a:ext cx="2250279" cy="30003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5929330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/>
              <a:t>Логопункт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1736" y="3357562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/>
              <a:t>Кабинет психолога</a:t>
            </a:r>
          </a:p>
        </p:txBody>
      </p:sp>
      <p:pic>
        <p:nvPicPr>
          <p:cNvPr id="6" name="Рисунок 5" descr="IMG_007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826" y="2714620"/>
            <a:ext cx="2464611" cy="32861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2132" y="6072207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/>
              <a:t>Кабинет массажа</a:t>
            </a:r>
          </a:p>
        </p:txBody>
      </p:sp>
      <p:pic>
        <p:nvPicPr>
          <p:cNvPr id="8" name="Рисунок 7" descr="PaumITK2qDM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50" y="714356"/>
            <a:ext cx="3333773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428736"/>
          </a:xfrm>
        </p:spPr>
        <p:txBody>
          <a:bodyPr/>
          <a:lstStyle/>
          <a:p>
            <a:pPr algn="ctr"/>
            <a:r>
              <a:rPr lang="ru-RU" i="1" dirty="0"/>
              <a:t>Анкетирование родителей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    </a:t>
            </a:r>
            <a:r>
              <a:rPr lang="ru-RU" sz="2800" dirty="0"/>
              <a:t>направлено на выявление отношения родителей к проблемам ребёнка.</a:t>
            </a:r>
          </a:p>
          <a:p>
            <a:pPr algn="ctr">
              <a:buNone/>
            </a:pPr>
            <a:r>
              <a:rPr lang="ru-RU" sz="2800" i="1" dirty="0"/>
              <a:t>Отрицание диагноза</a:t>
            </a:r>
            <a:r>
              <a:rPr lang="ru-RU" sz="2800" dirty="0"/>
              <a:t> – достаточно распространённая позиция родителей. </a:t>
            </a:r>
          </a:p>
        </p:txBody>
      </p:sp>
      <p:pic>
        <p:nvPicPr>
          <p:cNvPr id="4" name="Рисунок 3" descr="hello_html_m30899ec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4" y="3571876"/>
            <a:ext cx="4143372" cy="310752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Родительское собрание с врачом-офтальмологом и медсестрой –ортоптисткой.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pPr algn="ctr">
              <a:buNone/>
            </a:pPr>
            <a:r>
              <a:rPr lang="ru-RU" u="sng" dirty="0"/>
              <a:t>Основная цель </a:t>
            </a:r>
            <a:r>
              <a:rPr lang="ru-RU" dirty="0"/>
              <a:t>– объяснить родителям физические особенности зрительного анализатора их детей в зависимости от диагноза .</a:t>
            </a:r>
          </a:p>
        </p:txBody>
      </p:sp>
      <p:pic>
        <p:nvPicPr>
          <p:cNvPr id="4" name="Рисунок 3" descr="s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468671"/>
            <a:ext cx="4714908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bro-pozhalovat-v-mdoau-detskij-sad-3-g-zeya2-640x4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85728"/>
            <a:ext cx="2920326" cy="2190245"/>
          </a:xfrm>
          <a:prstGeom prst="rect">
            <a:avLst/>
          </a:prstGeom>
        </p:spPr>
      </p:pic>
      <p:pic>
        <p:nvPicPr>
          <p:cNvPr id="3" name="Рисунок 2" descr="DSCN906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025" y="318083"/>
            <a:ext cx="3414936" cy="2561203"/>
          </a:xfrm>
          <a:prstGeom prst="rect">
            <a:avLst/>
          </a:prstGeom>
        </p:spPr>
      </p:pic>
      <p:pic>
        <p:nvPicPr>
          <p:cNvPr id="4" name="Рисунок 3" descr="IMG_995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84" y="3071810"/>
            <a:ext cx="2641487" cy="3521982"/>
          </a:xfrm>
          <a:prstGeom prst="rect">
            <a:avLst/>
          </a:prstGeom>
        </p:spPr>
      </p:pic>
      <p:pic>
        <p:nvPicPr>
          <p:cNvPr id="5" name="Рисунок 4" descr="DSCN904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053950"/>
            <a:ext cx="4786346" cy="358976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Консультационно-практическое занятие.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Основное условие проведения – это непродолжительность и лаконичность. </a:t>
            </a:r>
          </a:p>
        </p:txBody>
      </p:sp>
      <p:pic>
        <p:nvPicPr>
          <p:cNvPr id="4" name="Рисунок 3" descr="IMG_20171207_09054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9" y="2353502"/>
            <a:ext cx="3672407" cy="3523770"/>
          </a:xfrm>
          <a:prstGeom prst="rect">
            <a:avLst/>
          </a:prstGeom>
        </p:spPr>
      </p:pic>
      <p:pic>
        <p:nvPicPr>
          <p:cNvPr id="6" name="Picture 2" descr="I:\выступление 2017\IMG_20171207_0902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3936" y="2852936"/>
            <a:ext cx="4291826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Народная мудрость гласит: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1"/>
            <a:ext cx="8229600" cy="221457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«Лучше один раз увидеть, чем сто раз услышать».</a:t>
            </a:r>
          </a:p>
          <a:p>
            <a:pPr algn="ctr">
              <a:buNone/>
            </a:pPr>
            <a:r>
              <a:rPr lang="ru-RU" dirty="0"/>
              <a:t>Это подчёркивает существенно </a:t>
            </a:r>
            <a:r>
              <a:rPr lang="ru-RU" b="1" dirty="0"/>
              <a:t>большую информативность</a:t>
            </a:r>
            <a:r>
              <a:rPr lang="ru-RU" dirty="0"/>
              <a:t> </a:t>
            </a:r>
            <a:r>
              <a:rPr lang="ru-RU" u="sng" dirty="0"/>
              <a:t>зрения</a:t>
            </a:r>
            <a:r>
              <a:rPr lang="ru-RU" dirty="0"/>
              <a:t> по сравнению с другими органами чувств. </a:t>
            </a:r>
          </a:p>
        </p:txBody>
      </p:sp>
      <p:pic>
        <p:nvPicPr>
          <p:cNvPr id="4" name="Рисунок 3" descr="ekuY2TkJHfU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3571876"/>
            <a:ext cx="4071966" cy="3053976"/>
          </a:xfrm>
          <a:prstGeom prst="rect">
            <a:avLst/>
          </a:prstGeom>
        </p:spPr>
      </p:pic>
      <p:pic>
        <p:nvPicPr>
          <p:cNvPr id="5" name="Рисунок 4" descr="LuNE0RxbL6I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3571851"/>
            <a:ext cx="4000529" cy="300039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Интеллектуальные игры, игровые обучающие занятия, мозговой штурм</a:t>
            </a:r>
          </a:p>
        </p:txBody>
      </p:sp>
      <p:pic>
        <p:nvPicPr>
          <p:cNvPr id="4" name="Содержимое 3" descr="IMG_0080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2071678"/>
            <a:ext cx="3148013" cy="4197350"/>
          </a:xfrm>
        </p:spPr>
      </p:pic>
      <p:pic>
        <p:nvPicPr>
          <p:cNvPr id="5" name="Рисунок 4" descr="detsad-325000-143410812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4" y="2928934"/>
            <a:ext cx="4163374" cy="311944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1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Индивидуальное консультирование родителей</a:t>
            </a:r>
          </a:p>
        </p:txBody>
      </p:sp>
      <p:pic>
        <p:nvPicPr>
          <p:cNvPr id="6" name="Рисунок 5" descr="4JWXY7Lzq7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1928802"/>
            <a:ext cx="3248645" cy="4331526"/>
          </a:xfrm>
          <a:prstGeom prst="rect">
            <a:avLst/>
          </a:prstGeom>
        </p:spPr>
      </p:pic>
      <p:pic>
        <p:nvPicPr>
          <p:cNvPr id="9" name="Содержимое 8" descr="1Wx6dpSLjsc.jpg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1928802"/>
            <a:ext cx="3214686" cy="428624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+mn-lt"/>
              </a:rPr>
              <a:t>Главное место в воспитании детей отводится </a:t>
            </a:r>
            <a:r>
              <a:rPr lang="ru-RU" b="1" dirty="0">
                <a:latin typeface="+mn-lt"/>
              </a:rPr>
              <a:t>семье </a:t>
            </a:r>
          </a:p>
        </p:txBody>
      </p:sp>
      <p:pic>
        <p:nvPicPr>
          <p:cNvPr id="4" name="Содержимое 3" descr="bigstock-Happy-Family-Standing-On-The-B-106733933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447800"/>
            <a:ext cx="6858000" cy="4572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2984"/>
          </a:xfrm>
        </p:spPr>
        <p:txBody>
          <a:bodyPr/>
          <a:lstStyle/>
          <a:p>
            <a:pPr algn="ctr"/>
            <a:r>
              <a:rPr lang="ru-RU" i="1" u="sng" dirty="0">
                <a:solidFill>
                  <a:schemeClr val="tx1"/>
                </a:solidFill>
              </a:rPr>
              <a:t>«День матери»</a:t>
            </a:r>
          </a:p>
        </p:txBody>
      </p:sp>
      <p:pic>
        <p:nvPicPr>
          <p:cNvPr id="4" name="Содержимое 3" descr="DSC_4913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500174"/>
            <a:ext cx="3429024" cy="2286015"/>
          </a:xfrm>
        </p:spPr>
      </p:pic>
      <p:pic>
        <p:nvPicPr>
          <p:cNvPr id="5" name="Рисунок 4" descr="DSC_481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4" y="1571612"/>
            <a:ext cx="3143256" cy="4714884"/>
          </a:xfrm>
          <a:prstGeom prst="rect">
            <a:avLst/>
          </a:prstGeom>
        </p:spPr>
      </p:pic>
      <p:pic>
        <p:nvPicPr>
          <p:cNvPr id="6" name="Рисунок 5" descr="DSC_488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9" y="3881442"/>
            <a:ext cx="4071965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78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357167"/>
            <a:ext cx="4607751" cy="3071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6314" y="1214422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«Неделя открытых дверей»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7620" y="4714884"/>
            <a:ext cx="500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«Неделя здоровья»</a:t>
            </a:r>
          </a:p>
        </p:txBody>
      </p:sp>
      <p:pic>
        <p:nvPicPr>
          <p:cNvPr id="7" name="Рисунок 6" descr="img_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3" y="3587165"/>
            <a:ext cx="2857519" cy="297348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2016-2017гг.: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914400" y="1857364"/>
            <a:ext cx="7772400" cy="41624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u="sng" dirty="0"/>
              <a:t>Выпущено</a:t>
            </a:r>
            <a:r>
              <a:rPr lang="ru-RU" sz="3200" dirty="0"/>
              <a:t> – </a:t>
            </a:r>
            <a:r>
              <a:rPr lang="ru-RU" sz="3200" b="1" dirty="0"/>
              <a:t>25</a:t>
            </a:r>
            <a:r>
              <a:rPr lang="ru-RU" sz="3200" dirty="0"/>
              <a:t> детей.</a:t>
            </a:r>
          </a:p>
          <a:p>
            <a:pPr algn="ctr">
              <a:buNone/>
            </a:pPr>
            <a:r>
              <a:rPr lang="ru-RU" sz="3200" u="sng" dirty="0"/>
              <a:t>Полное выздоровление по остроте зрения</a:t>
            </a:r>
            <a:r>
              <a:rPr lang="ru-RU" sz="3200" dirty="0"/>
              <a:t>  – </a:t>
            </a:r>
            <a:r>
              <a:rPr lang="ru-RU" sz="3200" b="1" dirty="0"/>
              <a:t>6</a:t>
            </a:r>
            <a:r>
              <a:rPr lang="ru-RU" sz="3200" dirty="0"/>
              <a:t> человек. </a:t>
            </a:r>
          </a:p>
          <a:p>
            <a:pPr algn="ctr">
              <a:buNone/>
            </a:pPr>
            <a:r>
              <a:rPr lang="ru-RU" sz="3200" u="sng" dirty="0"/>
              <a:t>Снят диагноз амблиопия </a:t>
            </a:r>
            <a:r>
              <a:rPr lang="ru-RU" sz="3200" dirty="0"/>
              <a:t>– </a:t>
            </a:r>
            <a:r>
              <a:rPr lang="ru-RU" sz="3200" b="1" dirty="0"/>
              <a:t>5</a:t>
            </a:r>
            <a:r>
              <a:rPr lang="ru-RU" sz="3200" dirty="0"/>
              <a:t> человек. </a:t>
            </a:r>
          </a:p>
          <a:p>
            <a:pPr algn="ctr">
              <a:buNone/>
            </a:pPr>
            <a:r>
              <a:rPr lang="ru-RU" sz="3200" u="sng" dirty="0"/>
              <a:t>Изменился характер зрения с одновременного на бинокулярный</a:t>
            </a:r>
            <a:r>
              <a:rPr lang="ru-RU" sz="3200" dirty="0"/>
              <a:t> – </a:t>
            </a:r>
            <a:r>
              <a:rPr lang="ru-RU" sz="3200" b="1" dirty="0"/>
              <a:t>8</a:t>
            </a:r>
            <a:r>
              <a:rPr lang="ru-RU" sz="3200" dirty="0"/>
              <a:t> человек.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428604"/>
            <a:ext cx="64294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При поступлении ребёнка с нарушением зрения в школу, прекращение лечения и отсутствие специальных коррекционных занятий может привести к рецидивам зрительной глазной патологии. </a:t>
            </a:r>
          </a:p>
        </p:txBody>
      </p:sp>
      <p:pic>
        <p:nvPicPr>
          <p:cNvPr id="3" name="Рисунок 2" descr="image-m3id312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7" y="4332904"/>
            <a:ext cx="3500462" cy="235204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14290"/>
            <a:ext cx="65722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latin typeface="Candara" pitchFamily="34" charset="0"/>
                <a:cs typeface="CordiaUPC" pitchFamily="34" charset="-34"/>
              </a:rPr>
              <a:t>МЫ БУДЕМ ПРОДОЛЖАТЬ ВМЕСТЕ С РОДИТЕЛЯМИ УЧИТЬ ДЕТЕЙ ВИДЕТЬ И ГОВОРИТЬ ОБ УВИДЕННОМ, ЗНАКОМИТЬ ИХ С ПРЕДМЕТАМИ ОКРУЖАЮЩЕГО МИРА, С ЕГО КРАСКАМИ, ОБРАЩАТЬ ВНИМАНИЕ НА КРАСОТУ ПРИРОДЫ! </a:t>
            </a:r>
            <a:r>
              <a:rPr lang="ru-RU" sz="3200" b="1" i="1" dirty="0">
                <a:latin typeface="Candara" pitchFamily="34" charset="0"/>
                <a:cs typeface="CordiaUPC" pitchFamily="34" charset="-34"/>
              </a:rPr>
              <a:t>В НАШИХ РУКАХ – ПОМОЧЬ ДЕТЯМ!</a:t>
            </a:r>
          </a:p>
        </p:txBody>
      </p:sp>
      <p:pic>
        <p:nvPicPr>
          <p:cNvPr id="3" name="Рисунок 2" descr="preview_f516cd310903796dd4a3d9d497325d3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4093022"/>
            <a:ext cx="8643998" cy="255068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857364"/>
            <a:ext cx="6786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/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pPr algn="ctr"/>
            <a:r>
              <a:rPr lang="ru-RU" i="1" dirty="0"/>
              <a:t>Традиционные формы </a:t>
            </a:r>
            <a:r>
              <a:rPr lang="ru-RU" dirty="0"/>
              <a:t>организации работы с родителями: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r>
              <a:rPr lang="ru-RU" dirty="0"/>
              <a:t>родительские собрания;</a:t>
            </a:r>
          </a:p>
          <a:p>
            <a:r>
              <a:rPr lang="ru-RU" dirty="0"/>
              <a:t>информационные папки-передвижки;</a:t>
            </a:r>
          </a:p>
          <a:p>
            <a:r>
              <a:rPr lang="ru-RU" dirty="0"/>
              <a:t>анкетирование и др. </a:t>
            </a:r>
          </a:p>
        </p:txBody>
      </p:sp>
      <p:pic>
        <p:nvPicPr>
          <p:cNvPr id="4" name="Рисунок 3" descr="анкета_p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17363">
            <a:off x="6533994" y="3911570"/>
            <a:ext cx="1826183" cy="23302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pPr algn="ctr"/>
            <a:r>
              <a:rPr lang="ru-RU" i="1" dirty="0"/>
              <a:t>Нетрадиционные формы </a:t>
            </a:r>
            <a:r>
              <a:rPr lang="ru-RU" dirty="0"/>
              <a:t>организации работы с родителями: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r>
              <a:rPr lang="ru-RU" dirty="0"/>
              <a:t>творческие выставки;</a:t>
            </a:r>
          </a:p>
          <a:p>
            <a:r>
              <a:rPr lang="ru-RU" dirty="0"/>
              <a:t>совместные праздники и досуги;</a:t>
            </a:r>
          </a:p>
          <a:p>
            <a:r>
              <a:rPr lang="ru-RU" dirty="0"/>
              <a:t>проектная деятельность. </a:t>
            </a:r>
          </a:p>
        </p:txBody>
      </p:sp>
      <p:pic>
        <p:nvPicPr>
          <p:cNvPr id="4" name="Рисунок 3" descr="DSC_491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3667104"/>
            <a:ext cx="4429156" cy="29527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4311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В нашем дошкольном учреждении осуществляется комплексный </a:t>
            </a:r>
            <a:r>
              <a:rPr lang="ru-RU" sz="2800" dirty="0" err="1">
                <a:solidFill>
                  <a:schemeClr val="tx1"/>
                </a:solidFill>
              </a:rPr>
              <a:t>медико-психолого-педагогический</a:t>
            </a:r>
            <a:r>
              <a:rPr lang="ru-RU" sz="2800" dirty="0">
                <a:solidFill>
                  <a:schemeClr val="tx1"/>
                </a:solidFill>
              </a:rPr>
              <a:t> подход к сопровождению детей </a:t>
            </a:r>
            <a:r>
              <a:rPr lang="ru-RU" sz="2800" b="1" dirty="0">
                <a:solidFill>
                  <a:schemeClr val="tx1"/>
                </a:solidFill>
              </a:rPr>
              <a:t>с нарушением зрения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Содержимое 3" descr="IMG_0085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2143116"/>
            <a:ext cx="5715040" cy="428628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 наш детский сад дети  попадают по направлению врача-офтальмолога, через ПМПК. </a:t>
            </a:r>
          </a:p>
        </p:txBody>
      </p:sp>
      <p:pic>
        <p:nvPicPr>
          <p:cNvPr id="6" name="Содержимое 5" descr="10011728787315216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3089357"/>
            <a:ext cx="6500858" cy="319714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714356"/>
            <a:ext cx="70009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Большинство </a:t>
            </a:r>
            <a:r>
              <a:rPr lang="ru-RU" sz="3200" b="1" dirty="0"/>
              <a:t>родителей</a:t>
            </a:r>
            <a:r>
              <a:rPr lang="ru-RU" sz="3200" dirty="0"/>
              <a:t> не осведомлены о структуре коррекционного образования и не понимают возможностей коррекционно-развивающей среды.</a:t>
            </a:r>
          </a:p>
        </p:txBody>
      </p:sp>
      <p:pic>
        <p:nvPicPr>
          <p:cNvPr id="3" name="Рисунок 2" descr="medium_dreamstime_s_1938556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6318">
            <a:off x="6204371" y="3282963"/>
            <a:ext cx="2079080" cy="30425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Направления в работе с родителями: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обучение родителей соблюдению офтальмологических рекомендаций;</a:t>
            </a:r>
          </a:p>
          <a:p>
            <a:r>
              <a:rPr lang="ru-RU" dirty="0"/>
              <a:t>повышение педагогической компетенции родителей;</a:t>
            </a:r>
          </a:p>
          <a:p>
            <a:r>
              <a:rPr lang="ru-RU" dirty="0"/>
              <a:t>оказание помощи родителям в вопросах воспитания детей.  </a:t>
            </a:r>
          </a:p>
        </p:txBody>
      </p:sp>
      <p:pic>
        <p:nvPicPr>
          <p:cNvPr id="4" name="Рисунок 3" descr="partn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4357694"/>
            <a:ext cx="3131468" cy="20886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Работу с родителями в младшей группе мы начинаем с проведения экскурсии по группе и детскому саду.</a:t>
            </a:r>
          </a:p>
        </p:txBody>
      </p:sp>
      <p:pic>
        <p:nvPicPr>
          <p:cNvPr id="4" name="Содержимое 3" descr="gicg1pr-002.pn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794" y="2428868"/>
            <a:ext cx="5491178" cy="411838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314</TotalTime>
  <Words>382</Words>
  <Application>Microsoft Office PowerPoint</Application>
  <PresentationFormat>Экран (4:3)</PresentationFormat>
  <Paragraphs>52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Calibri</vt:lpstr>
      <vt:lpstr>Cambria</vt:lpstr>
      <vt:lpstr>Candara</vt:lpstr>
      <vt:lpstr>CordiaUPC</vt:lpstr>
      <vt:lpstr>Franklin Gothic Book</vt:lpstr>
      <vt:lpstr>Perpetua</vt:lpstr>
      <vt:lpstr>Wingdings 2</vt:lpstr>
      <vt:lpstr>Справедливость</vt:lpstr>
      <vt:lpstr>Эффективное взаимодействие педагога с семьёй, воспитывающей ребёнка с нарушением зрения</vt:lpstr>
      <vt:lpstr>Главное место в воспитании детей отводится семье </vt:lpstr>
      <vt:lpstr>Традиционные формы организации работы с родителями: </vt:lpstr>
      <vt:lpstr>Нетрадиционные формы организации работы с родителями:</vt:lpstr>
      <vt:lpstr>В нашем дошкольном учреждении осуществляется комплексный медико-психолого-педагогический подход к сопровождению детей с нарушением зрения.</vt:lpstr>
      <vt:lpstr>В наш детский сад дети  попадают по направлению врача-офтальмолога, через ПМПК. </vt:lpstr>
      <vt:lpstr>Презентация PowerPoint</vt:lpstr>
      <vt:lpstr>Направления в работе с родителями:</vt:lpstr>
      <vt:lpstr>Работу с родителями в младшей группе мы начинаем с проведения экскурсии по группе и детскому саду.</vt:lpstr>
      <vt:lpstr>Презентация PowerPoint</vt:lpstr>
      <vt:lpstr>Кабинет с лечебной аппаратурой</vt:lpstr>
      <vt:lpstr>Презентация PowerPoint</vt:lpstr>
      <vt:lpstr>Анкетирование родителей</vt:lpstr>
      <vt:lpstr>Родительское собрание с врачом-офтальмологом и медсестрой –ортоптисткой.</vt:lpstr>
      <vt:lpstr>Презентация PowerPoint</vt:lpstr>
      <vt:lpstr>Консультационно-практическое занятие.</vt:lpstr>
      <vt:lpstr>Народная мудрость гласит:</vt:lpstr>
      <vt:lpstr>Интеллектуальные игры, игровые обучающие занятия, мозговой штурм</vt:lpstr>
      <vt:lpstr>Индивидуальное консультирование родителей</vt:lpstr>
      <vt:lpstr>«День матери»</vt:lpstr>
      <vt:lpstr>Презентация PowerPoint</vt:lpstr>
      <vt:lpstr>2016-2017гг.: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Эффективное взаимодействие педагога с семьёй, воспитывающей ребёнка с нарушением зрения</dc:title>
  <dc:creator>Лиля</dc:creator>
  <cp:lastModifiedBy>Agent 007</cp:lastModifiedBy>
  <cp:revision>27</cp:revision>
  <dcterms:created xsi:type="dcterms:W3CDTF">2017-12-10T14:38:51Z</dcterms:created>
  <dcterms:modified xsi:type="dcterms:W3CDTF">2019-02-24T06:47:18Z</dcterms:modified>
</cp:coreProperties>
</file>