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9" r:id="rId3"/>
    <p:sldId id="265" r:id="rId4"/>
    <p:sldId id="270" r:id="rId5"/>
    <p:sldId id="266" r:id="rId6"/>
    <p:sldId id="267" r:id="rId7"/>
    <p:sldId id="271" r:id="rId8"/>
    <p:sldId id="272" r:id="rId9"/>
    <p:sldId id="273" r:id="rId10"/>
    <p:sldId id="276" r:id="rId11"/>
    <p:sldId id="277" r:id="rId12"/>
    <p:sldId id="278" r:id="rId13"/>
    <p:sldId id="279" r:id="rId14"/>
    <p:sldId id="28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9958" autoAdjust="0"/>
    <p:restoredTop sz="94660"/>
  </p:normalViewPr>
  <p:slideViewPr>
    <p:cSldViewPr snapToGrid="0">
      <p:cViewPr varScale="1">
        <p:scale>
          <a:sx n="46" d="100"/>
          <a:sy n="46" d="100"/>
        </p:scale>
        <p:origin x="-55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400D-A7B2-4943-BE09-20182E26B2EA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310E-32B2-4F79-AEF1-BBDE4E57DB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07901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400D-A7B2-4943-BE09-20182E26B2EA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310E-32B2-4F79-AEF1-BBDE4E57DB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80310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400D-A7B2-4943-BE09-20182E26B2EA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310E-32B2-4F79-AEF1-BBDE4E57DB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8057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400D-A7B2-4943-BE09-20182E26B2EA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310E-32B2-4F79-AEF1-BBDE4E57DB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60450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400D-A7B2-4943-BE09-20182E26B2EA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310E-32B2-4F79-AEF1-BBDE4E57DB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1666732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400D-A7B2-4943-BE09-20182E26B2EA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310E-32B2-4F79-AEF1-BBDE4E57DB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8047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400D-A7B2-4943-BE09-20182E26B2EA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310E-32B2-4F79-AEF1-BBDE4E57DB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640844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400D-A7B2-4943-BE09-20182E26B2EA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310E-32B2-4F79-AEF1-BBDE4E57DB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00845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400D-A7B2-4943-BE09-20182E26B2EA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310E-32B2-4F79-AEF1-BBDE4E57DB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041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400D-A7B2-4943-BE09-20182E26B2EA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310E-32B2-4F79-AEF1-BBDE4E57DB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86304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400D-A7B2-4943-BE09-20182E26B2EA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310E-32B2-4F79-AEF1-BBDE4E57DB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38012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400D-A7B2-4943-BE09-20182E26B2EA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310E-32B2-4F79-AEF1-BBDE4E57DB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00455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400D-A7B2-4943-BE09-20182E26B2EA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310E-32B2-4F79-AEF1-BBDE4E57DB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51829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400D-A7B2-4943-BE09-20182E26B2EA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310E-32B2-4F79-AEF1-BBDE4E57DB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51946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400D-A7B2-4943-BE09-20182E26B2EA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310E-32B2-4F79-AEF1-BBDE4E57DB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908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400D-A7B2-4943-BE09-20182E26B2EA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310E-32B2-4F79-AEF1-BBDE4E57DB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49525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2400D-A7B2-4943-BE09-20182E26B2EA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8CA310E-32B2-4F79-AEF1-BBDE4E57DB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40324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7700" y="1016000"/>
            <a:ext cx="9105900" cy="4851400"/>
          </a:xfrm>
          <a:solidFill>
            <a:schemeClr val="accent1">
              <a:lumMod val="20000"/>
              <a:lumOff val="80000"/>
            </a:schemeClr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pPr algn="ctr"/>
            <a:r>
              <a:rPr lang="ru-RU" sz="6600" b="1" dirty="0" smtClean="0">
                <a:solidFill>
                  <a:schemeClr val="tx1"/>
                </a:solidFill>
              </a:rPr>
              <a:t/>
            </a:r>
            <a:br>
              <a:rPr lang="ru-RU" sz="6600" b="1" dirty="0" smtClean="0">
                <a:solidFill>
                  <a:schemeClr val="tx1"/>
                </a:solidFill>
              </a:rPr>
            </a:br>
            <a:r>
              <a:rPr lang="ru-RU" sz="6600" b="1" dirty="0">
                <a:solidFill>
                  <a:schemeClr val="tx1"/>
                </a:solidFill>
              </a:rPr>
              <a:t/>
            </a:r>
            <a:br>
              <a:rPr lang="ru-RU" sz="6600" b="1" dirty="0">
                <a:solidFill>
                  <a:schemeClr val="tx1"/>
                </a:solidFill>
              </a:rPr>
            </a:br>
            <a:r>
              <a:rPr lang="ru-RU" sz="6600" b="1" dirty="0" smtClean="0">
                <a:solidFill>
                  <a:schemeClr val="tx1"/>
                </a:solidFill>
              </a:rPr>
              <a:t/>
            </a:r>
            <a:br>
              <a:rPr lang="ru-RU" sz="6600" b="1" dirty="0" smtClean="0">
                <a:solidFill>
                  <a:schemeClr val="tx1"/>
                </a:solidFill>
              </a:rPr>
            </a:br>
            <a:r>
              <a:rPr lang="ru-RU" sz="6600" b="1" dirty="0">
                <a:solidFill>
                  <a:schemeClr val="tx1"/>
                </a:solidFill>
              </a:rPr>
              <a:t/>
            </a:r>
            <a:br>
              <a:rPr lang="ru-RU" sz="6600" b="1" dirty="0">
                <a:solidFill>
                  <a:schemeClr val="tx1"/>
                </a:solidFill>
              </a:rPr>
            </a:br>
            <a:r>
              <a:rPr lang="ru-RU" sz="6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6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Сторителлинг</a:t>
            </a:r>
            <a:r>
              <a:rPr lang="ru-RU" sz="6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как один из интерактивных методов работы с детьми»</a:t>
            </a:r>
            <a:endParaRPr lang="ru-RU" sz="6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470900" y="5867400"/>
            <a:ext cx="3721100" cy="9779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Составитель: Веретенникова Л.В. 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первой квалификационной категории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625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9300" y="190500"/>
            <a:ext cx="9779000" cy="6464300"/>
          </a:xfrm>
          <a:solidFill>
            <a:schemeClr val="accent1">
              <a:lumMod val="20000"/>
              <a:lumOff val="80000"/>
            </a:schemeClr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pPr lvl="0" algn="l">
              <a:spcBef>
                <a:spcPts val="1000"/>
              </a:spcBef>
              <a:buClr>
                <a:srgbClr val="A53010"/>
              </a:buClr>
            </a:pPr>
            <a:r>
              <a:rPr lang="ru-RU" sz="2000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</a:br>
            <a:r>
              <a:rPr lang="ru-RU" sz="2000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/>
            </a:r>
            <a:br>
              <a:rPr lang="ru-RU" sz="2000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</a:br>
            <a:r>
              <a:rPr lang="ru-RU" sz="2000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</a:br>
            <a:r>
              <a:rPr lang="ru-RU" sz="2000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/>
            </a:r>
            <a:br>
              <a:rPr lang="ru-RU" sz="2000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</a:br>
            <a:r>
              <a:rPr lang="ru-RU" sz="2000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-</a:t>
            </a:r>
            <a:r>
              <a:rPr lang="ru-RU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Начиная </a:t>
            </a:r>
            <a:r>
              <a:rPr lang="ru-RU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сочинять историю, подумайте, как создать ее визуальный </a:t>
            </a:r>
            <a:r>
              <a:rPr lang="ru-RU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контент.</a:t>
            </a:r>
            <a:br>
              <a:rPr lang="ru-RU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-Соблюдайте </a:t>
            </a:r>
            <a:r>
              <a:rPr lang="ru-RU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очередность действий рассказчика: </a:t>
            </a:r>
            <a:r>
              <a:rPr lang="ru-RU" sz="24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стейтмент</a:t>
            </a:r>
            <a:r>
              <a:rPr lang="ru-RU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(заявление</a:t>
            </a:r>
            <a:r>
              <a:rPr lang="ru-RU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  -      </a:t>
            </a:r>
            <a:r>
              <a:rPr lang="ru-RU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аргументация   </a:t>
            </a:r>
            <a:r>
              <a:rPr lang="ru-RU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   </a:t>
            </a:r>
            <a:r>
              <a:rPr lang="ru-RU" sz="24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рестейтмент</a:t>
            </a:r>
            <a:r>
              <a:rPr lang="ru-RU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(вывод).</a:t>
            </a:r>
            <a:br>
              <a:rPr lang="ru-RU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-Всегда </a:t>
            </a:r>
            <a:r>
              <a:rPr lang="ru-RU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учитывайте возраст детей и их настроение, начиная историю о приключениях героев. </a:t>
            </a:r>
            <a:r>
              <a:rPr lang="ru-RU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lang="ru-RU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Рассказывайте </a:t>
            </a:r>
            <a:r>
              <a:rPr lang="ru-RU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историю доступным для детей </a:t>
            </a:r>
            <a:r>
              <a:rPr lang="ru-RU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языком.</a:t>
            </a:r>
            <a:br>
              <a:rPr lang="ru-RU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lang="ru-RU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Поясняйте </a:t>
            </a:r>
            <a:r>
              <a:rPr lang="ru-RU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перед повествованием, почему именно эту историю решили сегодня рассказать</a:t>
            </a:r>
            <a:br>
              <a:rPr lang="ru-RU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-Начинайте </a:t>
            </a:r>
            <a:r>
              <a:rPr lang="ru-RU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историю с завязки и от первого лица. «Хочу рассказать, как я…», «Однажды со мной произошла такая история</a:t>
            </a:r>
            <a:r>
              <a:rPr lang="ru-RU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…»</a:t>
            </a:r>
            <a:br>
              <a:rPr lang="ru-RU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</a:br>
            <a:r>
              <a:rPr lang="ru-RU" sz="2000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 </a:t>
            </a:r>
            <a:endParaRPr lang="ru-RU" sz="2000" dirty="0">
              <a:solidFill>
                <a:prstClr val="black">
                  <a:lumMod val="65000"/>
                  <a:lumOff val="35000"/>
                </a:prstClr>
              </a:solidFill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92200" y="-368299"/>
            <a:ext cx="8610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sz="4000" b="1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lvl="0" algn="ctr"/>
            <a:r>
              <a:rPr lang="ru-RU" sz="40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4000" b="1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 заключается техника рассказа историй</a:t>
            </a:r>
            <a:br>
              <a:rPr lang="ru-RU" sz="4000" b="1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948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507067" y="850900"/>
            <a:ext cx="7766936" cy="838200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rgbClr val="262626"/>
                </a:solidFill>
                <a:latin typeface="Times New Roman" panose="02020603050405020304" pitchFamily="18" charset="0"/>
              </a:rPr>
              <a:t>Принципы </a:t>
            </a:r>
            <a:r>
              <a:rPr lang="ru-RU" sz="4000" b="1" dirty="0">
                <a:solidFill>
                  <a:srgbClr val="262626"/>
                </a:solidFill>
                <a:latin typeface="Times New Roman" panose="02020603050405020304" pitchFamily="18" charset="0"/>
              </a:rPr>
              <a:t>хороших историй</a:t>
            </a:r>
            <a:endParaRPr lang="ru-RU" sz="4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93618" y="1828799"/>
            <a:ext cx="7897092" cy="5914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457200">
              <a:spcBef>
                <a:spcPts val="1000"/>
              </a:spcBef>
              <a:buClr>
                <a:srgbClr val="99CB38"/>
              </a:buClr>
              <a:buSzPct val="80000"/>
              <a:buFont typeface="Wingdings" panose="05000000000000000000" pitchFamily="2" charset="2"/>
              <a:buChar char="v"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Простота</a:t>
            </a:r>
          </a:p>
          <a:p>
            <a:pPr marL="342900" lvl="0" indent="-342900" defTabSz="457200">
              <a:spcBef>
                <a:spcPts val="1000"/>
              </a:spcBef>
              <a:buClr>
                <a:srgbClr val="99CB38"/>
              </a:buClr>
              <a:buSzPct val="80000"/>
              <a:buFont typeface="Wingdings" panose="05000000000000000000" pitchFamily="2" charset="2"/>
              <a:buChar char="v"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Неожиданность</a:t>
            </a:r>
          </a:p>
          <a:p>
            <a:pPr marL="342900" lvl="0" indent="-342900" defTabSz="457200">
              <a:spcBef>
                <a:spcPts val="1000"/>
              </a:spcBef>
              <a:buClr>
                <a:srgbClr val="99CB38"/>
              </a:buClr>
              <a:buSzPct val="80000"/>
              <a:buFont typeface="Wingdings" panose="05000000000000000000" pitchFamily="2" charset="2"/>
              <a:buChar char="v"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Конкретность</a:t>
            </a:r>
          </a:p>
          <a:p>
            <a:pPr marL="342900" lvl="0" indent="-342900" defTabSz="457200">
              <a:spcBef>
                <a:spcPts val="1000"/>
              </a:spcBef>
              <a:buClr>
                <a:srgbClr val="99CB38"/>
              </a:buClr>
              <a:buSzPct val="80000"/>
              <a:buFont typeface="Wingdings" panose="05000000000000000000" pitchFamily="2" charset="2"/>
              <a:buChar char="v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Реалистичность</a:t>
            </a:r>
          </a:p>
          <a:p>
            <a:pPr marL="342900" lvl="0" indent="-342900" defTabSz="457200">
              <a:spcBef>
                <a:spcPts val="1000"/>
              </a:spcBef>
              <a:buClr>
                <a:srgbClr val="99CB38"/>
              </a:buClr>
              <a:buSzPct val="80000"/>
              <a:buFont typeface="Wingdings" panose="05000000000000000000" pitchFamily="2" charset="2"/>
              <a:buChar char="v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Эмоциональность 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defTabSz="457200">
              <a:spcBef>
                <a:spcPts val="1000"/>
              </a:spcBef>
              <a:buClr>
                <a:srgbClr val="99CB38"/>
              </a:buClr>
              <a:buSzPct val="80000"/>
              <a:buFont typeface="Wingdings" panose="05000000000000000000" pitchFamily="2" charset="2"/>
              <a:buChar char="v"/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defTabSz="457200">
              <a:spcBef>
                <a:spcPts val="1000"/>
              </a:spcBef>
              <a:buClr>
                <a:srgbClr val="99CB38"/>
              </a:buClr>
              <a:buSzPct val="80000"/>
              <a:buFont typeface="Wingdings" panose="05000000000000000000" pitchFamily="2" charset="2"/>
              <a:buChar char="v"/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defTabSz="457200">
              <a:spcBef>
                <a:spcPts val="1000"/>
              </a:spcBef>
              <a:buClr>
                <a:srgbClr val="99CB38"/>
              </a:buClr>
              <a:buSzPct val="80000"/>
              <a:buFont typeface="Wingdings" panose="05000000000000000000" pitchFamily="2" charset="2"/>
              <a:buChar char="v"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600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16000" y="114300"/>
            <a:ext cx="8267700" cy="854529"/>
          </a:xfrm>
          <a:solidFill>
            <a:schemeClr val="accent1">
              <a:lumMod val="20000"/>
              <a:lumOff val="80000"/>
            </a:schemeClr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pPr marL="457200" algn="ctr">
              <a:lnSpc>
                <a:spcPct val="150000"/>
              </a:lnSpc>
              <a:spcAft>
                <a:spcPts val="0"/>
              </a:spcAft>
            </a:pPr>
            <a: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4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4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Структура </a:t>
            </a:r>
            <a:endParaRPr lang="ru-RU" sz="4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67961" y="2182912"/>
            <a:ext cx="4671472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Вступление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Развитие </a:t>
            </a:r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события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Кульминация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Заключение</a:t>
            </a:r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312909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5300" y="2209800"/>
            <a:ext cx="9283700" cy="4254500"/>
          </a:xfrm>
          <a:solidFill>
            <a:schemeClr val="accent1">
              <a:lumMod val="20000"/>
              <a:lumOff val="80000"/>
            </a:schemeClr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pPr lvl="0" algn="l">
              <a:spcBef>
                <a:spcPts val="1000"/>
              </a:spcBef>
              <a:buClr>
                <a:srgbClr val="99CB38"/>
              </a:buClr>
              <a:buSzPct val="80000"/>
            </a:pP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-Разнообразить образовательную деятельность с детьми;</a:t>
            </a:r>
            <a:b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-Заинтересовать каждого ребенка в происходящем действии;</a:t>
            </a:r>
            <a:b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-Научить воспринимать и перерабатывать внешнюю информацию;</a:t>
            </a:r>
            <a:b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-Обогатить устную речь дошкольников;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Облегчить процесс запоминания сюжета.</a:t>
            </a: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01486" y="524014"/>
            <a:ext cx="81425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Возможности </a:t>
            </a:r>
            <a:r>
              <a:rPr lang="ru-RU" sz="4800" b="1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сторителлинга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747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46200" y="3048000"/>
            <a:ext cx="7658100" cy="859970"/>
          </a:xfrm>
          <a:solidFill>
            <a:schemeClr val="accent1">
              <a:lumMod val="20000"/>
              <a:lumOff val="80000"/>
            </a:schemeClr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pPr lvl="0" algn="ctr">
              <a:spcBef>
                <a:spcPts val="1000"/>
              </a:spcBef>
              <a:buClr>
                <a:srgbClr val="99CB38"/>
              </a:buClr>
              <a:buSzPct val="80000"/>
            </a:pPr>
            <a:r>
              <a:rPr lang="ru-RU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Спасибо за внимание!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962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7900" y="1092200"/>
            <a:ext cx="8318500" cy="4000500"/>
          </a:xfrm>
          <a:solidFill>
            <a:schemeClr val="accent1">
              <a:lumMod val="20000"/>
              <a:lumOff val="80000"/>
            </a:schemeClr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spcAft>
                <a:spcPts val="1800"/>
              </a:spcAft>
            </a:pP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Был разработан и благополучно проверен на собственном опыте 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Дэвидом </a:t>
            </a:r>
            <a:r>
              <a:rPr lang="ru-RU" sz="40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Армстронгом</a:t>
            </a:r>
            <a:r>
              <a:rPr lang="ru-RU" sz="6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891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7700" y="1016000"/>
            <a:ext cx="9105900" cy="4851400"/>
          </a:xfrm>
          <a:solidFill>
            <a:schemeClr val="accent1">
              <a:lumMod val="20000"/>
              <a:lumOff val="80000"/>
            </a:schemeClr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Термин 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возник от английского слова и в переводе означает «рассказывание историй, способ передачи информации и нахождение смыслов через рассказывание историй»</a:t>
            </a:r>
            <a:b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175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7700" y="1016000"/>
            <a:ext cx="9105900" cy="4851400"/>
          </a:xfrm>
          <a:solidFill>
            <a:schemeClr val="accent1">
              <a:lumMod val="20000"/>
              <a:lumOff val="80000"/>
            </a:schemeClr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pPr algn="ctr"/>
            <a:r>
              <a:rPr lang="ru-RU" sz="4000" b="1" u="sng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Сторителлинг</a:t>
            </a:r>
            <a:r>
              <a:rPr lang="ru-RU" sz="40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это создание </a:t>
            </a:r>
            <a:r>
              <a:rPr lang="ru-RU" sz="40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эмоциональных связей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с помощью которых можно управлять вниманием и чувствами слушателя, расставлять нужные акценты, заостряя внимание на важных вещах, для того чтобы </a:t>
            </a:r>
            <a:r>
              <a:rPr lang="ru-RU" sz="40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история осталась в памяти на долгое время.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102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6900" y="952500"/>
            <a:ext cx="9359900" cy="4940300"/>
          </a:xfrm>
          <a:solidFill>
            <a:schemeClr val="accent1">
              <a:lumMod val="20000"/>
              <a:lumOff val="80000"/>
            </a:schemeClr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40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Сторителлинг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 педагогическая техника, выстроенная в применении историй с конкретной структурой и интересным героем, которая направлена на разрешение педагогических вопросов воспитания, развития и обучения.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642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6900" y="952500"/>
            <a:ext cx="9359900" cy="4864100"/>
          </a:xfrm>
          <a:solidFill>
            <a:schemeClr val="accent1">
              <a:lumMod val="20000"/>
              <a:lumOff val="80000"/>
            </a:schemeClr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pPr algn="ctr"/>
            <a:r>
              <a:rPr lang="ru-RU" sz="4300" b="1" dirty="0" smtClean="0">
                <a:solidFill>
                  <a:schemeClr val="tx1"/>
                </a:solidFill>
              </a:rPr>
              <a:t/>
            </a:r>
            <a:br>
              <a:rPr lang="ru-RU" sz="4300" b="1" dirty="0" smtClean="0">
                <a:solidFill>
                  <a:schemeClr val="tx1"/>
                </a:solidFill>
              </a:rPr>
            </a:br>
            <a:r>
              <a:rPr lang="ru-RU" sz="4300" b="1" dirty="0">
                <a:solidFill>
                  <a:schemeClr val="tx1"/>
                </a:solidFill>
              </a:rPr>
              <a:t/>
            </a:r>
            <a:br>
              <a:rPr lang="ru-RU" sz="4300" b="1" dirty="0">
                <a:solidFill>
                  <a:schemeClr val="tx1"/>
                </a:solidFill>
              </a:rPr>
            </a:br>
            <a:r>
              <a:rPr lang="ru-RU" sz="4300" b="1" dirty="0" smtClean="0">
                <a:solidFill>
                  <a:schemeClr val="tx1"/>
                </a:solidFill>
              </a:rPr>
              <a:t/>
            </a:r>
            <a:br>
              <a:rPr lang="ru-RU" sz="4300" b="1" dirty="0" smtClean="0">
                <a:solidFill>
                  <a:schemeClr val="tx1"/>
                </a:solidFill>
              </a:rPr>
            </a:br>
            <a:r>
              <a:rPr lang="ru-RU" sz="4300" b="1" dirty="0">
                <a:solidFill>
                  <a:schemeClr val="tx1"/>
                </a:solidFill>
              </a:rPr>
              <a:t/>
            </a:r>
            <a:br>
              <a:rPr lang="ru-RU" sz="4300" b="1" dirty="0">
                <a:solidFill>
                  <a:schemeClr val="tx1"/>
                </a:solidFill>
              </a:rPr>
            </a:br>
            <a:r>
              <a:rPr lang="ru-RU" sz="4300" b="1" dirty="0" smtClean="0">
                <a:solidFill>
                  <a:schemeClr val="tx1"/>
                </a:solidFill>
              </a:rPr>
              <a:t/>
            </a:r>
            <a:br>
              <a:rPr lang="ru-RU" sz="4300" b="1" dirty="0" smtClean="0">
                <a:solidFill>
                  <a:schemeClr val="tx1"/>
                </a:solidFill>
              </a:rPr>
            </a:br>
            <a:r>
              <a:rPr lang="ru-RU" sz="4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4300" b="1" dirty="0">
                <a:solidFill>
                  <a:srgbClr val="99CB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300" b="1" dirty="0">
                <a:solidFill>
                  <a:srgbClr val="99CB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Захватить внимание детей с начала повествования и удерживать его течение всей истории, вызвать симпатию к герою, донести основную мысль истории.</a:t>
            </a:r>
            <a:b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548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2900" y="266700"/>
            <a:ext cx="10807700" cy="6223000"/>
          </a:xfrm>
          <a:solidFill>
            <a:schemeClr val="accent1">
              <a:lumMod val="20000"/>
              <a:lumOff val="80000"/>
            </a:schemeClr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pPr lvl="0" algn="l">
              <a:spcBef>
                <a:spcPts val="1000"/>
              </a:spcBef>
              <a:buClr>
                <a:srgbClr val="99CB38"/>
              </a:buClr>
              <a:buSzPct val="80000"/>
            </a:pPr>
            <a:r>
              <a:rPr lang="ru-RU" sz="5200" b="1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/>
            </a:r>
            <a:br>
              <a:rPr lang="ru-RU" sz="5200" b="1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</a:br>
            <a:r>
              <a:rPr lang="ru-RU" sz="5200" b="1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/>
            </a:r>
            <a:br>
              <a:rPr lang="ru-RU" sz="5200" b="1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</a:br>
            <a:r>
              <a:rPr lang="ru-RU" sz="5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Задачи</a:t>
            </a:r>
            <a:r>
              <a:rPr lang="ru-RU" sz="5200" b="1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  <a:br>
              <a:rPr lang="ru-RU" sz="5200" b="1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5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Обосновать 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правила поведения в той или иной ситуации, кто зачем создал эти правила;</a:t>
            </a:r>
            <a:b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-Систематизировать 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 донести информацию;</a:t>
            </a:r>
            <a:b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-Обосновать 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право каждого быть особенным, не похожим на других;</a:t>
            </a:r>
            <a:b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-Наглядно 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мотивировать поступки героев;</a:t>
            </a:r>
            <a:b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-Сформировать 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желание общаться.</a:t>
            </a:r>
          </a:p>
        </p:txBody>
      </p:sp>
    </p:spTree>
    <p:extLst>
      <p:ext uri="{BB962C8B-B14F-4D97-AF65-F5344CB8AC3E}">
        <p14:creationId xmlns="" xmlns:p14="http://schemas.microsoft.com/office/powerpoint/2010/main" val="94977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5300" y="317500"/>
            <a:ext cx="10807700" cy="6223000"/>
          </a:xfrm>
          <a:solidFill>
            <a:schemeClr val="accent1">
              <a:lumMod val="20000"/>
              <a:lumOff val="80000"/>
            </a:schemeClr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pPr algn="ctr">
              <a:spcAft>
                <a:spcPts val="800"/>
              </a:spcAft>
            </a:pP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Возможности, которые дает </a:t>
            </a:r>
            <a:r>
              <a:rPr lang="ru-RU" sz="40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сторителлинг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u-RU" sz="4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</a:rPr>
              <a:t>Разнообразить образовательную деятельность с детьми;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</a:rPr>
              <a:t>Заинтересовать каждого ребенка в происходящем действии;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</a:rPr>
              <a:t>Научить воспринимать и перерабатывать внешнюю информацию;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</a:rPr>
              <a:t>Обогатить устную речь дошкольников;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</a:rPr>
              <a:t>Облегчить процесс запоминания сюжета.</a:t>
            </a:r>
            <a:endParaRPr lang="ru-RU" sz="4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139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7400"/>
            <a:ext cx="8839200" cy="5727700"/>
          </a:xfrm>
          <a:solidFill>
            <a:schemeClr val="accent1">
              <a:lumMod val="20000"/>
              <a:lumOff val="80000"/>
            </a:schemeClr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pPr algn="ctr">
              <a:spcAft>
                <a:spcPts val="800"/>
              </a:spcAft>
            </a:pPr>
            <a:r>
              <a:rPr lang="ru-RU" sz="40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Сторителлинг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«живой», интерактивный рассказ. Содержание его зависит от конкретной ситуации, настроения, реакции зрителей-слушателей. Функция педагога заключается в умении </a:t>
            </a:r>
            <a:r>
              <a:rPr lang="ru-RU" sz="40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импровозировать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чутко реагировать на аудиторию.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769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248</TotalTime>
  <Words>113</Words>
  <Application>Microsoft Office PowerPoint</Application>
  <PresentationFormat>Произвольный</PresentationFormat>
  <Paragraphs>29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    «Сторителлинг- как один из интерактивных методов работы с детьми»</vt:lpstr>
      <vt:lpstr>Был разработан и благополучно проверен на собственном опыте Дэвидом Армстронгом.</vt:lpstr>
      <vt:lpstr>Термин возник от английского слова и в переводе означает «рассказывание историй, способ передачи информации и нахождение смыслов через рассказывание историй»  </vt:lpstr>
      <vt:lpstr>Сторителлинг — это создание эмоциональных связей, с помощью которых можно управлять вниманием и чувствами слушателя, расставлять нужные акценты, заостряя внимание на важных вещах, для того чтобы история осталась в памяти на долгое время.</vt:lpstr>
      <vt:lpstr>  Сторителлинг – педагогическая техника, выстроенная в применении историй с конкретной структурой и интересным героем, которая направлена на разрешение педагогических вопросов воспитания, развития и обучения.  </vt:lpstr>
      <vt:lpstr>     Цель:  Захватить внимание детей с начала повествования и удерживать его течение всей истории, вызвать симпатию к герою, донести основную мысль истории. </vt:lpstr>
      <vt:lpstr>  Задачи: -Обосновать правила поведения в той или иной ситуации, кто зачем создал эти правила; -Систематизировать и донести информацию; -Обосновать право каждого быть особенным, не похожим на других; -Наглядно мотивировать поступки героев; -Сформировать желание общаться.</vt:lpstr>
      <vt:lpstr>Возможности, которые дает сторителлинг: Разнообразить образовательную деятельность с детьми; Заинтересовать каждого ребенка в происходящем действии; Научить воспринимать и перерабатывать внешнюю информацию; Обогатить устную речь дошкольников; Облегчить процесс запоминания сюжета.</vt:lpstr>
      <vt:lpstr>Сторителлинг- «живой», интерактивный рассказ. Содержание его зависит от конкретной ситуации, настроения, реакции зрителей-слушателей. Функция педагога заключается в умении импровозировать, чутко реагировать на аудиторию. </vt:lpstr>
      <vt:lpstr>    -Начиная сочинять историю, подумайте, как создать ее визуальный контент. -Соблюдайте очередность действий рассказчика: стейтмент (заявление)   -      аргументация   -    рестейтмент (вывод). -Всегда учитывайте возраст детей и их настроение, начиная историю о приключениях героев.  -Рассказывайте историю доступным для детей языком. -Поясняйте перед повествованием, почему именно эту историю решили сегодня рассказать -Начинайте историю с завязки и от первого лица. «Хочу рассказать, как я…», «Однажды со мной произошла такая история…»    </vt:lpstr>
      <vt:lpstr>Принципы хороших историй</vt:lpstr>
      <vt:lpstr>  Структура </vt:lpstr>
      <vt:lpstr>-Разнообразить образовательную деятельность с детьми; -Заинтересовать каждого ребенка в происходящем действии; -Научить воспринимать и перерабатывать внешнюю информацию; -Обогатить устную речь дошкольников; -Облегчить процесс запоминания сюжета.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«Сторителлинг- как один из интерактивных методов работы с детьми»</dc:title>
  <dc:creator>Илья</dc:creator>
  <cp:lastModifiedBy>Людмила</cp:lastModifiedBy>
  <cp:revision>25</cp:revision>
  <dcterms:created xsi:type="dcterms:W3CDTF">2017-11-08T17:26:04Z</dcterms:created>
  <dcterms:modified xsi:type="dcterms:W3CDTF">2018-02-15T08:18:21Z</dcterms:modified>
</cp:coreProperties>
</file>